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69" r:id="rId2"/>
    <p:sldMasterId id="2147483783" r:id="rId3"/>
    <p:sldMasterId id="2147483797" r:id="rId4"/>
    <p:sldMasterId id="2147483812" r:id="rId5"/>
  </p:sldMasterIdLst>
  <p:notesMasterIdLst>
    <p:notesMasterId r:id="rId178"/>
  </p:notesMasterIdLst>
  <p:sldIdLst>
    <p:sldId id="3060" r:id="rId6"/>
    <p:sldId id="262" r:id="rId7"/>
    <p:sldId id="263" r:id="rId8"/>
    <p:sldId id="257" r:id="rId9"/>
    <p:sldId id="258" r:id="rId10"/>
    <p:sldId id="259" r:id="rId11"/>
    <p:sldId id="260" r:id="rId12"/>
    <p:sldId id="261" r:id="rId13"/>
    <p:sldId id="264" r:id="rId14"/>
    <p:sldId id="256" r:id="rId15"/>
    <p:sldId id="2981" r:id="rId16"/>
    <p:sldId id="1479" r:id="rId17"/>
    <p:sldId id="1354" r:id="rId18"/>
    <p:sldId id="3058" r:id="rId19"/>
    <p:sldId id="2796" r:id="rId20"/>
    <p:sldId id="2720" r:id="rId21"/>
    <p:sldId id="2714" r:id="rId22"/>
    <p:sldId id="2719" r:id="rId23"/>
    <p:sldId id="2735" r:id="rId24"/>
    <p:sldId id="2717" r:id="rId25"/>
    <p:sldId id="2718" r:id="rId26"/>
    <p:sldId id="2716" r:id="rId27"/>
    <p:sldId id="2729" r:id="rId28"/>
    <p:sldId id="1476" r:id="rId29"/>
    <p:sldId id="1325" r:id="rId30"/>
    <p:sldId id="2742" r:id="rId31"/>
    <p:sldId id="1326" r:id="rId32"/>
    <p:sldId id="2743" r:id="rId33"/>
    <p:sldId id="2754" r:id="rId34"/>
    <p:sldId id="2769" r:id="rId35"/>
    <p:sldId id="2770" r:id="rId36"/>
    <p:sldId id="1582" r:id="rId37"/>
    <p:sldId id="1353" r:id="rId38"/>
    <p:sldId id="2715" r:id="rId39"/>
    <p:sldId id="1359" r:id="rId40"/>
    <p:sldId id="1360" r:id="rId41"/>
    <p:sldId id="2712" r:id="rId42"/>
    <p:sldId id="2771" r:id="rId43"/>
    <p:sldId id="461" r:id="rId44"/>
    <p:sldId id="2738" r:id="rId45"/>
    <p:sldId id="1480" r:id="rId46"/>
    <p:sldId id="2727" r:id="rId47"/>
    <p:sldId id="2726" r:id="rId48"/>
    <p:sldId id="1171" r:id="rId49"/>
    <p:sldId id="482" r:id="rId50"/>
    <p:sldId id="1544" r:id="rId51"/>
    <p:sldId id="1534" r:id="rId52"/>
    <p:sldId id="1550" r:id="rId53"/>
    <p:sldId id="2704" r:id="rId54"/>
    <p:sldId id="1356" r:id="rId55"/>
    <p:sldId id="2753" r:id="rId56"/>
    <p:sldId id="1366" r:id="rId57"/>
    <p:sldId id="1357" r:id="rId58"/>
    <p:sldId id="1358" r:id="rId59"/>
    <p:sldId id="1363" r:id="rId60"/>
    <p:sldId id="2785" r:id="rId61"/>
    <p:sldId id="2783" r:id="rId62"/>
    <p:sldId id="2684" r:id="rId63"/>
    <p:sldId id="2752" r:id="rId64"/>
    <p:sldId id="1348" r:id="rId65"/>
    <p:sldId id="2682" r:id="rId66"/>
    <p:sldId id="1584" r:id="rId67"/>
    <p:sldId id="1319" r:id="rId68"/>
    <p:sldId id="1365" r:id="rId69"/>
    <p:sldId id="1320" r:id="rId70"/>
    <p:sldId id="1321" r:id="rId71"/>
    <p:sldId id="1322" r:id="rId72"/>
    <p:sldId id="1323" r:id="rId73"/>
    <p:sldId id="2749" r:id="rId74"/>
    <p:sldId id="2748" r:id="rId75"/>
    <p:sldId id="1334" r:id="rId76"/>
    <p:sldId id="1335" r:id="rId77"/>
    <p:sldId id="2746" r:id="rId78"/>
    <p:sldId id="1364" r:id="rId79"/>
    <p:sldId id="1421" r:id="rId80"/>
    <p:sldId id="3044" r:id="rId81"/>
    <p:sldId id="3045" r:id="rId82"/>
    <p:sldId id="3046" r:id="rId83"/>
    <p:sldId id="3047" r:id="rId84"/>
    <p:sldId id="2705" r:id="rId85"/>
    <p:sldId id="1324" r:id="rId86"/>
    <p:sldId id="1327" r:id="rId87"/>
    <p:sldId id="1328" r:id="rId88"/>
    <p:sldId id="1331" r:id="rId89"/>
    <p:sldId id="1361" r:id="rId90"/>
    <p:sldId id="1420" r:id="rId91"/>
    <p:sldId id="1330" r:id="rId92"/>
    <p:sldId id="1419" r:id="rId93"/>
    <p:sldId id="2750" r:id="rId94"/>
    <p:sldId id="1332" r:id="rId95"/>
    <p:sldId id="2751" r:id="rId96"/>
    <p:sldId id="1578" r:id="rId97"/>
    <p:sldId id="1579" r:id="rId98"/>
    <p:sldId id="1314" r:id="rId99"/>
    <p:sldId id="2676" r:id="rId100"/>
    <p:sldId id="1580" r:id="rId101"/>
    <p:sldId id="2677" r:id="rId102"/>
    <p:sldId id="2678" r:id="rId103"/>
    <p:sldId id="2679" r:id="rId104"/>
    <p:sldId id="2680" r:id="rId105"/>
    <p:sldId id="2740" r:id="rId106"/>
    <p:sldId id="2784" r:id="rId107"/>
    <p:sldId id="2747" r:id="rId108"/>
    <p:sldId id="2681" r:id="rId109"/>
    <p:sldId id="1572" r:id="rId110"/>
    <p:sldId id="357" r:id="rId111"/>
    <p:sldId id="359" r:id="rId112"/>
    <p:sldId id="1362" r:id="rId113"/>
    <p:sldId id="1333" r:id="rId114"/>
    <p:sldId id="2706" r:id="rId115"/>
    <p:sldId id="2739" r:id="rId116"/>
    <p:sldId id="1336" r:id="rId117"/>
    <p:sldId id="2741" r:id="rId118"/>
    <p:sldId id="1337" r:id="rId119"/>
    <p:sldId id="1338" r:id="rId120"/>
    <p:sldId id="1339" r:id="rId121"/>
    <p:sldId id="1340" r:id="rId122"/>
    <p:sldId id="2786" r:id="rId123"/>
    <p:sldId id="1341" r:id="rId124"/>
    <p:sldId id="2787" r:id="rId125"/>
    <p:sldId id="2733" r:id="rId126"/>
    <p:sldId id="2734" r:id="rId127"/>
    <p:sldId id="2707" r:id="rId128"/>
    <p:sldId id="1257" r:id="rId129"/>
    <p:sldId id="2722" r:id="rId130"/>
    <p:sldId id="2731" r:id="rId131"/>
    <p:sldId id="2723" r:id="rId132"/>
    <p:sldId id="1575" r:id="rId133"/>
    <p:sldId id="1576" r:id="rId134"/>
    <p:sldId id="2724" r:id="rId135"/>
    <p:sldId id="2788" r:id="rId136"/>
    <p:sldId id="2728" r:id="rId137"/>
    <p:sldId id="2732" r:id="rId138"/>
    <p:sldId id="3048" r:id="rId139"/>
    <p:sldId id="3049" r:id="rId140"/>
    <p:sldId id="3052" r:id="rId141"/>
    <p:sldId id="3050" r:id="rId142"/>
    <p:sldId id="3051" r:id="rId143"/>
    <p:sldId id="3053" r:id="rId144"/>
    <p:sldId id="2730" r:id="rId145"/>
    <p:sldId id="1315" r:id="rId146"/>
    <p:sldId id="2767" r:id="rId147"/>
    <p:sldId id="1355" r:id="rId148"/>
    <p:sldId id="1318" r:id="rId149"/>
    <p:sldId id="1350" r:id="rId150"/>
    <p:sldId id="1316" r:id="rId151"/>
    <p:sldId id="1286" r:id="rId152"/>
    <p:sldId id="1287" r:id="rId153"/>
    <p:sldId id="1438" r:id="rId154"/>
    <p:sldId id="1427" r:id="rId155"/>
    <p:sldId id="422" r:id="rId156"/>
    <p:sldId id="1430" r:id="rId157"/>
    <p:sldId id="2710" r:id="rId158"/>
    <p:sldId id="1429" r:id="rId159"/>
    <p:sldId id="3054" r:id="rId160"/>
    <p:sldId id="3055" r:id="rId161"/>
    <p:sldId id="3057" r:id="rId162"/>
    <p:sldId id="3056" r:id="rId163"/>
    <p:sldId id="3059" r:id="rId164"/>
    <p:sldId id="2713" r:id="rId165"/>
    <p:sldId id="2737" r:id="rId166"/>
    <p:sldId id="1347" r:id="rId167"/>
    <p:sldId id="2709" r:id="rId168"/>
    <p:sldId id="2755" r:id="rId169"/>
    <p:sldId id="2778" r:id="rId170"/>
    <p:sldId id="2777" r:id="rId171"/>
    <p:sldId id="2782" r:id="rId172"/>
    <p:sldId id="2781" r:id="rId173"/>
    <p:sldId id="2780" r:id="rId174"/>
    <p:sldId id="3041" r:id="rId175"/>
    <p:sldId id="3042" r:id="rId176"/>
    <p:sldId id="3043" r:id="rId177"/>
  </p:sldIdLst>
  <p:sldSz cx="12192000" cy="6858000"/>
  <p:notesSz cx="12192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rosimovgroup@gmail.com" initials="a" lastIdx="2" clrIdx="0">
    <p:extLst>
      <p:ext uri="{19B8F6BF-5375-455C-9EA6-DF929625EA0E}">
        <p15:presenceInfo xmlns:p15="http://schemas.microsoft.com/office/powerpoint/2012/main" userId="95b6778345d8a0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660"/>
  </p:normalViewPr>
  <p:slideViewPr>
    <p:cSldViewPr snapToGrid="0">
      <p:cViewPr varScale="1">
        <p:scale>
          <a:sx n="92" d="100"/>
          <a:sy n="92" d="100"/>
        </p:scale>
        <p:origin x="101" y="101"/>
      </p:cViewPr>
      <p:guideLst>
        <p:guide orient="horz" pos="2160"/>
        <p:guide pos="3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viewProps" Target="view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theme" Target="theme/theme1.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commentAuthors" Target="commentAuthor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presProps" Target="presProp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slideMaster" Target="slideMasters/slideMaster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Лист1!$B$1</c:f>
              <c:strCache>
                <c:ptCount val="1"/>
                <c:pt idx="0">
                  <c:v>2026</c:v>
                </c:pt>
              </c:strCache>
            </c:strRef>
          </c:tx>
          <c:invertIfNegative val="0"/>
          <c:cat>
            <c:strRef>
              <c:f>Лист1!$A$2:$A$5</c:f>
              <c:strCache>
                <c:ptCount val="3"/>
                <c:pt idx="0">
                  <c:v>Пользователи</c:v>
                </c:pt>
                <c:pt idx="1">
                  <c:v>Объектов ИСУП</c:v>
                </c:pt>
                <c:pt idx="2">
                  <c:v>Интегрированных с ВИС объектов</c:v>
                </c:pt>
              </c:strCache>
            </c:strRef>
          </c:cat>
          <c:val>
            <c:numRef>
              <c:f>Лист1!$B$2:$B$5</c:f>
              <c:numCache>
                <c:formatCode>General</c:formatCode>
                <c:ptCount val="4"/>
                <c:pt idx="0">
                  <c:v>131</c:v>
                </c:pt>
                <c:pt idx="1">
                  <c:v>181</c:v>
                </c:pt>
                <c:pt idx="2">
                  <c:v>7</c:v>
                </c:pt>
              </c:numCache>
            </c:numRef>
          </c:val>
          <c:extLst>
            <c:ext xmlns:c16="http://schemas.microsoft.com/office/drawing/2014/chart" uri="{C3380CC4-5D6E-409C-BE32-E72D297353CC}">
              <c16:uniqueId val="{00000000-92ED-4B1B-8662-D28EAF7AC0BB}"/>
            </c:ext>
          </c:extLst>
        </c:ser>
        <c:ser>
          <c:idx val="1"/>
          <c:order val="1"/>
          <c:tx>
            <c:strRef>
              <c:f>Лист1!$C$1</c:f>
              <c:strCache>
                <c:ptCount val="1"/>
                <c:pt idx="0">
                  <c:v>2025</c:v>
                </c:pt>
              </c:strCache>
            </c:strRef>
          </c:tx>
          <c:invertIfNegative val="0"/>
          <c:cat>
            <c:strRef>
              <c:f>Лист1!$A$2:$A$5</c:f>
              <c:strCache>
                <c:ptCount val="3"/>
                <c:pt idx="0">
                  <c:v>Пользователи</c:v>
                </c:pt>
                <c:pt idx="1">
                  <c:v>Объектов ИСУП</c:v>
                </c:pt>
                <c:pt idx="2">
                  <c:v>Интегрированных с ВИС объектов</c:v>
                </c:pt>
              </c:strCache>
            </c:strRef>
          </c:cat>
          <c:val>
            <c:numRef>
              <c:f>Лист1!$C$2:$C$5</c:f>
              <c:numCache>
                <c:formatCode>General</c:formatCode>
                <c:ptCount val="4"/>
                <c:pt idx="0">
                  <c:v>100</c:v>
                </c:pt>
                <c:pt idx="1">
                  <c:v>169</c:v>
                </c:pt>
                <c:pt idx="2">
                  <c:v>6</c:v>
                </c:pt>
              </c:numCache>
            </c:numRef>
          </c:val>
          <c:extLst>
            <c:ext xmlns:c16="http://schemas.microsoft.com/office/drawing/2014/chart" uri="{C3380CC4-5D6E-409C-BE32-E72D297353CC}">
              <c16:uniqueId val="{00000001-92ED-4B1B-8662-D28EAF7AC0BB}"/>
            </c:ext>
          </c:extLst>
        </c:ser>
        <c:ser>
          <c:idx val="2"/>
          <c:order val="2"/>
          <c:tx>
            <c:strRef>
              <c:f>Лист1!$D$1</c:f>
              <c:strCache>
                <c:ptCount val="1"/>
                <c:pt idx="0">
                  <c:v>2024</c:v>
                </c:pt>
              </c:strCache>
            </c:strRef>
          </c:tx>
          <c:invertIfNegative val="0"/>
          <c:cat>
            <c:strRef>
              <c:f>Лист1!$A$2:$A$5</c:f>
              <c:strCache>
                <c:ptCount val="3"/>
                <c:pt idx="0">
                  <c:v>Пользователи</c:v>
                </c:pt>
                <c:pt idx="1">
                  <c:v>Объектов ИСУП</c:v>
                </c:pt>
                <c:pt idx="2">
                  <c:v>Интегрированных с ВИС объектов</c:v>
                </c:pt>
              </c:strCache>
            </c:strRef>
          </c:cat>
          <c:val>
            <c:numRef>
              <c:f>Лист1!$D$2:$D$5</c:f>
              <c:numCache>
                <c:formatCode>General</c:formatCode>
                <c:ptCount val="4"/>
                <c:pt idx="0">
                  <c:v>40</c:v>
                </c:pt>
                <c:pt idx="1">
                  <c:v>115</c:v>
                </c:pt>
                <c:pt idx="2">
                  <c:v>3</c:v>
                </c:pt>
              </c:numCache>
            </c:numRef>
          </c:val>
          <c:extLst>
            <c:ext xmlns:c16="http://schemas.microsoft.com/office/drawing/2014/chart" uri="{C3380CC4-5D6E-409C-BE32-E72D297353CC}">
              <c16:uniqueId val="{00000002-92ED-4B1B-8662-D28EAF7AC0BB}"/>
            </c:ext>
          </c:extLst>
        </c:ser>
        <c:dLbls>
          <c:showLegendKey val="0"/>
          <c:showVal val="0"/>
          <c:showCatName val="0"/>
          <c:showSerName val="0"/>
          <c:showPercent val="0"/>
          <c:showBubbleSize val="0"/>
        </c:dLbls>
        <c:gapWidth val="150"/>
        <c:shape val="cylinder"/>
        <c:axId val="167466496"/>
        <c:axId val="167468032"/>
        <c:axId val="167469056"/>
      </c:bar3DChart>
      <c:catAx>
        <c:axId val="167466496"/>
        <c:scaling>
          <c:orientation val="minMax"/>
        </c:scaling>
        <c:delete val="0"/>
        <c:axPos val="b"/>
        <c:numFmt formatCode="General" sourceLinked="0"/>
        <c:majorTickMark val="out"/>
        <c:minorTickMark val="none"/>
        <c:tickLblPos val="nextTo"/>
        <c:crossAx val="167468032"/>
        <c:crosses val="autoZero"/>
        <c:auto val="1"/>
        <c:lblAlgn val="ctr"/>
        <c:lblOffset val="100"/>
        <c:noMultiLvlLbl val="0"/>
      </c:catAx>
      <c:valAx>
        <c:axId val="167468032"/>
        <c:scaling>
          <c:orientation val="minMax"/>
        </c:scaling>
        <c:delete val="0"/>
        <c:axPos val="l"/>
        <c:majorGridlines/>
        <c:numFmt formatCode="General" sourceLinked="1"/>
        <c:majorTickMark val="out"/>
        <c:minorTickMark val="none"/>
        <c:tickLblPos val="nextTo"/>
        <c:crossAx val="167466496"/>
        <c:crosses val="autoZero"/>
        <c:crossBetween val="between"/>
      </c:valAx>
      <c:serAx>
        <c:axId val="167469056"/>
        <c:scaling>
          <c:orientation val="minMax"/>
        </c:scaling>
        <c:delete val="0"/>
        <c:axPos val="b"/>
        <c:majorTickMark val="out"/>
        <c:minorTickMark val="none"/>
        <c:tickLblPos val="nextTo"/>
        <c:crossAx val="167468032"/>
        <c:crosses val="autoZero"/>
      </c:serAx>
    </c:plotArea>
    <c:legend>
      <c:legendPos val="r"/>
      <c:layout>
        <c:manualLayout>
          <c:xMode val="edge"/>
          <c:yMode val="edge"/>
          <c:x val="0.84967981432876449"/>
          <c:y val="8.5393981347174089E-2"/>
          <c:w val="9.6107465733449984E-2"/>
          <c:h val="0.23364596661528164"/>
        </c:manualLayout>
      </c:layout>
      <c:overlay val="0"/>
    </c:legend>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1FEA837-2B54-4BF5-AC2F-1E019BB57545}" type="datetimeFigureOut">
              <a:rPr lang="ru-RU" smtClean="0"/>
              <a:t>23.01.2026</a:t>
            </a:fld>
            <a:endParaRPr lang="ru-RU"/>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D827C76-0ED6-48D9-9784-AF5A4E60CE61}" type="slidenum">
              <a:rPr lang="ru-RU" smtClean="0"/>
              <a:t>‹#›</a:t>
            </a:fld>
            <a:endParaRPr lang="ru-RU"/>
          </a:p>
        </p:txBody>
      </p:sp>
    </p:spTree>
    <p:extLst>
      <p:ext uri="{BB962C8B-B14F-4D97-AF65-F5344CB8AC3E}">
        <p14:creationId xmlns:p14="http://schemas.microsoft.com/office/powerpoint/2010/main" val="2675542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76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06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100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p:spPr>
        <p:txBody>
          <a:bodyPr anchor="b"/>
          <a:lstStyle>
            <a:lvl1pPr algn="ctr">
              <a:defRPr sz="6000"/>
            </a:lvl1pPr>
          </a:lstStyle>
          <a:p>
            <a:pPr>
              <a:defRPr/>
            </a:pPr>
            <a:r>
              <a:rPr lang="ru-RU"/>
              <a:t>Образец заголовка</a:t>
            </a:r>
          </a:p>
        </p:txBody>
      </p:sp>
      <p:sp>
        <p:nvSpPr>
          <p:cNvPr id="3" name="Подзаголовок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840941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11201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p:spPr>
        <p:txBody>
          <a:bodyPr vert="eaVert"/>
          <a:lstStyle/>
          <a:p>
            <a:pPr>
              <a:defRPr/>
            </a:pPr>
            <a:r>
              <a:rPr lang="ru-RU"/>
              <a:t>Образец заголовка</a:t>
            </a:r>
          </a:p>
        </p:txBody>
      </p:sp>
      <p:sp>
        <p:nvSpPr>
          <p:cNvPr id="3" name="Вертикальный текст 2"/>
          <p:cNvSpPr>
            <a:spLocks noGrp="1"/>
          </p:cNvSpPr>
          <p:nvPr>
            <p:ph type="body" orient="vert" idx="1"/>
          </p:nvPr>
        </p:nvSpPr>
        <p:spPr bwMode="auto">
          <a:xfrm>
            <a:off x="838200" y="365125"/>
            <a:ext cx="7734300" cy="5811838"/>
          </a:xfrm>
        </p:spPr>
        <p:txBody>
          <a:bodyPr vert="eaVert"/>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133314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DEFAULT">
    <p:bg>
      <p:bgRef idx="1001">
        <a:schemeClr val="bg1"/>
      </p:bgRef>
    </p:b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602464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userDrawn="1">
  <p:cSld name="Blank">
    <p:spTree>
      <p:nvGrpSpPr>
        <p:cNvPr id="1" name=""/>
        <p:cNvGrpSpPr/>
        <p:nvPr/>
      </p:nvGrpSpPr>
      <p:grpSpPr bwMode="auto">
        <a:xfrm>
          <a:off x="0" y="0"/>
          <a:ext cx="0" cy="0"/>
          <a:chOff x="0" y="0"/>
          <a:chExt cx="0" cy="0"/>
        </a:xfrm>
      </p:grpSpPr>
      <p:sp>
        <p:nvSpPr>
          <p:cNvPr id="2" name="Holder 2"/>
          <p:cNvSpPr>
            <a:spLocks noGrp="1"/>
          </p:cNvSpPr>
          <p:nvPr>
            <p:ph type="ftr" sz="quarter" idx="5"/>
          </p:nvPr>
        </p:nvSpPr>
        <p:spPr bwMode="auto"/>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prstClr val="black">
                  <a:tint val="75000"/>
                </a:prstClr>
              </a:solidFill>
              <a:effectLst/>
              <a:uLnTx/>
              <a:uFillTx/>
              <a:latin typeface="Arial"/>
              <a:ea typeface="+mn-ea"/>
              <a:cs typeface="+mn-cs"/>
            </a:endParaRPr>
          </a:p>
        </p:txBody>
      </p:sp>
      <p:sp>
        <p:nvSpPr>
          <p:cNvPr id="3" name="Holder 3"/>
          <p:cNvSpPr>
            <a:spLocks noGrp="1"/>
          </p:cNvSpPr>
          <p:nvPr>
            <p:ph type="dt" sz="half" idx="6"/>
          </p:nvPr>
        </p:nvSpPr>
        <p:spPr bwMode="auto"/>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0" cap="none" spc="0" normalizeH="0" baseline="0" noProof="0">
                <a:ln>
                  <a:noFill/>
                </a:ln>
                <a:solidFill>
                  <a:prstClr val="black">
                    <a:tint val="75000"/>
                  </a:prstClr>
                </a:solidFill>
                <a:effectLst/>
                <a:uLnTx/>
                <a:uFillTx/>
                <a:latin typeface="Arial"/>
                <a:ea typeface="+mn-ea"/>
                <a:cs typeface="+mn-cs"/>
              </a:rPr>
              <a:pPr marL="0" marR="0" lvl="0" indent="0" algn="l" defTabSz="914400" eaLnBrk="1" fontAlgn="auto" latinLnBrk="0" hangingPunct="1">
                <a:lnSpc>
                  <a:spcPct val="100000"/>
                </a:lnSpc>
                <a:spcBef>
                  <a:spcPts val="0"/>
                </a:spcBef>
                <a:spcAft>
                  <a:spcPts val="0"/>
                </a:spcAft>
                <a:buClrTx/>
                <a:buSzTx/>
                <a:buFontTx/>
                <a:buNone/>
                <a:tabLst/>
                <a:defRPr/>
              </a:pPr>
              <a:t>1/23/2026</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mn-cs"/>
            </a:endParaRPr>
          </a:p>
        </p:txBody>
      </p:sp>
      <p:sp>
        <p:nvSpPr>
          <p:cNvPr id="4" name="Holder 4"/>
          <p:cNvSpPr>
            <a:spLocks noGrp="1"/>
          </p:cNvSpPr>
          <p:nvPr>
            <p:ph type="sldNum" sz="quarter" idx="7"/>
          </p:nvPr>
        </p:nvSpPr>
        <p:spPr bwMode="auto"/>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200" b="0" i="0" u="none" strike="noStrike" kern="0" cap="none" spc="0" normalizeH="0" baseline="0" noProof="0">
                <a:ln>
                  <a:noFill/>
                </a:ln>
                <a:solidFill>
                  <a:prstClr val="black">
                    <a:tint val="75000"/>
                  </a:prstClr>
                </a:solidFill>
                <a:effectLst/>
                <a:uLnTx/>
                <a:uFillTx/>
                <a:latin typeface="Arial"/>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887049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p:spPr>
        <p:txBody>
          <a:bodyPr anchor="b"/>
          <a:lstStyle>
            <a:lvl1pPr algn="ctr">
              <a:defRPr sz="6000"/>
            </a:lvl1pPr>
          </a:lstStyle>
          <a:p>
            <a:pPr>
              <a:defRPr/>
            </a:pPr>
            <a:r>
              <a:rPr lang="ru-RU"/>
              <a:t>Образец заголовка</a:t>
            </a:r>
            <a:endParaRPr/>
          </a:p>
        </p:txBody>
      </p:sp>
      <p:sp>
        <p:nvSpPr>
          <p:cNvPr id="3" name="Подзаголовок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2686946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033620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p:spPr>
        <p:txBody>
          <a:bodyPr anchor="b"/>
          <a:lstStyle>
            <a:lvl1pPr>
              <a:defRPr sz="6000"/>
            </a:lvl1pPr>
          </a:lstStyle>
          <a:p>
            <a:pPr>
              <a:defRPr/>
            </a:pPr>
            <a:r>
              <a:rPr lang="ru-RU"/>
              <a:t>Образец заголовка</a:t>
            </a:r>
            <a:endParaRPr/>
          </a:p>
        </p:txBody>
      </p:sp>
      <p:sp>
        <p:nvSpPr>
          <p:cNvPr id="3" name="Текст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03618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sz="half" idx="1"/>
          </p:nvPr>
        </p:nvSpPr>
        <p:spPr bwMode="auto">
          <a:xfrm>
            <a:off x="838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Объект 3"/>
          <p:cNvSpPr>
            <a:spLocks noGrp="1"/>
          </p:cNvSpPr>
          <p:nvPr>
            <p:ph sz="half" idx="2"/>
          </p:nvPr>
        </p:nvSpPr>
        <p:spPr bwMode="auto">
          <a:xfrm>
            <a:off x="6172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720241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p:spPr>
        <p:txBody>
          <a:bodyPr/>
          <a:lstStyle/>
          <a:p>
            <a:pPr>
              <a:defRPr/>
            </a:pPr>
            <a:r>
              <a:rPr lang="ru-RU"/>
              <a:t>Образец заголовка</a:t>
            </a:r>
            <a:endParaRPr/>
          </a:p>
        </p:txBody>
      </p:sp>
      <p:sp>
        <p:nvSpPr>
          <p:cNvPr id="3" name="Текст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Объект 3"/>
          <p:cNvSpPr>
            <a:spLocks noGrp="1"/>
          </p:cNvSpPr>
          <p:nvPr>
            <p:ph sz="half" idx="2"/>
          </p:nvPr>
        </p:nvSpPr>
        <p:spPr bwMode="auto">
          <a:xfrm>
            <a:off x="839788" y="2505074"/>
            <a:ext cx="5157787"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Текст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Объект 5"/>
          <p:cNvSpPr>
            <a:spLocks noGrp="1"/>
          </p:cNvSpPr>
          <p:nvPr>
            <p:ph sz="quarter" idx="4"/>
          </p:nvPr>
        </p:nvSpPr>
        <p:spPr bwMode="auto">
          <a:xfrm>
            <a:off x="6172200" y="2505074"/>
            <a:ext cx="5183188"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7" name="Дата 6"/>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962445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Дата 2"/>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19170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Объект 2"/>
          <p:cNvSpPr>
            <a:spLocks noGrp="1"/>
          </p:cNvSpPr>
          <p:nvPr>
            <p:ph idx="1"/>
          </p:nvPr>
        </p:nvSpPr>
        <p:spPr bwMode="auto"/>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2027357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755159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Объект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705436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Рисунок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188108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421773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p:spPr>
        <p:txBody>
          <a:bodyPr vert="eaVert"/>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a:xfrm>
            <a:off x="838200" y="365125"/>
            <a:ext cx="7734300" cy="5811838"/>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595853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userDrawn="1">
  <p:cSld name="Контент">
    <p:spTree>
      <p:nvGrpSpPr>
        <p:cNvPr id="1" name=""/>
        <p:cNvGrpSpPr/>
        <p:nvPr/>
      </p:nvGrpSpPr>
      <p:grpSpPr bwMode="auto">
        <a:xfrm>
          <a:off x="0" y="0"/>
          <a:ext cx="0" cy="0"/>
          <a:chOff x="0" y="0"/>
          <a:chExt cx="0" cy="0"/>
        </a:xfrm>
      </p:grpSpPr>
      <p:sp>
        <p:nvSpPr>
          <p:cNvPr id="5" name="Номер слайда 5"/>
          <p:cNvSpPr txBox="1"/>
          <p:nvPr userDrawn="1"/>
        </p:nvSpPr>
        <p:spPr bwMode="auto">
          <a:xfrm>
            <a:off x="9448799" y="6505512"/>
            <a:ext cx="2743200" cy="365125"/>
          </a:xfrm>
          <a:prstGeom prst="rect">
            <a:avLst/>
          </a:prstGeom>
        </p:spPr>
        <p:txBody>
          <a:bodyPr vert="horz" lIns="91440" tIns="45720" rIns="91440" bIns="45720" rtlCol="0" anchor="ctr"/>
          <a:lstStyle>
            <a:defPPr>
              <a:defRPr lang="ru-RU"/>
            </a:defPPr>
            <a:lvl1pPr marL="0" algn="r" defTabSz="914400">
              <a:defRPr sz="12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DB7E8EF1-4A3B-416A-8AA6-9203DE637D65}" type="slidenum">
              <a:rPr lang="ru-RU">
                <a:solidFill>
                  <a:srgbClr val="187794">
                    <a:tint val="75000"/>
                  </a:srgbClr>
                </a:solidFill>
                <a:latin typeface="Calibri"/>
              </a:rPr>
              <a:t>‹#›</a:t>
            </a:fld>
            <a:endParaRPr lang="ru-RU">
              <a:solidFill>
                <a:srgbClr val="187794">
                  <a:tint val="75000"/>
                </a:srgbClr>
              </a:solidFill>
              <a:latin typeface="Calibri"/>
            </a:endParaRPr>
          </a:p>
        </p:txBody>
      </p:sp>
      <p:sp>
        <p:nvSpPr>
          <p:cNvPr id="2" name="Прямоугольник: скругленные углы 140"/>
          <p:cNvSpPr/>
          <p:nvPr userDrawn="1"/>
        </p:nvSpPr>
        <p:spPr bwMode="auto">
          <a:xfrm flipH="1">
            <a:off x="2118" y="-6351"/>
            <a:ext cx="266700" cy="6853768"/>
          </a:xfrm>
          <a:prstGeom prst="roundRect">
            <a:avLst>
              <a:gd name="adj" fmla="val 0"/>
            </a:avLst>
          </a:prstGeom>
          <a:solidFill>
            <a:srgbClr val="0085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ru-RU" sz="2400"/>
          </a:p>
        </p:txBody>
      </p:sp>
      <p:pic>
        <p:nvPicPr>
          <p:cNvPr id="4" name="Рисунок 25"/>
          <p:cNvPicPr>
            <a:picLocks noChangeAspect="1" noChangeArrowheads="1"/>
          </p:cNvPicPr>
          <p:nvPr userDrawn="1"/>
        </p:nvPicPr>
        <p:blipFill>
          <a:blip r:embed="rId2"/>
          <a:stretch/>
        </p:blipFill>
        <p:spPr bwMode="auto">
          <a:xfrm>
            <a:off x="10297584" y="146052"/>
            <a:ext cx="1682749" cy="450849"/>
          </a:xfrm>
          <a:prstGeom prst="rect">
            <a:avLst/>
          </a:prstGeom>
          <a:noFill/>
          <a:ln>
            <a:noFill/>
          </a:ln>
        </p:spPr>
      </p:pic>
    </p:spTree>
    <p:extLst>
      <p:ext uri="{BB962C8B-B14F-4D97-AF65-F5344CB8AC3E}">
        <p14:creationId xmlns:p14="http://schemas.microsoft.com/office/powerpoint/2010/main" val="1959455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p:spPr>
        <p:txBody>
          <a:bodyPr anchor="b"/>
          <a:lstStyle>
            <a:lvl1pPr algn="ctr">
              <a:defRPr sz="6000"/>
            </a:lvl1pPr>
          </a:lstStyle>
          <a:p>
            <a:pPr>
              <a:defRPr/>
            </a:pPr>
            <a:r>
              <a:rPr lang="ru-RU"/>
              <a:t>Образец заголовка</a:t>
            </a:r>
          </a:p>
        </p:txBody>
      </p:sp>
      <p:sp>
        <p:nvSpPr>
          <p:cNvPr id="3" name="Подзаголовок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794357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Объект 2"/>
          <p:cNvSpPr>
            <a:spLocks noGrp="1"/>
          </p:cNvSpPr>
          <p:nvPr>
            <p:ph idx="1"/>
          </p:nvPr>
        </p:nvSpPr>
        <p:spPr bwMode="auto"/>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438769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p:spPr>
        <p:txBody>
          <a:bodyPr anchor="b"/>
          <a:lstStyle>
            <a:lvl1pPr>
              <a:defRPr sz="6000"/>
            </a:lvl1pPr>
          </a:lstStyle>
          <a:p>
            <a:pPr>
              <a:defRPr/>
            </a:pPr>
            <a:r>
              <a:rPr lang="ru-RU"/>
              <a:t>Образец заголовка</a:t>
            </a:r>
          </a:p>
        </p:txBody>
      </p:sp>
      <p:sp>
        <p:nvSpPr>
          <p:cNvPr id="3" name="Текст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47476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Объект 2"/>
          <p:cNvSpPr>
            <a:spLocks noGrp="1"/>
          </p:cNvSpPr>
          <p:nvPr>
            <p:ph sz="half" idx="1"/>
          </p:nvPr>
        </p:nvSpPr>
        <p:spPr bwMode="auto">
          <a:xfrm>
            <a:off x="838200" y="1825625"/>
            <a:ext cx="5181600" cy="435133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Объект 3"/>
          <p:cNvSpPr>
            <a:spLocks noGrp="1"/>
          </p:cNvSpPr>
          <p:nvPr>
            <p:ph sz="half" idx="2"/>
          </p:nvPr>
        </p:nvSpPr>
        <p:spPr bwMode="auto">
          <a:xfrm>
            <a:off x="6172200" y="1825625"/>
            <a:ext cx="5181600" cy="435133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74531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p:spPr>
        <p:txBody>
          <a:bodyPr anchor="b"/>
          <a:lstStyle>
            <a:lvl1pPr>
              <a:defRPr sz="6000"/>
            </a:lvl1pPr>
          </a:lstStyle>
          <a:p>
            <a:pPr>
              <a:defRPr/>
            </a:pPr>
            <a:r>
              <a:rPr lang="ru-RU"/>
              <a:t>Образец заголовка</a:t>
            </a:r>
          </a:p>
        </p:txBody>
      </p:sp>
      <p:sp>
        <p:nvSpPr>
          <p:cNvPr id="3" name="Текст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939523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p:spPr>
        <p:txBody>
          <a:bodyPr/>
          <a:lstStyle/>
          <a:p>
            <a:pPr>
              <a:defRPr/>
            </a:pPr>
            <a:r>
              <a:rPr lang="ru-RU"/>
              <a:t>Образец заголовка</a:t>
            </a:r>
          </a:p>
        </p:txBody>
      </p:sp>
      <p:sp>
        <p:nvSpPr>
          <p:cNvPr id="3" name="Текст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p>
        </p:txBody>
      </p:sp>
      <p:sp>
        <p:nvSpPr>
          <p:cNvPr id="4" name="Объект 3"/>
          <p:cNvSpPr>
            <a:spLocks noGrp="1"/>
          </p:cNvSpPr>
          <p:nvPr>
            <p:ph sz="half" idx="2"/>
          </p:nvPr>
        </p:nvSpPr>
        <p:spPr bwMode="auto">
          <a:xfrm>
            <a:off x="839788" y="2505074"/>
            <a:ext cx="5157787" cy="368458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5" name="Текст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p>
        </p:txBody>
      </p:sp>
      <p:sp>
        <p:nvSpPr>
          <p:cNvPr id="6" name="Объект 5"/>
          <p:cNvSpPr>
            <a:spLocks noGrp="1"/>
          </p:cNvSpPr>
          <p:nvPr>
            <p:ph sz="quarter" idx="4"/>
          </p:nvPr>
        </p:nvSpPr>
        <p:spPr bwMode="auto">
          <a:xfrm>
            <a:off x="6172200" y="2505074"/>
            <a:ext cx="5183188" cy="368458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7" name="Дата 6"/>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2897065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Дата 2"/>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831792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269268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p>
        </p:txBody>
      </p:sp>
      <p:sp>
        <p:nvSpPr>
          <p:cNvPr id="3" name="Объект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55501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p>
        </p:txBody>
      </p:sp>
      <p:sp>
        <p:nvSpPr>
          <p:cNvPr id="3" name="Рисунок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407830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2841640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p:spPr>
        <p:txBody>
          <a:bodyPr vert="eaVert"/>
          <a:lstStyle/>
          <a:p>
            <a:pPr>
              <a:defRPr/>
            </a:pPr>
            <a:r>
              <a:rPr lang="ru-RU"/>
              <a:t>Образец заголовка</a:t>
            </a:r>
          </a:p>
        </p:txBody>
      </p:sp>
      <p:sp>
        <p:nvSpPr>
          <p:cNvPr id="3" name="Вертикальный текст 2"/>
          <p:cNvSpPr>
            <a:spLocks noGrp="1"/>
          </p:cNvSpPr>
          <p:nvPr>
            <p:ph type="body" orient="vert" idx="1"/>
          </p:nvPr>
        </p:nvSpPr>
        <p:spPr bwMode="auto">
          <a:xfrm>
            <a:off x="838200" y="365125"/>
            <a:ext cx="7734300" cy="5811838"/>
          </a:xfrm>
        </p:spPr>
        <p:txBody>
          <a:bodyPr vert="eaVert"/>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45692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userDrawn="1">
  <p:cSld name="DEFAULT">
    <p:bg>
      <p:bgRef idx="1001">
        <a:schemeClr val="bg1"/>
      </p:bgRef>
    </p:b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3358027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obj" userDrawn="1">
  <p:cSld name="Blank">
    <p:spTree>
      <p:nvGrpSpPr>
        <p:cNvPr id="1" name=""/>
        <p:cNvGrpSpPr/>
        <p:nvPr/>
      </p:nvGrpSpPr>
      <p:grpSpPr bwMode="auto">
        <a:xfrm>
          <a:off x="0" y="0"/>
          <a:ext cx="0" cy="0"/>
          <a:chOff x="0" y="0"/>
          <a:chExt cx="0" cy="0"/>
        </a:xfrm>
      </p:grpSpPr>
      <p:sp>
        <p:nvSpPr>
          <p:cNvPr id="2" name="Holder 2"/>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3" name="Holder 3"/>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1/23/2026</a:t>
            </a:fld>
            <a:endParaRPr lang="en-US"/>
          </a:p>
        </p:txBody>
      </p:sp>
      <p:sp>
        <p:nvSpPr>
          <p:cNvPr id="4" name="Holder 4"/>
          <p:cNvSpPr>
            <a:spLocks noGrp="1"/>
          </p:cNvSpPr>
          <p:nvPr>
            <p:ph type="sldNum" sz="quarter" idx="7"/>
          </p:nvPr>
        </p:nvSpPr>
        <p:spPr bwMode="auto"/>
        <p:txBody>
          <a:bodyPr lIns="0" tIns="0" rIns="0" bIns="0"/>
          <a:lstStyle>
            <a:lvl1pPr algn="r">
              <a:defRPr>
                <a:solidFill>
                  <a:schemeClr val="tx1">
                    <a:tint val="75000"/>
                  </a:schemeClr>
                </a:solidFill>
              </a:defRPr>
            </a:lvl1pPr>
          </a:lstStyle>
          <a:p>
            <a:pPr>
              <a:defRPr/>
            </a:pPr>
            <a:fld id="{B6F15528-21DE-4FAA-801E-634DDDAF4B2B}" type="slidenum">
              <a:rPr/>
              <a:t>‹#›</a:t>
            </a:fld>
            <a:endParaRPr/>
          </a:p>
        </p:txBody>
      </p:sp>
    </p:spTree>
    <p:extLst>
      <p:ext uri="{BB962C8B-B14F-4D97-AF65-F5344CB8AC3E}">
        <p14:creationId xmlns:p14="http://schemas.microsoft.com/office/powerpoint/2010/main" val="601336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p:spPr>
        <p:txBody>
          <a:bodyPr anchor="b"/>
          <a:lstStyle>
            <a:lvl1pPr algn="ctr">
              <a:defRPr sz="6000"/>
            </a:lvl1pPr>
          </a:lstStyle>
          <a:p>
            <a:pPr>
              <a:defRPr/>
            </a:pPr>
            <a:r>
              <a:rPr lang="ru-RU"/>
              <a:t>Образец заголовка</a:t>
            </a:r>
            <a:endParaRPr/>
          </a:p>
        </p:txBody>
      </p:sp>
      <p:sp>
        <p:nvSpPr>
          <p:cNvPr id="3" name="Подзаголовок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409994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Объект 2"/>
          <p:cNvSpPr>
            <a:spLocks noGrp="1"/>
          </p:cNvSpPr>
          <p:nvPr>
            <p:ph sz="half" idx="1"/>
          </p:nvPr>
        </p:nvSpPr>
        <p:spPr bwMode="auto">
          <a:xfrm>
            <a:off x="838200" y="1825625"/>
            <a:ext cx="5181600" cy="435133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Объект 3"/>
          <p:cNvSpPr>
            <a:spLocks noGrp="1"/>
          </p:cNvSpPr>
          <p:nvPr>
            <p:ph sz="half" idx="2"/>
          </p:nvPr>
        </p:nvSpPr>
        <p:spPr bwMode="auto">
          <a:xfrm>
            <a:off x="6172200" y="1825625"/>
            <a:ext cx="5181600" cy="435133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846358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838685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p:spPr>
        <p:txBody>
          <a:bodyPr anchor="b"/>
          <a:lstStyle>
            <a:lvl1pPr>
              <a:defRPr sz="6000"/>
            </a:lvl1pPr>
          </a:lstStyle>
          <a:p>
            <a:pPr>
              <a:defRPr/>
            </a:pPr>
            <a:r>
              <a:rPr lang="ru-RU"/>
              <a:t>Образец заголовка</a:t>
            </a:r>
            <a:endParaRPr/>
          </a:p>
        </p:txBody>
      </p:sp>
      <p:sp>
        <p:nvSpPr>
          <p:cNvPr id="3" name="Текст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311042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sz="half" idx="1"/>
          </p:nvPr>
        </p:nvSpPr>
        <p:spPr bwMode="auto">
          <a:xfrm>
            <a:off x="838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Объект 3"/>
          <p:cNvSpPr>
            <a:spLocks noGrp="1"/>
          </p:cNvSpPr>
          <p:nvPr>
            <p:ph sz="half" idx="2"/>
          </p:nvPr>
        </p:nvSpPr>
        <p:spPr bwMode="auto">
          <a:xfrm>
            <a:off x="6172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301457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p:spPr>
        <p:txBody>
          <a:bodyPr/>
          <a:lstStyle/>
          <a:p>
            <a:pPr>
              <a:defRPr/>
            </a:pPr>
            <a:r>
              <a:rPr lang="ru-RU"/>
              <a:t>Образец заголовка</a:t>
            </a:r>
            <a:endParaRPr/>
          </a:p>
        </p:txBody>
      </p:sp>
      <p:sp>
        <p:nvSpPr>
          <p:cNvPr id="3" name="Текст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Объект 3"/>
          <p:cNvSpPr>
            <a:spLocks noGrp="1"/>
          </p:cNvSpPr>
          <p:nvPr>
            <p:ph sz="half" idx="2"/>
          </p:nvPr>
        </p:nvSpPr>
        <p:spPr bwMode="auto">
          <a:xfrm>
            <a:off x="839788" y="2505074"/>
            <a:ext cx="5157787"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Текст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Объект 5"/>
          <p:cNvSpPr>
            <a:spLocks noGrp="1"/>
          </p:cNvSpPr>
          <p:nvPr>
            <p:ph sz="quarter" idx="4"/>
          </p:nvPr>
        </p:nvSpPr>
        <p:spPr bwMode="auto">
          <a:xfrm>
            <a:off x="6172200" y="2505074"/>
            <a:ext cx="5183188"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7" name="Дата 6"/>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729982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Дата 2"/>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120126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051942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Объект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125586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Рисунок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026278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220744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p:spPr>
        <p:txBody>
          <a:bodyPr vert="eaVert"/>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a:xfrm>
            <a:off x="838200" y="365125"/>
            <a:ext cx="7734300" cy="5811838"/>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426290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p:spPr>
        <p:txBody>
          <a:bodyPr/>
          <a:lstStyle/>
          <a:p>
            <a:pPr>
              <a:defRPr/>
            </a:pPr>
            <a:r>
              <a:rPr lang="ru-RU"/>
              <a:t>Образец заголовка</a:t>
            </a:r>
          </a:p>
        </p:txBody>
      </p:sp>
      <p:sp>
        <p:nvSpPr>
          <p:cNvPr id="3" name="Текст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p>
        </p:txBody>
      </p:sp>
      <p:sp>
        <p:nvSpPr>
          <p:cNvPr id="4" name="Объект 3"/>
          <p:cNvSpPr>
            <a:spLocks noGrp="1"/>
          </p:cNvSpPr>
          <p:nvPr>
            <p:ph sz="half" idx="2"/>
          </p:nvPr>
        </p:nvSpPr>
        <p:spPr bwMode="auto">
          <a:xfrm>
            <a:off x="839788" y="2505074"/>
            <a:ext cx="5157787" cy="368458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5" name="Текст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p>
        </p:txBody>
      </p:sp>
      <p:sp>
        <p:nvSpPr>
          <p:cNvPr id="6" name="Объект 5"/>
          <p:cNvSpPr>
            <a:spLocks noGrp="1"/>
          </p:cNvSpPr>
          <p:nvPr>
            <p:ph sz="quarter" idx="4"/>
          </p:nvPr>
        </p:nvSpPr>
        <p:spPr bwMode="auto">
          <a:xfrm>
            <a:off x="6172200" y="2505074"/>
            <a:ext cx="5183188" cy="368458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7" name="Дата 6"/>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204984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userDrawn="1">
  <p:cSld name="Title Slide">
    <p:spTree>
      <p:nvGrpSpPr>
        <p:cNvPr id="1" name=""/>
        <p:cNvGrpSpPr/>
        <p:nvPr/>
      </p:nvGrpSpPr>
      <p:grpSpPr bwMode="auto">
        <a:xfrm>
          <a:off x="0" y="0"/>
          <a:ext cx="0" cy="0"/>
          <a:chOff x="0" y="0"/>
          <a:chExt cx="0" cy="0"/>
        </a:xfrm>
      </p:grpSpPr>
      <p:sp>
        <p:nvSpPr>
          <p:cNvPr id="5" name="Прямоугольник 4"/>
          <p:cNvSpPr/>
          <p:nvPr userDrawn="1"/>
        </p:nvSpPr>
        <p:spPr bwMode="auto">
          <a:xfrm>
            <a:off x="2" y="0"/>
            <a:ext cx="478351" cy="6858000"/>
          </a:xfrm>
          <a:prstGeom prst="rect">
            <a:avLst/>
          </a:prstGeom>
          <a:solidFill>
            <a:srgbClr val="0E77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ru-RU" sz="2400"/>
          </a:p>
        </p:txBody>
      </p:sp>
      <p:sp>
        <p:nvSpPr>
          <p:cNvPr id="7" name="Slide Number Placeholder 5"/>
          <p:cNvSpPr>
            <a:spLocks noGrp="1"/>
          </p:cNvSpPr>
          <p:nvPr>
            <p:ph type="sldNum" sz="quarter" idx="12"/>
          </p:nvPr>
        </p:nvSpPr>
        <p:spPr bwMode="auto">
          <a:xfrm>
            <a:off x="0" y="6390759"/>
            <a:ext cx="481712" cy="365125"/>
          </a:xfrm>
          <a:prstGeom prst="rect">
            <a:avLst/>
          </a:prstGeom>
        </p:spPr>
        <p:txBody>
          <a:bodyPr/>
          <a:lstStyle>
            <a:lvl1pPr algn="ctr">
              <a:defRPr sz="1450">
                <a:solidFill>
                  <a:schemeClr val="bg1"/>
                </a:solidFill>
              </a:defRPr>
            </a:lvl1pPr>
          </a:lstStyle>
          <a:p>
            <a:pPr>
              <a:defRPr/>
            </a:pPr>
            <a:fld id="{2066355A-084C-D24E-9AD2-7E4FC41EA627}" type="slidenum">
              <a:rPr lang="en-US"/>
              <a:t>‹#›</a:t>
            </a:fld>
            <a:endParaRPr lang="en-US"/>
          </a:p>
        </p:txBody>
      </p:sp>
      <p:pic>
        <p:nvPicPr>
          <p:cNvPr id="6" name="Рисунок 5"/>
          <p:cNvPicPr>
            <a:picLocks noChangeAspect="1"/>
          </p:cNvPicPr>
          <p:nvPr userDrawn="1"/>
        </p:nvPicPr>
        <p:blipFill>
          <a:blip r:embed="rId2">
            <a:extLst>
              <a:ext uri="{96DAC541-7B7A-43D3-8B79-37D633B846F1}">
                <asvg:svgBlip xmlns:asvg="http://schemas.microsoft.com/office/drawing/2016/SVG/main" r:embed="rId3"/>
              </a:ext>
            </a:extLst>
          </a:blip>
          <a:stretch/>
        </p:blipFill>
        <p:spPr bwMode="auto">
          <a:xfrm>
            <a:off x="9655554" y="358086"/>
            <a:ext cx="1863599" cy="417345"/>
          </a:xfrm>
          <a:prstGeom prst="rect">
            <a:avLst/>
          </a:prstGeom>
        </p:spPr>
      </p:pic>
    </p:spTree>
    <p:extLst>
      <p:ext uri="{BB962C8B-B14F-4D97-AF65-F5344CB8AC3E}">
        <p14:creationId xmlns:p14="http://schemas.microsoft.com/office/powerpoint/2010/main" val="1866505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userDrawn="1">
  <p:cSld name="Контент">
    <p:spTree>
      <p:nvGrpSpPr>
        <p:cNvPr id="1" name=""/>
        <p:cNvGrpSpPr/>
        <p:nvPr/>
      </p:nvGrpSpPr>
      <p:grpSpPr bwMode="auto">
        <a:xfrm>
          <a:off x="0" y="0"/>
          <a:ext cx="0" cy="0"/>
          <a:chOff x="0" y="0"/>
          <a:chExt cx="0" cy="0"/>
        </a:xfrm>
      </p:grpSpPr>
      <p:sp>
        <p:nvSpPr>
          <p:cNvPr id="5" name="Номер слайда 5"/>
          <p:cNvSpPr txBox="1"/>
          <p:nvPr userDrawn="1"/>
        </p:nvSpPr>
        <p:spPr bwMode="auto">
          <a:xfrm>
            <a:off x="9448799" y="6505512"/>
            <a:ext cx="2743200" cy="365125"/>
          </a:xfrm>
          <a:prstGeom prst="rect">
            <a:avLst/>
          </a:prstGeom>
        </p:spPr>
        <p:txBody>
          <a:bodyPr vert="horz" lIns="91440" tIns="45720" rIns="91440" bIns="45720" rtlCol="0" anchor="ctr"/>
          <a:lstStyle>
            <a:defPPr>
              <a:defRPr lang="ru-RU"/>
            </a:defPPr>
            <a:lvl1pPr marL="0" algn="r" defTabSz="914400">
              <a:defRPr sz="12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DB7E8EF1-4A3B-416A-8AA6-9203DE637D65}" type="slidenum">
              <a:rPr lang="ru-RU">
                <a:solidFill>
                  <a:srgbClr val="187794">
                    <a:tint val="75000"/>
                  </a:srgbClr>
                </a:solidFill>
                <a:latin typeface="Calibri"/>
              </a:rPr>
              <a:t>‹#›</a:t>
            </a:fld>
            <a:endParaRPr lang="ru-RU">
              <a:solidFill>
                <a:srgbClr val="187794">
                  <a:tint val="75000"/>
                </a:srgbClr>
              </a:solidFill>
              <a:latin typeface="Calibri"/>
            </a:endParaRPr>
          </a:p>
        </p:txBody>
      </p:sp>
      <p:sp>
        <p:nvSpPr>
          <p:cNvPr id="2" name="Прямоугольник: скругленные углы 140"/>
          <p:cNvSpPr/>
          <p:nvPr userDrawn="1"/>
        </p:nvSpPr>
        <p:spPr bwMode="auto">
          <a:xfrm flipH="1">
            <a:off x="2118" y="-6351"/>
            <a:ext cx="266700" cy="6853768"/>
          </a:xfrm>
          <a:prstGeom prst="roundRect">
            <a:avLst>
              <a:gd name="adj" fmla="val 0"/>
            </a:avLst>
          </a:prstGeom>
          <a:solidFill>
            <a:srgbClr val="0085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algn="ctr">
              <a:defRPr/>
            </a:pPr>
            <a:endParaRPr lang="ru-RU" sz="2400"/>
          </a:p>
        </p:txBody>
      </p:sp>
      <p:pic>
        <p:nvPicPr>
          <p:cNvPr id="4" name="Рисунок 25"/>
          <p:cNvPicPr>
            <a:picLocks noChangeAspect="1" noChangeArrowheads="1"/>
          </p:cNvPicPr>
          <p:nvPr userDrawn="1"/>
        </p:nvPicPr>
        <p:blipFill>
          <a:blip r:embed="rId2"/>
          <a:stretch/>
        </p:blipFill>
        <p:spPr bwMode="auto">
          <a:xfrm>
            <a:off x="10297584" y="146052"/>
            <a:ext cx="1682749" cy="450849"/>
          </a:xfrm>
          <a:prstGeom prst="rect">
            <a:avLst/>
          </a:prstGeom>
          <a:noFill/>
          <a:ln>
            <a:noFill/>
          </a:ln>
        </p:spPr>
      </p:pic>
    </p:spTree>
    <p:extLst>
      <p:ext uri="{BB962C8B-B14F-4D97-AF65-F5344CB8AC3E}">
        <p14:creationId xmlns:p14="http://schemas.microsoft.com/office/powerpoint/2010/main" val="1533531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userDrawn="1">
  <p:cSld name="DEFAULT">
    <p:bg>
      <p:bgRef idx="1001">
        <a:schemeClr val="bg1"/>
      </p:bgRef>
    </p:b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441599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30810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273694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006343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23.01.2026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6261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23.01.2026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34660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23.01.2026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84466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23.01.2026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661456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Дата 2"/>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4013913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23.01.2026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57261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23.01.2026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410540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303702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861153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346301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2748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6170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00249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23.01.2026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94035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893334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p>
        </p:txBody>
      </p:sp>
      <p:sp>
        <p:nvSpPr>
          <p:cNvPr id="3" name="Объект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94498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p>
        </p:txBody>
      </p:sp>
      <p:sp>
        <p:nvSpPr>
          <p:cNvPr id="3" name="Рисунок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p>
        </p:txBody>
      </p:sp>
      <p:sp>
        <p:nvSpPr>
          <p:cNvPr id="5" name="Дата 4"/>
          <p:cNvSpPr>
            <a:spLocks noGrp="1"/>
          </p:cNvSpPr>
          <p:nvPr>
            <p:ph type="dt" sz="half" idx="10"/>
          </p:nvPr>
        </p:nvSpPr>
        <p:spPr bwMode="auto"/>
        <p:txBody>
          <a:bodyPr/>
          <a:lstStyle/>
          <a:p>
            <a:pPr>
              <a:defRPr/>
            </a:pPr>
            <a:fld id="{2507F17A-C628-411B-9D72-A2D7A1B20479}" type="datetimeFigureOut">
              <a:rPr lang="ru-RU"/>
              <a:t>23.01.2026</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4998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ru-RU"/>
              <a:t>Образец заголовка</a:t>
            </a:r>
          </a:p>
        </p:txBody>
      </p:sp>
      <p:sp>
        <p:nvSpPr>
          <p:cNvPr id="3" name="Текст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C41D5F7-5B61-48C3-862E-12AEBFB6D773}" type="slidenum">
              <a:rPr lang="ru-RU"/>
              <a:t>‹#›</a:t>
            </a:fld>
            <a:endParaRPr lang="ru-RU"/>
          </a:p>
        </p:txBody>
      </p:sp>
    </p:spTree>
    <p:extLst>
      <p:ext uri="{BB962C8B-B14F-4D97-AF65-F5344CB8AC3E}">
        <p14:creationId xmlns:p14="http://schemas.microsoft.com/office/powerpoint/2010/main" val="36539567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2" r:id="rId12"/>
    <p:sldLayoutId id="2147483782" r:id="rId1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panose="020B0604020202020204"/>
        <a:buChar char="•"/>
        <a:defRPr sz="2800">
          <a:solidFill>
            <a:schemeClr val="tx1"/>
          </a:solidFill>
          <a:latin typeface="+mn-lt"/>
          <a:ea typeface="+mn-ea"/>
          <a:cs typeface="+mn-cs"/>
        </a:defRPr>
      </a:lvl1pPr>
      <a:lvl2pPr marL="685800" indent="-228600" algn="l" defTabSz="914400">
        <a:lnSpc>
          <a:spcPct val="90000"/>
        </a:lnSpc>
        <a:spcBef>
          <a:spcPts val="500"/>
        </a:spcBef>
        <a:buFont typeface="Arial" panose="020B0604020202020204"/>
        <a:buChar char="•"/>
        <a:defRPr sz="2400">
          <a:solidFill>
            <a:schemeClr val="tx1"/>
          </a:solidFill>
          <a:latin typeface="+mn-lt"/>
          <a:ea typeface="+mn-ea"/>
          <a:cs typeface="+mn-cs"/>
        </a:defRPr>
      </a:lvl2pPr>
      <a:lvl3pPr marL="1143000" indent="-228600" algn="l" defTabSz="914400">
        <a:lnSpc>
          <a:spcPct val="90000"/>
        </a:lnSpc>
        <a:spcBef>
          <a:spcPts val="500"/>
        </a:spcBef>
        <a:buFont typeface="Arial" panose="020B0604020202020204"/>
        <a:buChar char="•"/>
        <a:defRPr sz="2000">
          <a:solidFill>
            <a:schemeClr val="tx1"/>
          </a:solidFill>
          <a:latin typeface="+mn-lt"/>
          <a:ea typeface="+mn-ea"/>
          <a:cs typeface="+mn-cs"/>
        </a:defRPr>
      </a:lvl3pPr>
      <a:lvl4pPr marL="16002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4pPr>
      <a:lvl5pPr marL="20574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5pPr>
      <a:lvl6pPr marL="25146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6pPr>
      <a:lvl7pPr marL="29718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7pPr>
      <a:lvl8pPr marL="34290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8pPr>
      <a:lvl9pPr marL="38862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ru-RU"/>
              <a:t>Образец заголовка</a:t>
            </a:r>
            <a:endParaRPr/>
          </a:p>
        </p:txBody>
      </p:sp>
      <p:sp>
        <p:nvSpPr>
          <p:cNvPr id="3" name="Текст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C41D5F7-5B61-48C3-862E-12AEBFB6D773}" type="slidenum">
              <a:rPr lang="ru-RU"/>
              <a:t>‹#›</a:t>
            </a:fld>
            <a:endParaRPr lang="ru-RU"/>
          </a:p>
        </p:txBody>
      </p:sp>
    </p:spTree>
    <p:extLst>
      <p:ext uri="{BB962C8B-B14F-4D97-AF65-F5344CB8AC3E}">
        <p14:creationId xmlns:p14="http://schemas.microsoft.com/office/powerpoint/2010/main" val="25961527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ru-RU"/>
              <a:t>Образец заголовка</a:t>
            </a:r>
          </a:p>
        </p:txBody>
      </p:sp>
      <p:sp>
        <p:nvSpPr>
          <p:cNvPr id="3" name="Текст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C41D5F7-5B61-48C3-862E-12AEBFB6D773}" type="slidenum">
              <a:rPr lang="ru-RU"/>
              <a:t>‹#›</a:t>
            </a:fld>
            <a:endParaRPr lang="ru-RU"/>
          </a:p>
        </p:txBody>
      </p:sp>
    </p:spTree>
    <p:extLst>
      <p:ext uri="{BB962C8B-B14F-4D97-AF65-F5344CB8AC3E}">
        <p14:creationId xmlns:p14="http://schemas.microsoft.com/office/powerpoint/2010/main" val="181813952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panose="020B0604020202020204"/>
        <a:buChar char="•"/>
        <a:defRPr sz="2800">
          <a:solidFill>
            <a:schemeClr val="tx1"/>
          </a:solidFill>
          <a:latin typeface="+mn-lt"/>
          <a:ea typeface="+mn-ea"/>
          <a:cs typeface="+mn-cs"/>
        </a:defRPr>
      </a:lvl1pPr>
      <a:lvl2pPr marL="685800" indent="-228600" algn="l" defTabSz="914400">
        <a:lnSpc>
          <a:spcPct val="90000"/>
        </a:lnSpc>
        <a:spcBef>
          <a:spcPts val="500"/>
        </a:spcBef>
        <a:buFont typeface="Arial" panose="020B0604020202020204"/>
        <a:buChar char="•"/>
        <a:defRPr sz="2400">
          <a:solidFill>
            <a:schemeClr val="tx1"/>
          </a:solidFill>
          <a:latin typeface="+mn-lt"/>
          <a:ea typeface="+mn-ea"/>
          <a:cs typeface="+mn-cs"/>
        </a:defRPr>
      </a:lvl2pPr>
      <a:lvl3pPr marL="1143000" indent="-228600" algn="l" defTabSz="914400">
        <a:lnSpc>
          <a:spcPct val="90000"/>
        </a:lnSpc>
        <a:spcBef>
          <a:spcPts val="500"/>
        </a:spcBef>
        <a:buFont typeface="Arial" panose="020B0604020202020204"/>
        <a:buChar char="•"/>
        <a:defRPr sz="2000">
          <a:solidFill>
            <a:schemeClr val="tx1"/>
          </a:solidFill>
          <a:latin typeface="+mn-lt"/>
          <a:ea typeface="+mn-ea"/>
          <a:cs typeface="+mn-cs"/>
        </a:defRPr>
      </a:lvl3pPr>
      <a:lvl4pPr marL="16002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4pPr>
      <a:lvl5pPr marL="20574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5pPr>
      <a:lvl6pPr marL="25146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6pPr>
      <a:lvl7pPr marL="29718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7pPr>
      <a:lvl8pPr marL="34290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8pPr>
      <a:lvl9pPr marL="38862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ru-RU"/>
              <a:t>Образец заголовка</a:t>
            </a:r>
            <a:endParaRPr/>
          </a:p>
        </p:txBody>
      </p:sp>
      <p:sp>
        <p:nvSpPr>
          <p:cNvPr id="3" name="Текст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507F17A-C628-411B-9D72-A2D7A1B20479}" type="datetimeFigureOut">
              <a:rPr lang="ru-RU"/>
              <a:t>23.01.2026</a:t>
            </a:fld>
            <a:endParaRPr lang="ru-RU"/>
          </a:p>
        </p:txBody>
      </p:sp>
      <p:sp>
        <p:nvSpPr>
          <p:cNvPr id="5" name="Нижний колонтитул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C41D5F7-5B61-48C3-862E-12AEBFB6D773}" type="slidenum">
              <a:rPr lang="ru-RU"/>
              <a:t>‹#›</a:t>
            </a:fld>
            <a:endParaRPr lang="ru-RU"/>
          </a:p>
        </p:txBody>
      </p:sp>
    </p:spTree>
    <p:extLst>
      <p:ext uri="{BB962C8B-B14F-4D97-AF65-F5344CB8AC3E}">
        <p14:creationId xmlns:p14="http://schemas.microsoft.com/office/powerpoint/2010/main" val="397599969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C71EC6-210F-42DE-9C53-41977AD35B3D}" type="datetimeFigureOut">
              <a:rPr lang="ru-RU" smtClean="0"/>
              <a:t>23.01.2026</a:t>
            </a:fld>
            <a:endParaRPr lang="ru-RU"/>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48827771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8.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fas.gov.ru/pages/reestr_kompanij_nedostoverno" TargetMode="Externa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my.mts-link.ru/j/etptektorg/29012026TT" TargetMode="External"/><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1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2.xml.rels><?xml version="1.0" encoding="UTF-8" standalone="yes"?>
<Relationships xmlns="http://schemas.openxmlformats.org/package/2006/relationships"><Relationship Id="rId2" Type="http://schemas.openxmlformats.org/officeDocument/2006/relationships/hyperlink" Target="https://clck.ru/3MtLZP" TargetMode="External"/><Relationship Id="rId1" Type="http://schemas.openxmlformats.org/officeDocument/2006/relationships/slideLayout" Target="../slideLayouts/slideLayout5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1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3" Type="http://schemas.openxmlformats.org/officeDocument/2006/relationships/hyperlink" Target="https://zakupki.gov.ru/epz/btk/card/docs-info.html?standardContractId=581" TargetMode="External"/><Relationship Id="rId2" Type="http://schemas.openxmlformats.org/officeDocument/2006/relationships/hyperlink" Target="https://zakupki.gov.ru/epz/btk/card/docs-info.html?standardContractId=1241" TargetMode="External"/><Relationship Id="rId1" Type="http://schemas.openxmlformats.org/officeDocument/2006/relationships/slideLayout" Target="../slideLayouts/slideLayout51.xml"/><Relationship Id="rId4" Type="http://schemas.openxmlformats.org/officeDocument/2006/relationships/hyperlink" Target="https://zakupki.gov.ru/epz/btk/card/common-info.html?standardContractId=1421"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1.xml"/></Relationships>
</file>

<file path=ppt/slides/_rels/slide1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56.png"/></Relationships>
</file>

<file path=ppt/slides/_rels/slide17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1.png"/><Relationship Id="rId10" Type="http://schemas.openxmlformats.org/officeDocument/2006/relationships/image" Target="../media/image58.png"/><Relationship Id="rId4" Type="http://schemas.microsoft.com/office/2007/relationships/hdphoto" Target="../media/hdphoto3.wdp"/><Relationship Id="rId9" Type="http://schemas.openxmlformats.org/officeDocument/2006/relationships/image" Target="../media/image57.png"/></Relationships>
</file>

<file path=ppt/slides/_rels/slide1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hyperlink" Target="https://saratov.fas.gov.ru/news/17308" TargetMode="Externa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hyperlink" Target="https://fas.gov.ru/documents/686843" TargetMode="Externa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hyperlink" Target="https://reestr.nostroy.ru/" TargetMode="External"/><Relationship Id="rId2" Type="http://schemas.openxmlformats.org/officeDocument/2006/relationships/hyperlink" Target="https://reestr.nopriz.ru/" TargetMode="Externa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t.me/smety/8470" TargetMode="Externa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44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51584" y="2204864"/>
            <a:ext cx="7630616" cy="3096344"/>
          </a:xfrm>
        </p:spPr>
        <p:txBody>
          <a:bodyPr>
            <a:noAutofit/>
          </a:bodyPr>
          <a:lstStyle/>
          <a:p>
            <a:pPr algn="ctr"/>
            <a:r>
              <a:rPr lang="ru-RU" sz="3200" b="1" dirty="0">
                <a:solidFill>
                  <a:srgbClr val="002060"/>
                </a:solidFill>
              </a:rPr>
              <a:t>ФОРМИРОВАНИЕ ЦИФРОВОЙ ВЕРТИКАЛИ СТРОИТЕЛЬНОЙ ОТРАСЛИ СТРОИТЕЛЬНОЙ ОТРАСЛИ И ВЕДЕНИЕ ИСУП В СФЕРЕ СТРОИТЕЛЬСТВА НА ТЕРРИТОРИИ БРЯНСКОЙ ОБЛАСТИ</a:t>
            </a:r>
          </a:p>
        </p:txBody>
      </p:sp>
      <p:sp>
        <p:nvSpPr>
          <p:cNvPr id="3" name="Подзаголовок 2"/>
          <p:cNvSpPr>
            <a:spLocks noGrp="1"/>
          </p:cNvSpPr>
          <p:nvPr>
            <p:ph type="subTitle" idx="1"/>
          </p:nvPr>
        </p:nvSpPr>
        <p:spPr>
          <a:xfrm>
            <a:off x="2783632" y="5517232"/>
            <a:ext cx="6656784" cy="1152128"/>
          </a:xfrm>
        </p:spPr>
        <p:txBody>
          <a:bodyPr>
            <a:normAutofit/>
          </a:bodyPr>
          <a:lstStyle/>
          <a:p>
            <a:pPr algn="l"/>
            <a:r>
              <a:rPr lang="ru-RU" b="1" dirty="0"/>
              <a:t>Анастасия </a:t>
            </a:r>
            <a:r>
              <a:rPr lang="ru-RU" b="1" dirty="0" err="1"/>
              <a:t>Сороко</a:t>
            </a:r>
            <a:r>
              <a:rPr lang="ru-RU" b="1" dirty="0"/>
              <a:t> </a:t>
            </a:r>
            <a:br>
              <a:rPr lang="ru-RU" b="1" dirty="0"/>
            </a:br>
            <a:r>
              <a:rPr lang="ru-RU" b="1" dirty="0"/>
              <a:t>Советник отдела развития строительного комплекса департамента строительства Брянской области</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1865" y="12880"/>
            <a:ext cx="2232247" cy="2191985"/>
          </a:xfrm>
          <a:prstGeom prst="rect">
            <a:avLst/>
          </a:prstGeom>
        </p:spPr>
      </p:pic>
    </p:spTree>
    <p:extLst>
      <p:ext uri="{BB962C8B-B14F-4D97-AF65-F5344CB8AC3E}">
        <p14:creationId xmlns:p14="http://schemas.microsoft.com/office/powerpoint/2010/main" val="274772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Прямоугольник 5">
            <a:extLst>
              <a:ext uri="{FF2B5EF4-FFF2-40B4-BE49-F238E27FC236}">
                <a16:creationId xmlns:a16="http://schemas.microsoft.com/office/drawing/2014/main" id="{8F24E13B-687D-E762-6CAF-E77EC76A5F1D}"/>
              </a:ext>
            </a:extLst>
          </p:cNvPr>
          <p:cNvSpPr/>
          <p:nvPr/>
        </p:nvSpPr>
        <p:spPr bwMode="auto">
          <a:xfrm>
            <a:off x="0" y="0"/>
            <a:ext cx="12192000" cy="6858000"/>
          </a:xfrm>
          <a:prstGeom prst="rect">
            <a:avLst/>
          </a:prstGeom>
          <a:gradFill>
            <a:gsLst>
              <a:gs pos="0">
                <a:srgbClr val="23A3DC"/>
              </a:gs>
              <a:gs pos="100000">
                <a:srgbClr val="0274B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sp>
        <p:nvSpPr>
          <p:cNvPr id="4" name="object 4"/>
          <p:cNvSpPr txBox="1"/>
          <p:nvPr/>
        </p:nvSpPr>
        <p:spPr bwMode="auto">
          <a:xfrm>
            <a:off x="413422" y="2102532"/>
            <a:ext cx="6860214" cy="1671326"/>
          </a:xfrm>
          <a:prstGeom prst="rect">
            <a:avLst/>
          </a:prstGeom>
        </p:spPr>
        <p:txBody>
          <a:bodyPr vert="horz" wrap="square" lIns="0" tIns="9242" rIns="0" bIns="0" rtlCol="0">
            <a:spAutoFit/>
          </a:bodyPr>
          <a:lstStyle/>
          <a:p>
            <a:pPr marL="0" marR="0" lvl="0" indent="0" algn="l" defTabSz="554492"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a:ln>
                  <a:noFill/>
                </a:ln>
                <a:solidFill>
                  <a:prstClr val="white"/>
                </a:solidFill>
                <a:effectLst/>
                <a:uLnTx/>
                <a:uFillTx/>
                <a:latin typeface="Arial"/>
                <a:ea typeface="Arial"/>
                <a:cs typeface="Arial"/>
              </a:rPr>
              <a:t>Особенности заключения и исполнения строительных контрактов</a:t>
            </a:r>
          </a:p>
        </p:txBody>
      </p:sp>
      <p:sp>
        <p:nvSpPr>
          <p:cNvPr id="5" name="object 5"/>
          <p:cNvSpPr txBox="1"/>
          <p:nvPr/>
        </p:nvSpPr>
        <p:spPr bwMode="auto">
          <a:xfrm>
            <a:off x="621240" y="5547684"/>
            <a:ext cx="4042319" cy="839939"/>
          </a:xfrm>
          <a:prstGeom prst="rect">
            <a:avLst/>
          </a:prstGeom>
        </p:spPr>
        <p:txBody>
          <a:bodyPr vert="horz" wrap="square" lIns="0" tIns="8856"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white"/>
                </a:solidFill>
                <a:effectLst/>
                <a:uLnTx/>
                <a:uFillTx/>
                <a:latin typeface="Arial"/>
                <a:ea typeface="+mn-ea"/>
                <a:cs typeface="+mn-cs"/>
              </a:rPr>
              <a:t>Абросимов Дмитрий Евгеньевич</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prstClr val="white"/>
                </a:solidFill>
                <a:effectLst/>
                <a:uLnTx/>
                <a:uFillTx/>
                <a:latin typeface="Arial"/>
                <a:ea typeface="+mn-ea"/>
                <a:cs typeface="+mn-cs"/>
              </a:rPr>
              <a:t>Директор Департамента методологии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prstClr val="white"/>
                </a:solidFill>
                <a:effectLst/>
                <a:uLnTx/>
                <a:uFillTx/>
                <a:latin typeface="Arial"/>
                <a:ea typeface="+mn-ea"/>
                <a:cs typeface="+mn-cs"/>
              </a:rPr>
              <a:t>АО «ТЭК-Торг»</a:t>
            </a:r>
            <a:endParaRPr kumimoji="0" lang="ru-RU" sz="1800" b="0" i="0" u="none" strike="noStrike" kern="0" cap="none" spc="0" normalizeH="0" baseline="0" noProof="0" dirty="0">
              <a:ln>
                <a:noFill/>
              </a:ln>
              <a:solidFill>
                <a:prstClr val="black"/>
              </a:solidFill>
              <a:effectLst/>
              <a:uLnTx/>
              <a:uFillTx/>
              <a:latin typeface="Arial"/>
              <a:ea typeface="+mn-ea"/>
              <a:cs typeface="+mn-cs"/>
            </a:endParaRPr>
          </a:p>
        </p:txBody>
      </p:sp>
      <p:pic>
        <p:nvPicPr>
          <p:cNvPr id="14" name="Рисунок 13"/>
          <p:cNvPicPr>
            <a:picLocks noChangeAspect="1"/>
          </p:cNvPicPr>
          <p:nvPr/>
        </p:nvPicPr>
        <p:blipFill>
          <a:blip r:embed="rId2"/>
          <a:stretch/>
        </p:blipFill>
        <p:spPr bwMode="auto">
          <a:xfrm>
            <a:off x="621240" y="715114"/>
            <a:ext cx="4713190" cy="556050"/>
          </a:xfrm>
          <a:prstGeom prst="rect">
            <a:avLst/>
          </a:prstGeom>
        </p:spPr>
      </p:pic>
      <p:pic>
        <p:nvPicPr>
          <p:cNvPr id="8" name="Рисунок 7" descr="Изображение выглядит как строительство, фасад, Коммерческое здание, Крупный город с пригородами&#10;&#10;Содержимое, созданное искусственным интеллектом, может быть неверным.">
            <a:extLst>
              <a:ext uri="{FF2B5EF4-FFF2-40B4-BE49-F238E27FC236}">
                <a16:creationId xmlns:a16="http://schemas.microsoft.com/office/drawing/2014/main" id="{A980B4A9-178E-6D02-0096-06D31C048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328" y="609613"/>
            <a:ext cx="7082672" cy="6352081"/>
          </a:xfrm>
          <a:prstGeom prst="rect">
            <a:avLst/>
          </a:prstGeom>
        </p:spPr>
      </p:pic>
      <p:pic>
        <p:nvPicPr>
          <p:cNvPr id="10" name="Рисунок 9" descr="Изображение выглядит как Человеческое лицо, человек, одежда, улыбка&#10;&#10;Содержимое, созданное искусственным интеллектом, может быть неверным.">
            <a:extLst>
              <a:ext uri="{FF2B5EF4-FFF2-40B4-BE49-F238E27FC236}">
                <a16:creationId xmlns:a16="http://schemas.microsoft.com/office/drawing/2014/main" id="{F6245658-82DB-B7F4-C420-C643D36A1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079" y="2558909"/>
            <a:ext cx="5633921" cy="4294387"/>
          </a:xfrm>
          <a:prstGeom prst="rect">
            <a:avLst/>
          </a:prstGeom>
        </p:spPr>
      </p:pic>
      <p:sp>
        <p:nvSpPr>
          <p:cNvPr id="3" name="TextBox 2">
            <a:extLst>
              <a:ext uri="{FF2B5EF4-FFF2-40B4-BE49-F238E27FC236}">
                <a16:creationId xmlns:a16="http://schemas.microsoft.com/office/drawing/2014/main" id="{5CEEC579-35C8-325E-D63A-317D592D336C}"/>
              </a:ext>
            </a:extLst>
          </p:cNvPr>
          <p:cNvSpPr txBox="1"/>
          <p:nvPr/>
        </p:nvSpPr>
        <p:spPr>
          <a:xfrm>
            <a:off x="6184555" y="713791"/>
            <a:ext cx="6127422" cy="523220"/>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prstClr val="white"/>
                </a:solidFill>
                <a:effectLst/>
                <a:uLnTx/>
                <a:uFillTx/>
                <a:latin typeface="Arial"/>
                <a:ea typeface="+mn-ea"/>
                <a:cs typeface="Arial"/>
              </a:rPr>
              <a:t>ДЕЛАЕМ ЗАКУПКИ ДОСТУПНЕЕ</a:t>
            </a:r>
            <a:endParaRPr kumimoji="0" lang="ru-RU" sz="2800" b="0" i="0" u="none" strike="noStrike" kern="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41069" y="274638"/>
            <a:ext cx="9858895" cy="647700"/>
          </a:xfrm>
        </p:spPr>
        <p:txBody>
          <a:bodyPr>
            <a:normAutofit fontScale="90000"/>
          </a:bodyPr>
          <a:lstStyle/>
          <a:p>
            <a:pPr algn="ctr" eaLnBrk="1" hangingPunct="1"/>
            <a:r>
              <a:rPr lang="ru-RU" altLang="ru-RU" b="1" dirty="0" err="1"/>
              <a:t>Доптребования</a:t>
            </a:r>
            <a:r>
              <a:rPr lang="ru-RU" altLang="ru-RU" b="1" dirty="0"/>
              <a:t> – с учётом характера</a:t>
            </a:r>
          </a:p>
        </p:txBody>
      </p:sp>
      <p:sp>
        <p:nvSpPr>
          <p:cNvPr id="39939" name="Rectangle 3"/>
          <p:cNvSpPr>
            <a:spLocks noGrp="1" noChangeArrowheads="1"/>
          </p:cNvSpPr>
          <p:nvPr>
            <p:ph type="body" idx="4294967295"/>
          </p:nvPr>
        </p:nvSpPr>
        <p:spPr>
          <a:xfrm>
            <a:off x="338137" y="1138151"/>
            <a:ext cx="11853863" cy="5603875"/>
          </a:xfrm>
        </p:spPr>
        <p:txBody>
          <a:bodyPr>
            <a:noAutofit/>
          </a:bodyPr>
          <a:lstStyle/>
          <a:p>
            <a:r>
              <a:rPr lang="ru-RU" altLang="ru-RU" sz="2400" dirty="0"/>
              <a:t>Томское УФАС решило, что строительство линий электроосвещения на автомобильных дорогах общего пользования это строительство дорог (п. 17), а не строительство линейного объекта (п. 8).</a:t>
            </a:r>
          </a:p>
          <a:p>
            <a:endParaRPr lang="ru-RU" altLang="ru-RU" sz="2400" dirty="0"/>
          </a:p>
          <a:p>
            <a:r>
              <a:rPr lang="ru-RU" altLang="ru-RU" sz="2400" dirty="0"/>
              <a:t>Суды не согласились и указали, что:</a:t>
            </a:r>
          </a:p>
          <a:p>
            <a:r>
              <a:rPr lang="ru-RU" altLang="ru-RU" sz="2400" dirty="0"/>
              <a:t>1) линии стационарного электрического освещения являются линейным ОКС;</a:t>
            </a:r>
          </a:p>
          <a:p>
            <a:r>
              <a:rPr lang="ru-RU" altLang="ru-RU" sz="2400" dirty="0"/>
              <a:t>2) отдельное строительство элемента обустройства, к которым относятся объекты, предназначенные для освещения автомобильных дорог, признаваемых линейным объектом, не может быть отнесено к числу работ по строительству, реконструкции, капитальному ремонту автомобильной дороги, а является строительством линейного объекта.</a:t>
            </a:r>
          </a:p>
          <a:p>
            <a:r>
              <a:rPr lang="ru-RU" altLang="ru-RU" sz="2400" dirty="0"/>
              <a:t>Судебное дело № А67-4604/2022</a:t>
            </a:r>
          </a:p>
          <a:p>
            <a:endParaRPr lang="ru-RU" altLang="ru-RU" sz="2400" dirty="0"/>
          </a:p>
          <a:p>
            <a:endParaRPr lang="ru-RU" altLang="ru-RU" sz="2400" dirty="0"/>
          </a:p>
        </p:txBody>
      </p:sp>
    </p:spTree>
    <p:extLst>
      <p:ext uri="{BB962C8B-B14F-4D97-AF65-F5344CB8AC3E}">
        <p14:creationId xmlns:p14="http://schemas.microsoft.com/office/powerpoint/2010/main" val="20405460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A9E73-CEF5-2191-9C15-E6C57A4717F4}"/>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759ED40A-6CAE-C003-6661-6C10870D76FD}"/>
              </a:ext>
            </a:extLst>
          </p:cNvPr>
          <p:cNvSpPr>
            <a:spLocks noGrp="1" noChangeArrowheads="1"/>
          </p:cNvSpPr>
          <p:nvPr>
            <p:ph type="title" idx="4294967295"/>
          </p:nvPr>
        </p:nvSpPr>
        <p:spPr>
          <a:xfrm>
            <a:off x="241069" y="274638"/>
            <a:ext cx="9858895" cy="647700"/>
          </a:xfrm>
        </p:spPr>
        <p:txBody>
          <a:bodyPr>
            <a:normAutofit fontScale="90000"/>
          </a:bodyPr>
          <a:lstStyle/>
          <a:p>
            <a:pPr algn="ctr" eaLnBrk="1" hangingPunct="1"/>
            <a:r>
              <a:rPr lang="ru-RU" altLang="ru-RU" b="1" dirty="0" err="1"/>
              <a:t>Доптребования</a:t>
            </a:r>
            <a:r>
              <a:rPr lang="ru-RU" altLang="ru-RU" b="1" dirty="0"/>
              <a:t> – с учётом состава</a:t>
            </a:r>
          </a:p>
        </p:txBody>
      </p:sp>
      <p:sp>
        <p:nvSpPr>
          <p:cNvPr id="39939" name="Rectangle 3">
            <a:extLst>
              <a:ext uri="{FF2B5EF4-FFF2-40B4-BE49-F238E27FC236}">
                <a16:creationId xmlns:a16="http://schemas.microsoft.com/office/drawing/2014/main" id="{3D927D84-FD29-6FD5-706D-9739254BB59F}"/>
              </a:ext>
            </a:extLst>
          </p:cNvPr>
          <p:cNvSpPr>
            <a:spLocks noGrp="1" noChangeArrowheads="1"/>
          </p:cNvSpPr>
          <p:nvPr>
            <p:ph type="body" idx="4294967295"/>
          </p:nvPr>
        </p:nvSpPr>
        <p:spPr>
          <a:xfrm>
            <a:off x="338137" y="1138151"/>
            <a:ext cx="11853863" cy="5603875"/>
          </a:xfrm>
        </p:spPr>
        <p:txBody>
          <a:bodyPr>
            <a:noAutofit/>
          </a:bodyPr>
          <a:lstStyle/>
          <a:p>
            <a:r>
              <a:rPr lang="ru-RU" altLang="ru-RU" sz="2400" dirty="0"/>
              <a:t>Заказчик приобретал </a:t>
            </a:r>
            <a:r>
              <a:rPr lang="ru-RU" altLang="ru-RU" sz="2400" b="1" dirty="0"/>
              <a:t>услуги строительного контроля </a:t>
            </a:r>
            <a:r>
              <a:rPr lang="ru-RU" altLang="ru-RU" sz="2400" dirty="0"/>
              <a:t>за капремонтом дороги и установил </a:t>
            </a:r>
            <a:r>
              <a:rPr lang="ru-RU" altLang="ru-RU" sz="2400" dirty="0" err="1"/>
              <a:t>доптребования</a:t>
            </a:r>
            <a:r>
              <a:rPr lang="ru-RU" altLang="ru-RU" sz="2400" dirty="0"/>
              <a:t> по </a:t>
            </a:r>
            <a:r>
              <a:rPr lang="ru-RU" altLang="ru-RU" sz="2400" b="1" dirty="0"/>
              <a:t>позиции 17</a:t>
            </a:r>
            <a:r>
              <a:rPr lang="ru-RU" altLang="ru-RU" sz="2400" dirty="0"/>
              <a:t>. </a:t>
            </a:r>
          </a:p>
          <a:p>
            <a:r>
              <a:rPr lang="ru-RU" altLang="ru-RU" sz="2400" dirty="0"/>
              <a:t>Контролеры решили, что оснований применять их не было: в этой позиции перечислены лишь работы по строительству, реконструкции, капремонту дороги. Объект закупки в ней не упомянут.</a:t>
            </a:r>
          </a:p>
          <a:p>
            <a:r>
              <a:rPr lang="ru-RU" altLang="ru-RU" sz="2400" dirty="0"/>
              <a:t>Первая и апелляционная инстанции не согласились с контролерами: </a:t>
            </a:r>
            <a:r>
              <a:rPr lang="ru-RU" altLang="ru-RU" sz="2400" b="1" dirty="0"/>
              <a:t>по классификации работ по ремонту (в т.ч. капитальному) и содержанию дорог, которую утвердил Минтранс, строительный контроль входит в работы по капремонту.</a:t>
            </a:r>
            <a:r>
              <a:rPr lang="ru-RU" altLang="ru-RU" sz="2400" dirty="0"/>
              <a:t> </a:t>
            </a:r>
          </a:p>
          <a:p>
            <a:r>
              <a:rPr lang="ru-RU" altLang="ru-RU" sz="2400" dirty="0"/>
              <a:t>Заказчик верно установил </a:t>
            </a:r>
            <a:r>
              <a:rPr lang="ru-RU" altLang="ru-RU" sz="2400" dirty="0" err="1"/>
              <a:t>доптребования</a:t>
            </a:r>
            <a:r>
              <a:rPr lang="ru-RU" altLang="ru-RU" sz="2400" dirty="0"/>
              <a:t>.</a:t>
            </a:r>
          </a:p>
          <a:p>
            <a:endParaRPr lang="ru-RU" altLang="ru-RU" sz="2400" dirty="0"/>
          </a:p>
          <a:p>
            <a:pPr marL="0" indent="0">
              <a:buNone/>
            </a:pPr>
            <a:r>
              <a:rPr lang="ru-RU" altLang="ru-RU" sz="2400" dirty="0">
                <a:solidFill>
                  <a:srgbClr val="0000FF"/>
                </a:solidFill>
              </a:rPr>
              <a:t>Постановление 15-го ААС от 16.06.2025 по делу N А32-50425/2024</a:t>
            </a:r>
          </a:p>
        </p:txBody>
      </p:sp>
    </p:spTree>
    <p:extLst>
      <p:ext uri="{BB962C8B-B14F-4D97-AF65-F5344CB8AC3E}">
        <p14:creationId xmlns:p14="http://schemas.microsoft.com/office/powerpoint/2010/main" val="42643637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3F729-A4D6-E9A5-7E1D-8EB130C4067D}"/>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91EC4ECC-4C7B-AFA8-34EC-A8C29791A530}"/>
              </a:ext>
            </a:extLst>
          </p:cNvPr>
          <p:cNvSpPr>
            <a:spLocks noGrp="1" noChangeArrowheads="1"/>
          </p:cNvSpPr>
          <p:nvPr>
            <p:ph type="title" idx="4294967295"/>
          </p:nvPr>
        </p:nvSpPr>
        <p:spPr>
          <a:xfrm>
            <a:off x="836614" y="274638"/>
            <a:ext cx="8955780" cy="1180089"/>
          </a:xfrm>
        </p:spPr>
        <p:txBody>
          <a:bodyPr>
            <a:normAutofit/>
          </a:bodyPr>
          <a:lstStyle/>
          <a:p>
            <a:pPr algn="ctr"/>
            <a:r>
              <a:rPr lang="ru-RU" altLang="ru-RU" sz="4000" dirty="0">
                <a:latin typeface="Arial" panose="020B0604020202020204" pitchFamily="34" charset="0"/>
                <a:cs typeface="Arial" panose="020B0604020202020204" pitchFamily="34" charset="0"/>
              </a:rPr>
              <a:t>Пример – Красноярское УФАС</a:t>
            </a:r>
          </a:p>
        </p:txBody>
      </p:sp>
      <p:sp>
        <p:nvSpPr>
          <p:cNvPr id="33795" name="Rectangle 3">
            <a:extLst>
              <a:ext uri="{FF2B5EF4-FFF2-40B4-BE49-F238E27FC236}">
                <a16:creationId xmlns:a16="http://schemas.microsoft.com/office/drawing/2014/main" id="{EF1CF618-7034-EA5D-AEC5-832E9B6E0A78}"/>
              </a:ext>
            </a:extLst>
          </p:cNvPr>
          <p:cNvSpPr>
            <a:spLocks noGrp="1" noChangeArrowheads="1"/>
          </p:cNvSpPr>
          <p:nvPr>
            <p:ph type="body" idx="4294967295"/>
          </p:nvPr>
        </p:nvSpPr>
        <p:spPr>
          <a:xfrm>
            <a:off x="394283" y="1367407"/>
            <a:ext cx="4070625" cy="5301842"/>
          </a:xfrm>
        </p:spPr>
        <p:txBody>
          <a:bodyPr>
            <a:noAutofit/>
          </a:bodyPr>
          <a:lstStyle/>
          <a:p>
            <a:pPr marL="0" indent="0">
              <a:buNone/>
            </a:pPr>
            <a:r>
              <a:rPr lang="ru-RU" altLang="ru-RU" sz="1800" dirty="0">
                <a:latin typeface="Arial" panose="020B0604020202020204" pitchFamily="34" charset="0"/>
                <a:cs typeface="Arial" panose="020B0604020202020204" pitchFamily="34" charset="0"/>
              </a:rPr>
              <a:t>Заказчиком – Управлением Министерства юстиции РФ по Краснодарскому краю в ЕИС 01.11.2024 размещено извещение о проведении электронного аукциона на выполнение текущего ремонта служебной квартиры </a:t>
            </a:r>
          </a:p>
          <a:p>
            <a:pPr marL="0" indent="0">
              <a:buNone/>
            </a:pPr>
            <a:r>
              <a:rPr lang="ru-RU" altLang="ru-RU" sz="1800" dirty="0">
                <a:latin typeface="Arial" panose="020B0604020202020204" pitchFamily="34" charset="0"/>
                <a:cs typeface="Arial" panose="020B0604020202020204" pitchFamily="34" charset="0"/>
              </a:rPr>
              <a:t>с НМЦК 1 498 666,67 рублей.</a:t>
            </a:r>
          </a:p>
          <a:p>
            <a:pPr marL="0" indent="0">
              <a:buNone/>
            </a:pPr>
            <a:endParaRPr lang="ru-RU" altLang="ru-RU" sz="1800" dirty="0">
              <a:latin typeface="Arial" panose="020B0604020202020204" pitchFamily="34" charset="0"/>
              <a:cs typeface="Arial" panose="020B0604020202020204" pitchFamily="34" charset="0"/>
            </a:endParaRPr>
          </a:p>
          <a:p>
            <a:pPr marL="0" indent="0">
              <a:buNone/>
            </a:pPr>
            <a:r>
              <a:rPr lang="ru-RU" altLang="ru-RU" sz="1800" dirty="0">
                <a:latin typeface="Arial" panose="020B0604020202020204" pitchFamily="34" charset="0"/>
                <a:cs typeface="Arial" panose="020B0604020202020204" pitchFamily="34" charset="0"/>
              </a:rPr>
              <a:t>позиция 15 приложения применяется в случае, если НМЦК превышает 1 млн. рублей;</a:t>
            </a:r>
          </a:p>
          <a:p>
            <a:pPr marL="0" indent="0">
              <a:buNone/>
            </a:pPr>
            <a:endParaRPr lang="ru-RU" altLang="ru-RU" sz="1800" dirty="0">
              <a:latin typeface="Arial" panose="020B0604020202020204" pitchFamily="34" charset="0"/>
              <a:cs typeface="Arial" panose="020B0604020202020204" pitchFamily="34" charset="0"/>
            </a:endParaRPr>
          </a:p>
          <a:p>
            <a:pPr marL="0" indent="0">
              <a:buNone/>
            </a:pPr>
            <a:r>
              <a:rPr lang="ru-RU" altLang="ru-RU" sz="1800" dirty="0" err="1">
                <a:solidFill>
                  <a:srgbClr val="0000FF"/>
                </a:solidFill>
                <a:latin typeface="Arial" panose="020B0604020202020204" pitchFamily="34" charset="0"/>
                <a:cs typeface="Arial" panose="020B0604020202020204" pitchFamily="34" charset="0"/>
              </a:rPr>
              <a:t>изв</a:t>
            </a:r>
            <a:r>
              <a:rPr lang="ru-RU" altLang="ru-RU" sz="1800" dirty="0">
                <a:solidFill>
                  <a:srgbClr val="0000FF"/>
                </a:solidFill>
                <a:latin typeface="Arial" panose="020B0604020202020204" pitchFamily="34" charset="0"/>
                <a:cs typeface="Arial" panose="020B0604020202020204" pitchFamily="34" charset="0"/>
              </a:rPr>
              <a:t>. № 0318100007424000009</a:t>
            </a:r>
          </a:p>
        </p:txBody>
      </p:sp>
      <p:pic>
        <p:nvPicPr>
          <p:cNvPr id="3" name="Рисунок 2">
            <a:extLst>
              <a:ext uri="{FF2B5EF4-FFF2-40B4-BE49-F238E27FC236}">
                <a16:creationId xmlns:a16="http://schemas.microsoft.com/office/drawing/2014/main" id="{3BE3AD72-4B71-4EDC-86FC-FC9E313773F8}"/>
              </a:ext>
            </a:extLst>
          </p:cNvPr>
          <p:cNvPicPr>
            <a:picLocks noChangeAspect="1"/>
          </p:cNvPicPr>
          <p:nvPr/>
        </p:nvPicPr>
        <p:blipFill>
          <a:blip r:embed="rId2"/>
          <a:stretch>
            <a:fillRect/>
          </a:stretch>
        </p:blipFill>
        <p:spPr>
          <a:xfrm>
            <a:off x="4464908" y="1367407"/>
            <a:ext cx="7639050" cy="512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62876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1F297-495E-3D03-35FF-A294D2346CE7}"/>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EC3B171C-EA72-86B4-8B83-D50D67C67746}"/>
              </a:ext>
            </a:extLst>
          </p:cNvPr>
          <p:cNvSpPr>
            <a:spLocks noGrp="1" noChangeArrowheads="1"/>
          </p:cNvSpPr>
          <p:nvPr>
            <p:ph type="title" idx="4294967295"/>
          </p:nvPr>
        </p:nvSpPr>
        <p:spPr>
          <a:xfrm>
            <a:off x="241069" y="274638"/>
            <a:ext cx="9858895" cy="647700"/>
          </a:xfrm>
        </p:spPr>
        <p:txBody>
          <a:bodyPr>
            <a:normAutofit fontScale="90000"/>
          </a:bodyPr>
          <a:lstStyle/>
          <a:p>
            <a:pPr algn="ctr" eaLnBrk="1" hangingPunct="1"/>
            <a:r>
              <a:rPr lang="ru-RU" altLang="ru-RU" b="1" dirty="0"/>
              <a:t>Свежая позиция ФАС по ПП 2571</a:t>
            </a:r>
          </a:p>
        </p:txBody>
      </p:sp>
      <p:pic>
        <p:nvPicPr>
          <p:cNvPr id="3" name="Рисунок 2">
            <a:extLst>
              <a:ext uri="{FF2B5EF4-FFF2-40B4-BE49-F238E27FC236}">
                <a16:creationId xmlns:a16="http://schemas.microsoft.com/office/drawing/2014/main" id="{9D5A03E7-1440-74D6-839D-DD8094F60B5B}"/>
              </a:ext>
            </a:extLst>
          </p:cNvPr>
          <p:cNvPicPr>
            <a:picLocks noChangeAspect="1"/>
          </p:cNvPicPr>
          <p:nvPr/>
        </p:nvPicPr>
        <p:blipFill>
          <a:blip r:embed="rId2"/>
          <a:stretch>
            <a:fillRect/>
          </a:stretch>
        </p:blipFill>
        <p:spPr>
          <a:xfrm>
            <a:off x="381480" y="1069212"/>
            <a:ext cx="11429040" cy="5218376"/>
          </a:xfrm>
          <a:prstGeom prst="rect">
            <a:avLst/>
          </a:prstGeom>
        </p:spPr>
      </p:pic>
    </p:spTree>
    <p:extLst>
      <p:ext uri="{BB962C8B-B14F-4D97-AF65-F5344CB8AC3E}">
        <p14:creationId xmlns:p14="http://schemas.microsoft.com/office/powerpoint/2010/main" val="7368471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52463" y="274638"/>
            <a:ext cx="9380999" cy="647700"/>
          </a:xfrm>
        </p:spPr>
        <p:txBody>
          <a:bodyPr>
            <a:normAutofit fontScale="90000"/>
          </a:bodyPr>
          <a:lstStyle/>
          <a:p>
            <a:pPr algn="ctr" eaLnBrk="1" hangingPunct="1"/>
            <a:r>
              <a:rPr lang="ru-RU" altLang="ru-RU" b="1" dirty="0"/>
              <a:t>ФАС: о рассмотрении заявок</a:t>
            </a:r>
          </a:p>
        </p:txBody>
      </p:sp>
      <p:sp>
        <p:nvSpPr>
          <p:cNvPr id="39939" name="Rectangle 3"/>
          <p:cNvSpPr>
            <a:spLocks noGrp="1" noChangeArrowheads="1"/>
          </p:cNvSpPr>
          <p:nvPr>
            <p:ph type="body" idx="4294967295"/>
          </p:nvPr>
        </p:nvSpPr>
        <p:spPr>
          <a:xfrm>
            <a:off x="315912" y="1047404"/>
            <a:ext cx="11654415" cy="5636029"/>
          </a:xfrm>
        </p:spPr>
        <p:txBody>
          <a:bodyPr>
            <a:noAutofit/>
          </a:bodyPr>
          <a:lstStyle/>
          <a:p>
            <a:r>
              <a:rPr lang="ru-RU" altLang="ru-RU" sz="2400" dirty="0"/>
              <a:t>комиссия принимает решение о соответствии участника закупки </a:t>
            </a:r>
            <a:r>
              <a:rPr lang="ru-RU" altLang="ru-RU" sz="2400" b="1" dirty="0"/>
              <a:t>исключительно на основании</a:t>
            </a:r>
            <a:r>
              <a:rPr lang="ru-RU" altLang="ru-RU" sz="2400" dirty="0"/>
              <a:t> документов и информации, направленных заказчику оператором электронной площадки </a:t>
            </a:r>
            <a:r>
              <a:rPr lang="ru-RU" altLang="ru-RU" sz="2400" b="1" dirty="0"/>
              <a:t>из реестра участников закупок</a:t>
            </a:r>
            <a:r>
              <a:rPr lang="ru-RU" altLang="ru-RU" sz="2400" dirty="0"/>
              <a:t>, аккредитованных на электронной площадке (опыт в заявке рассмотрению не подлежит)</a:t>
            </a:r>
          </a:p>
          <a:p>
            <a:r>
              <a:rPr lang="ru-RU" altLang="ru-RU" sz="2400" b="1" dirty="0"/>
              <a:t>лицо, выполнявшее в качестве субподрядчика строительно-монтажные работы на объекте капитального строительства, не может быть признано лицом, имеющим опыт строительства (реконструкции) объекта капитального строительства</a:t>
            </a:r>
          </a:p>
          <a:p>
            <a:r>
              <a:rPr lang="ru-RU" altLang="ru-RU" sz="2400" dirty="0"/>
              <a:t>наличие в реестре контрактов (реестре договоров) информации о контракте (договоре) со статусом "Исполнение", а также </a:t>
            </a:r>
            <a:r>
              <a:rPr lang="ru-RU" altLang="ru-RU" sz="2400" dirty="0" err="1"/>
              <a:t>неразмещение</a:t>
            </a:r>
            <a:r>
              <a:rPr lang="ru-RU" altLang="ru-RU" sz="2400" dirty="0"/>
              <a:t> в реестре контрактов (реестре договоров) необходимых документов </a:t>
            </a:r>
            <a:r>
              <a:rPr lang="ru-RU" altLang="ru-RU" sz="2400" b="1" dirty="0"/>
              <a:t>не свидетельствуют об отсутствии у участника закупки требуемого опыта, если документы предоставлены оператором электронной площадки из реестра</a:t>
            </a:r>
          </a:p>
          <a:p>
            <a:r>
              <a:rPr lang="ru-RU" altLang="ru-RU" sz="2000" dirty="0"/>
              <a:t>Письмо ФАС России от 11 января 2024 г. N МШ/875/24</a:t>
            </a:r>
          </a:p>
        </p:txBody>
      </p:sp>
    </p:spTree>
    <p:extLst>
      <p:ext uri="{BB962C8B-B14F-4D97-AF65-F5344CB8AC3E}">
        <p14:creationId xmlns:p14="http://schemas.microsoft.com/office/powerpoint/2010/main" val="20015572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9C1EC-9255-FDC0-A3EA-0F7D5161AC0A}"/>
            </a:ext>
          </a:extLst>
        </p:cNvPr>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565BEF95-7950-1EB6-06CA-4C5B77F490AC}"/>
              </a:ext>
            </a:extLst>
          </p:cNvPr>
          <p:cNvSpPr>
            <a:spLocks noGrp="1"/>
          </p:cNvSpPr>
          <p:nvPr>
            <p:ph type="title" idx="4294967295"/>
          </p:nvPr>
        </p:nvSpPr>
        <p:spPr>
          <a:xfrm>
            <a:off x="353960" y="277813"/>
            <a:ext cx="7875639" cy="774700"/>
          </a:xfrm>
        </p:spPr>
        <p:txBody>
          <a:bodyPr>
            <a:normAutofit/>
          </a:bodyPr>
          <a:lstStyle/>
          <a:p>
            <a:r>
              <a:rPr lang="ru-RU" altLang="ru-RU" sz="4000" b="1" dirty="0">
                <a:latin typeface="Arial" panose="020B0604020202020204" pitchFamily="34" charset="0"/>
                <a:cs typeface="Arial" panose="020B0604020202020204" pitchFamily="34" charset="0"/>
              </a:rPr>
              <a:t>Опыт по ПП 615 не подходит</a:t>
            </a:r>
            <a:endParaRPr lang="ru-RU" altLang="ru-RU" b="1" dirty="0">
              <a:latin typeface="Arial" panose="020B0604020202020204" pitchFamily="34" charset="0"/>
              <a:cs typeface="Arial" panose="020B0604020202020204" pitchFamily="34" charset="0"/>
            </a:endParaRPr>
          </a:p>
        </p:txBody>
      </p:sp>
      <p:sp>
        <p:nvSpPr>
          <p:cNvPr id="18435" name="Объект 2">
            <a:extLst>
              <a:ext uri="{FF2B5EF4-FFF2-40B4-BE49-F238E27FC236}">
                <a16:creationId xmlns:a16="http://schemas.microsoft.com/office/drawing/2014/main" id="{B22CC01B-C194-9F74-FDED-CE9BAB9BC8C8}"/>
              </a:ext>
            </a:extLst>
          </p:cNvPr>
          <p:cNvSpPr>
            <a:spLocks noGrp="1"/>
          </p:cNvSpPr>
          <p:nvPr>
            <p:ph idx="4294967295"/>
          </p:nvPr>
        </p:nvSpPr>
        <p:spPr>
          <a:xfrm>
            <a:off x="353960" y="1263650"/>
            <a:ext cx="11310989" cy="5386388"/>
          </a:xfrm>
        </p:spPr>
        <p:txBody>
          <a:bodyPr>
            <a:normAutofit/>
          </a:bodyPr>
          <a:lstStyle/>
          <a:p>
            <a:r>
              <a:rPr lang="ru-RU" altLang="ru-RU" sz="2000" dirty="0">
                <a:latin typeface="Arial" panose="020B0604020202020204" pitchFamily="34" charset="0"/>
                <a:cs typeface="Arial" panose="020B0604020202020204" pitchFamily="34" charset="0"/>
              </a:rPr>
              <a:t> ФАС России в письме от 16.05.2025 № ГР/45776/25 уточнила, что контракты, заключенные в рамках постановления Правительства РФ от 01.07.2016 № 615, не следует использовать для подтверждения опыта по постановлению Правительства РФ от 29.12.2021 № 2571.</a:t>
            </a:r>
          </a:p>
          <a:p>
            <a:endParaRPr lang="ru-RU" altLang="ru-RU" sz="2000" dirty="0">
              <a:latin typeface="Arial" panose="020B0604020202020204" pitchFamily="34" charset="0"/>
              <a:cs typeface="Arial" panose="020B0604020202020204" pitchFamily="34" charset="0"/>
            </a:endParaRPr>
          </a:p>
          <a:p>
            <a:r>
              <a:rPr lang="ru-RU" altLang="ru-RU" sz="2000" dirty="0">
                <a:latin typeface="Arial" panose="020B0604020202020204" pitchFamily="34" charset="0"/>
                <a:cs typeface="Arial" panose="020B0604020202020204" pitchFamily="34" charset="0"/>
              </a:rPr>
              <a:t>Ведомство подчеркнуло, что постановлением № 615 установлен специальный порядок осуществления закупок товаров, работ, услуг в целях выполнения функций региональным оператором в части обеспечения проведения капитального ремонта общего имущества в многоквартирных домах, а именно путем использования способов определения поставщиков (подрядчиков, исполнителей), предусмотренных Законом № 44-ФЗ, в порядке, установленном Законом № 44-ФЗ.</a:t>
            </a:r>
          </a:p>
          <a:p>
            <a:endParaRPr lang="ru-RU" altLang="ru-RU" sz="2000" dirty="0">
              <a:latin typeface="Arial" panose="020B0604020202020204" pitchFamily="34" charset="0"/>
              <a:cs typeface="Arial" panose="020B0604020202020204" pitchFamily="34" charset="0"/>
            </a:endParaRPr>
          </a:p>
          <a:p>
            <a:r>
              <a:rPr lang="ru-RU" altLang="ru-RU" sz="2000" dirty="0">
                <a:latin typeface="Arial" panose="020B0604020202020204" pitchFamily="34" charset="0"/>
                <a:cs typeface="Arial" panose="020B0604020202020204" pitchFamily="34" charset="0"/>
              </a:rPr>
              <a:t>При этом договор, заключенный и исполненный в рамках постановления № 615, не является контрактом (договором), заключенным и исполненным в рамках Закона № 44-ФЗ или Закона № 223-ФЗ, и не может подтверждать соответствие участника дополнительным требованиям, предусмотренным позициями 10 и 15 приложения к постановлению № 2571.</a:t>
            </a:r>
          </a:p>
        </p:txBody>
      </p:sp>
    </p:spTree>
    <p:extLst>
      <p:ext uri="{BB962C8B-B14F-4D97-AF65-F5344CB8AC3E}">
        <p14:creationId xmlns:p14="http://schemas.microsoft.com/office/powerpoint/2010/main" val="11562425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38479797" name="TextBox 1638479796"/>
          <p:cNvSpPr txBox="1"/>
          <p:nvPr/>
        </p:nvSpPr>
        <p:spPr bwMode="auto">
          <a:xfrm>
            <a:off x="815994" y="179909"/>
            <a:ext cx="6609636" cy="65588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a:ln>
                  <a:noFill/>
                </a:ln>
                <a:solidFill>
                  <a:prstClr val="black"/>
                </a:solidFill>
                <a:effectLst/>
                <a:uLnTx/>
                <a:uFillTx/>
                <a:latin typeface="Calibri"/>
                <a:cs typeface="Arial"/>
              </a:rPr>
              <a:t>Проверка на достоверность</a:t>
            </a:r>
            <a:endParaRPr kumimoji="0" sz="3600" b="1" i="0" u="none" strike="noStrike" kern="0" cap="none" spc="0" normalizeH="0" baseline="0" noProof="0" dirty="0">
              <a:ln>
                <a:noFill/>
              </a:ln>
              <a:solidFill>
                <a:prstClr val="black"/>
              </a:solidFill>
              <a:effectLst/>
              <a:uLnTx/>
              <a:uFillTx/>
              <a:latin typeface="Calibri"/>
              <a:cs typeface="Arial"/>
            </a:endParaRPr>
          </a:p>
        </p:txBody>
      </p:sp>
      <p:sp>
        <p:nvSpPr>
          <p:cNvPr id="207490612" name="TextBox 207490611"/>
          <p:cNvSpPr txBox="1"/>
          <p:nvPr/>
        </p:nvSpPr>
        <p:spPr bwMode="auto">
          <a:xfrm>
            <a:off x="478443" y="1026579"/>
            <a:ext cx="9711762" cy="468013"/>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2400" b="1" i="0" u="sng" strike="noStrike" kern="0" cap="none" spc="0" normalizeH="0" baseline="0" noProof="0" dirty="0">
                <a:ln>
                  <a:noFill/>
                </a:ln>
                <a:solidFill>
                  <a:srgbClr val="FF0000"/>
                </a:solidFill>
                <a:effectLst/>
                <a:uLnTx/>
                <a:uFillTx/>
                <a:latin typeface="Calibri"/>
                <a:cs typeface="Arial"/>
              </a:rPr>
              <a:t>Отклонять заявки (расторгать контракты) за недостоверные сведения</a:t>
            </a:r>
            <a:endParaRPr kumimoji="0" sz="2400" b="1" i="0" u="sng" strike="noStrike" kern="0" cap="none" spc="0" normalizeH="0" baseline="0" noProof="0" dirty="0">
              <a:ln>
                <a:noFill/>
              </a:ln>
              <a:solidFill>
                <a:srgbClr val="FF0000"/>
              </a:solidFill>
              <a:effectLst/>
              <a:uLnTx/>
              <a:uFillTx/>
              <a:latin typeface="Calibri"/>
              <a:cs typeface="Arial"/>
            </a:endParaRPr>
          </a:p>
        </p:txBody>
      </p:sp>
      <p:sp>
        <p:nvSpPr>
          <p:cNvPr id="1061812194" name="TextBox 1061812193"/>
          <p:cNvSpPr txBox="1"/>
          <p:nvPr/>
        </p:nvSpPr>
        <p:spPr bwMode="auto">
          <a:xfrm>
            <a:off x="713064" y="1619245"/>
            <a:ext cx="11129466" cy="4512838"/>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a:ln>
                  <a:noFill/>
                </a:ln>
                <a:solidFill>
                  <a:prstClr val="black"/>
                </a:solidFill>
                <a:effectLst/>
                <a:uLnTx/>
                <a:uFillTx/>
                <a:latin typeface="Calibri"/>
                <a:cs typeface="Arial"/>
              </a:rPr>
              <a:t>Единый правовой подход о включении в реестр недобросовестных поставщиков сведений об участниках закупок, предоставивших недостоверную информацию.</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prstClr val="black"/>
                </a:solidFill>
                <a:effectLst/>
                <a:uLnTx/>
                <a:uFillTx/>
                <a:latin typeface="Calibri"/>
                <a:cs typeface="Arial"/>
              </a:rPr>
              <a:t>Определение ВС РФ от 05.06.2024 № 301-ЭС24-4180 (дело № А79-11990/2022); Постановление Конституционного суда от 14.12.2023 № 3288-О</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2000" b="0" i="0" u="none" strike="noStrike" kern="0" cap="none" spc="0" normalizeH="0" baseline="0" noProof="0" dirty="0">
              <a:ln>
                <a:noFill/>
              </a:ln>
              <a:solidFill>
                <a:prstClr val="black"/>
              </a:solidFill>
              <a:effectLst/>
              <a:uLnTx/>
              <a:uFillTx/>
              <a:latin typeface="Calibri"/>
              <a:cs typeface="Arial"/>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Закон принят, вступил в силу 01.01.2026</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ru-RU" sz="2800" b="0" i="0" u="none" strike="noStrike" kern="0" cap="none" spc="0" normalizeH="0" baseline="0" noProof="0" dirty="0">
              <a:ln>
                <a:noFill/>
              </a:ln>
              <a:solidFill>
                <a:prstClr val="black"/>
              </a:solidFill>
              <a:effectLst/>
              <a:uLnTx/>
              <a:uFillTx/>
              <a:latin typeface="Calibri"/>
              <a:cs typeface="Arial"/>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a:ln>
                  <a:noFill/>
                </a:ln>
                <a:solidFill>
                  <a:prstClr val="black"/>
                </a:solidFill>
                <a:effectLst/>
                <a:uLnTx/>
                <a:uFillTx/>
                <a:latin typeface="Calibri"/>
                <a:cs typeface="Arial"/>
              </a:rPr>
              <a:t>ФАС России ведётся Реестр компаний,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a:ln>
                  <a:noFill/>
                </a:ln>
                <a:solidFill>
                  <a:prstClr val="black"/>
                </a:solidFill>
                <a:effectLst/>
                <a:uLnTx/>
                <a:uFillTx/>
                <a:latin typeface="Calibri"/>
                <a:cs typeface="Arial"/>
              </a:rPr>
              <a:t>предоставивших недостоверную информацию: </a:t>
            </a:r>
            <a:r>
              <a:rPr kumimoji="0" lang="en-US" sz="2400" b="0" i="0" u="none" strike="noStrike" kern="0" cap="none" spc="0" normalizeH="0" baseline="0" noProof="0" dirty="0">
                <a:ln>
                  <a:noFill/>
                </a:ln>
                <a:solidFill>
                  <a:prstClr val="black"/>
                </a:solidFill>
                <a:effectLst/>
                <a:uLnTx/>
                <a:uFillTx/>
                <a:latin typeface="Calibri"/>
                <a:cs typeface="Arial"/>
                <a:hlinkClick r:id="rId2"/>
              </a:rPr>
              <a:t>https://fas.gov.ru/pages/reestr_kompanij_nedostoverno</a:t>
            </a:r>
            <a:r>
              <a:rPr kumimoji="0" lang="ru-RU" sz="2800" b="0" i="0" u="none" strike="noStrike" kern="0" cap="none" spc="0" normalizeH="0" baseline="0" noProof="0" dirty="0">
                <a:ln>
                  <a:noFill/>
                </a:ln>
                <a:solidFill>
                  <a:prstClr val="black"/>
                </a:solidFill>
                <a:effectLst/>
                <a:uLnTx/>
                <a:uFillTx/>
                <a:latin typeface="Calibri"/>
                <a:cs typeface="Arial"/>
              </a:rPr>
              <a:t> </a:t>
            </a:r>
            <a:endParaRPr kumimoji="0" lang="ru-RU" sz="2400" b="0" i="0" u="none" strike="noStrike" kern="0" cap="none" spc="0" normalizeH="0" baseline="0" noProof="0" dirty="0">
              <a:ln>
                <a:noFill/>
              </a:ln>
              <a:solidFill>
                <a:prstClr val="black"/>
              </a:solidFill>
              <a:effectLst/>
              <a:uLnTx/>
              <a:uFillTx/>
              <a:latin typeface="Calibri"/>
              <a:cs typeface="Arial"/>
            </a:endParaRPr>
          </a:p>
        </p:txBody>
      </p:sp>
      <p:pic>
        <p:nvPicPr>
          <p:cNvPr id="3" name="Рисунок 2">
            <a:extLst>
              <a:ext uri="{FF2B5EF4-FFF2-40B4-BE49-F238E27FC236}">
                <a16:creationId xmlns:a16="http://schemas.microsoft.com/office/drawing/2014/main" id="{580DFF8E-7D37-4EB7-9252-7893ADD35433}"/>
              </a:ext>
            </a:extLst>
          </p:cNvPr>
          <p:cNvPicPr>
            <a:picLocks noChangeAspect="1"/>
          </p:cNvPicPr>
          <p:nvPr/>
        </p:nvPicPr>
        <p:blipFill>
          <a:blip r:embed="rId3"/>
          <a:stretch>
            <a:fillRect/>
          </a:stretch>
        </p:blipFill>
        <p:spPr>
          <a:xfrm>
            <a:off x="8775419" y="3938295"/>
            <a:ext cx="2829571" cy="2600919"/>
          </a:xfrm>
          <a:prstGeom prst="rect">
            <a:avLst/>
          </a:prstGeom>
        </p:spPr>
      </p:pic>
    </p:spTree>
    <p:extLst>
      <p:ext uri="{BB962C8B-B14F-4D97-AF65-F5344CB8AC3E}">
        <p14:creationId xmlns:p14="http://schemas.microsoft.com/office/powerpoint/2010/main" val="15515993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7490612" name="TextBox 207490611"/>
          <p:cNvSpPr txBox="1"/>
          <p:nvPr/>
        </p:nvSpPr>
        <p:spPr bwMode="auto">
          <a:xfrm>
            <a:off x="553258" y="444688"/>
            <a:ext cx="9711762" cy="593304"/>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3200" b="1" i="0" u="sng" strike="noStrike" kern="0" cap="none" spc="0" normalizeH="0" baseline="0" noProof="0" dirty="0">
                <a:ln>
                  <a:noFill/>
                </a:ln>
                <a:solidFill>
                  <a:srgbClr val="FF0000"/>
                </a:solidFill>
                <a:effectLst/>
                <a:uLnTx/>
                <a:uFillTx/>
                <a:latin typeface="Calibri"/>
                <a:cs typeface="Arial"/>
              </a:rPr>
              <a:t>Примеры недостоверных сведений из Реестра ФАС</a:t>
            </a:r>
            <a:endParaRPr kumimoji="0" sz="3200" b="1" i="0" u="sng" strike="noStrike" kern="0" cap="none" spc="0" normalizeH="0" baseline="0" noProof="0" dirty="0">
              <a:ln>
                <a:noFill/>
              </a:ln>
              <a:solidFill>
                <a:srgbClr val="FF0000"/>
              </a:solidFill>
              <a:effectLst/>
              <a:uLnTx/>
              <a:uFillTx/>
              <a:latin typeface="Calibri"/>
              <a:cs typeface="Arial"/>
            </a:endParaRPr>
          </a:p>
        </p:txBody>
      </p:sp>
      <p:pic>
        <p:nvPicPr>
          <p:cNvPr id="5" name="Рисунок 4">
            <a:extLst>
              <a:ext uri="{FF2B5EF4-FFF2-40B4-BE49-F238E27FC236}">
                <a16:creationId xmlns:a16="http://schemas.microsoft.com/office/drawing/2014/main" id="{5CD0F9DA-F483-4E96-9D9F-137411AA5994}"/>
              </a:ext>
            </a:extLst>
          </p:cNvPr>
          <p:cNvPicPr>
            <a:picLocks noChangeAspect="1"/>
          </p:cNvPicPr>
          <p:nvPr/>
        </p:nvPicPr>
        <p:blipFill>
          <a:blip r:embed="rId2"/>
          <a:stretch>
            <a:fillRect/>
          </a:stretch>
        </p:blipFill>
        <p:spPr>
          <a:xfrm>
            <a:off x="478443" y="1811135"/>
            <a:ext cx="11582400" cy="3276600"/>
          </a:xfrm>
          <a:prstGeom prst="rect">
            <a:avLst/>
          </a:prstGeom>
        </p:spPr>
      </p:pic>
      <p:pic>
        <p:nvPicPr>
          <p:cNvPr id="7" name="Рисунок 6">
            <a:extLst>
              <a:ext uri="{FF2B5EF4-FFF2-40B4-BE49-F238E27FC236}">
                <a16:creationId xmlns:a16="http://schemas.microsoft.com/office/drawing/2014/main" id="{03303105-CED6-4F56-8F00-4DC77094A02C}"/>
              </a:ext>
            </a:extLst>
          </p:cNvPr>
          <p:cNvPicPr>
            <a:picLocks noChangeAspect="1"/>
          </p:cNvPicPr>
          <p:nvPr/>
        </p:nvPicPr>
        <p:blipFill>
          <a:blip r:embed="rId3"/>
          <a:stretch>
            <a:fillRect/>
          </a:stretch>
        </p:blipFill>
        <p:spPr>
          <a:xfrm>
            <a:off x="478443" y="5404279"/>
            <a:ext cx="11553825" cy="1123950"/>
          </a:xfrm>
          <a:prstGeom prst="rect">
            <a:avLst/>
          </a:prstGeom>
        </p:spPr>
      </p:pic>
    </p:spTree>
    <p:extLst>
      <p:ext uri="{BB962C8B-B14F-4D97-AF65-F5344CB8AC3E}">
        <p14:creationId xmlns:p14="http://schemas.microsoft.com/office/powerpoint/2010/main" val="31058522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332307" y="406689"/>
            <a:ext cx="10745787" cy="1047750"/>
          </a:xfrm>
        </p:spPr>
        <p:txBody>
          <a:bodyPr>
            <a:noAutofit/>
          </a:bodyPr>
          <a:lstStyle/>
          <a:p>
            <a:pPr algn="ctr"/>
            <a:r>
              <a:rPr lang="ru-RU" altLang="ru-RU" sz="3600" b="1" dirty="0">
                <a:latin typeface="Arial" panose="020B0604020202020204" pitchFamily="34" charset="0"/>
                <a:cs typeface="Arial" panose="020B0604020202020204" pitchFamily="34" charset="0"/>
              </a:rPr>
              <a:t>Закупка с привлечением СМП</a:t>
            </a:r>
          </a:p>
        </p:txBody>
      </p:sp>
      <p:sp>
        <p:nvSpPr>
          <p:cNvPr id="67587" name="Объект 2"/>
          <p:cNvSpPr>
            <a:spLocks noGrp="1"/>
          </p:cNvSpPr>
          <p:nvPr>
            <p:ph idx="4294967295"/>
          </p:nvPr>
        </p:nvSpPr>
        <p:spPr>
          <a:xfrm>
            <a:off x="504825" y="1566863"/>
            <a:ext cx="11687175" cy="4956175"/>
          </a:xfrm>
        </p:spPr>
        <p:txBody>
          <a:bodyPr>
            <a:normAutofit/>
          </a:bodyPr>
          <a:lstStyle/>
          <a:p>
            <a:pPr marL="0" indent="0">
              <a:spcBef>
                <a:spcPts val="600"/>
              </a:spcBef>
              <a:buNone/>
            </a:pPr>
            <a:r>
              <a:rPr lang="ru-RU" altLang="ru-RU" dirty="0">
                <a:latin typeface="Arial" panose="020B0604020202020204" pitchFamily="34" charset="0"/>
                <a:cs typeface="Arial" panose="020B0604020202020204" pitchFamily="34" charset="0"/>
              </a:rPr>
              <a:t>В письмах Минэкономразвития России указано, что если в закупке победили СМП или СОНКО, </a:t>
            </a:r>
            <a:r>
              <a:rPr lang="ru-RU" altLang="ru-RU" dirty="0">
                <a:solidFill>
                  <a:srgbClr val="0000FF"/>
                </a:solidFill>
                <a:latin typeface="Arial" panose="020B0604020202020204" pitchFamily="34" charset="0"/>
                <a:cs typeface="Arial" panose="020B0604020202020204" pitchFamily="34" charset="0"/>
              </a:rPr>
              <a:t>привлекать субподрядчиков из малого бизнеса они не обязаны</a:t>
            </a:r>
            <a:r>
              <a:rPr lang="ru-RU" altLang="ru-RU" dirty="0">
                <a:latin typeface="Arial" panose="020B0604020202020204" pitchFamily="34" charset="0"/>
                <a:cs typeface="Arial" panose="020B0604020202020204" pitchFamily="34" charset="0"/>
              </a:rPr>
              <a:t>. </a:t>
            </a:r>
          </a:p>
          <a:p>
            <a:pPr marL="0" indent="0">
              <a:spcBef>
                <a:spcPts val="600"/>
              </a:spcBef>
              <a:buNone/>
            </a:pPr>
            <a:r>
              <a:rPr lang="ru-RU" altLang="ru-RU" dirty="0">
                <a:latin typeface="Arial" panose="020B0604020202020204" pitchFamily="34" charset="0"/>
                <a:cs typeface="Arial" panose="020B0604020202020204" pitchFamily="34" charset="0"/>
              </a:rPr>
              <a:t>При этом Минэкономразвития России рекомендует заказчикам </a:t>
            </a:r>
            <a:r>
              <a:rPr lang="ru-RU" altLang="ru-RU" dirty="0">
                <a:solidFill>
                  <a:srgbClr val="0000FF"/>
                </a:solidFill>
                <a:latin typeface="Arial" panose="020B0604020202020204" pitchFamily="34" charset="0"/>
                <a:cs typeface="Arial" panose="020B0604020202020204" pitchFamily="34" charset="0"/>
              </a:rPr>
              <a:t>в проекте контракта указывать, что условие привлекать субподрядчиков не применяют, если контракт заключают с участником – СМП или СОНКО</a:t>
            </a:r>
            <a:r>
              <a:rPr lang="ru-RU" altLang="ru-RU" dirty="0">
                <a:latin typeface="Arial" panose="020B0604020202020204" pitchFamily="34" charset="0"/>
                <a:cs typeface="Arial" panose="020B0604020202020204" pitchFamily="34" charset="0"/>
              </a:rPr>
              <a:t>. </a:t>
            </a:r>
          </a:p>
          <a:p>
            <a:pPr marL="0" indent="0">
              <a:spcBef>
                <a:spcPts val="600"/>
              </a:spcBef>
              <a:buNone/>
            </a:pPr>
            <a:r>
              <a:rPr lang="ru-RU" altLang="ru-RU" dirty="0">
                <a:latin typeface="Arial" panose="020B0604020202020204" pitchFamily="34" charset="0"/>
                <a:cs typeface="Arial" panose="020B0604020202020204" pitchFamily="34" charset="0"/>
              </a:rPr>
              <a:t>Об этом сказано в письмах Минэкономразвития России от 19.04.2017 № ОГ-Д28-4676, от 23 декабря 2016 г. № ОГ-Д28-15310, от 16 августа 2016 г. № Д28и-2105, от 25 ноября 2015 г. № Д28и-3374.</a:t>
            </a:r>
          </a:p>
        </p:txBody>
      </p:sp>
    </p:spTree>
    <p:extLst>
      <p:ext uri="{BB962C8B-B14F-4D97-AF65-F5344CB8AC3E}">
        <p14:creationId xmlns:p14="http://schemas.microsoft.com/office/powerpoint/2010/main" val="38640423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0" y="365125"/>
            <a:ext cx="8496300" cy="1047750"/>
          </a:xfrm>
        </p:spPr>
        <p:txBody>
          <a:bodyPr/>
          <a:lstStyle/>
          <a:p>
            <a:pPr algn="ctr" eaLnBrk="1" hangingPunct="1"/>
            <a:r>
              <a:rPr lang="ru-RU" altLang="ru-RU" sz="3800">
                <a:latin typeface="Arial" panose="020B0604020202020204" pitchFamily="34" charset="0"/>
                <a:cs typeface="Arial" panose="020B0604020202020204" pitchFamily="34" charset="0"/>
              </a:rPr>
              <a:t>Запрет субподрядчика – законно?</a:t>
            </a:r>
          </a:p>
        </p:txBody>
      </p:sp>
      <p:sp>
        <p:nvSpPr>
          <p:cNvPr id="24579" name="Rectangle 3"/>
          <p:cNvSpPr>
            <a:spLocks noGrp="1" noChangeArrowheads="1"/>
          </p:cNvSpPr>
          <p:nvPr>
            <p:ph type="body" idx="4294967295"/>
          </p:nvPr>
        </p:nvSpPr>
        <p:spPr>
          <a:xfrm>
            <a:off x="465512" y="1633538"/>
            <a:ext cx="11181975" cy="4916487"/>
          </a:xfrm>
        </p:spPr>
        <p:txBody>
          <a:bodyPr/>
          <a:lstStyle/>
          <a:p>
            <a:pPr marL="0" indent="0">
              <a:spcBef>
                <a:spcPts val="600"/>
              </a:spcBef>
              <a:buNone/>
            </a:pPr>
            <a:r>
              <a:rPr lang="ru-RU" altLang="ru-RU" sz="2400" dirty="0">
                <a:latin typeface="Arial" panose="020B0604020202020204" pitchFamily="34" charset="0"/>
                <a:cs typeface="Arial" panose="020B0604020202020204" pitchFamily="34" charset="0"/>
              </a:rPr>
              <a:t>Ст. 706 ГК РФ: </a:t>
            </a:r>
            <a:r>
              <a:rPr lang="ru-RU" altLang="ru-RU" sz="2400" b="1" dirty="0">
                <a:latin typeface="Arial" panose="020B0604020202020204" pitchFamily="34" charset="0"/>
                <a:cs typeface="Arial" panose="020B0604020202020204" pitchFamily="34" charset="0"/>
              </a:rPr>
              <a:t>Если из закона или договора </a:t>
            </a:r>
            <a:r>
              <a:rPr lang="ru-RU" altLang="ru-RU" sz="2400" dirty="0">
                <a:latin typeface="Arial" panose="020B0604020202020204" pitchFamily="34" charset="0"/>
                <a:cs typeface="Arial" panose="020B0604020202020204" pitchFamily="34" charset="0"/>
              </a:rPr>
              <a:t>подряда </a:t>
            </a:r>
            <a:r>
              <a:rPr lang="ru-RU" altLang="ru-RU" sz="2400" b="1" dirty="0">
                <a:latin typeface="Arial" panose="020B0604020202020204" pitchFamily="34" charset="0"/>
                <a:cs typeface="Arial" panose="020B0604020202020204" pitchFamily="34" charset="0"/>
              </a:rPr>
              <a:t>не вытекает обязанность</a:t>
            </a:r>
            <a:r>
              <a:rPr lang="ru-RU" altLang="ru-RU" sz="2400" dirty="0">
                <a:latin typeface="Arial" panose="020B0604020202020204" pitchFamily="34" charset="0"/>
                <a:cs typeface="Arial" panose="020B0604020202020204" pitchFamily="34" charset="0"/>
              </a:rPr>
              <a:t> подрядчика </a:t>
            </a:r>
            <a:r>
              <a:rPr lang="ru-RU" altLang="ru-RU" sz="2400" b="1" dirty="0">
                <a:latin typeface="Arial" panose="020B0604020202020204" pitchFamily="34" charset="0"/>
                <a:cs typeface="Arial" panose="020B0604020202020204" pitchFamily="34" charset="0"/>
              </a:rPr>
              <a:t>выполнить</a:t>
            </a:r>
            <a:r>
              <a:rPr lang="ru-RU" altLang="ru-RU" sz="2400" dirty="0">
                <a:latin typeface="Arial" panose="020B0604020202020204" pitchFamily="34" charset="0"/>
                <a:cs typeface="Arial" panose="020B0604020202020204" pitchFamily="34" charset="0"/>
              </a:rPr>
              <a:t> предусмотренную в договоре работу </a:t>
            </a:r>
            <a:r>
              <a:rPr lang="ru-RU" altLang="ru-RU" sz="2400" b="1" dirty="0">
                <a:latin typeface="Arial" panose="020B0604020202020204" pitchFamily="34" charset="0"/>
                <a:cs typeface="Arial" panose="020B0604020202020204" pitchFamily="34" charset="0"/>
              </a:rPr>
              <a:t>лично</a:t>
            </a:r>
            <a:r>
              <a:rPr lang="ru-RU" altLang="ru-RU" sz="2400" dirty="0">
                <a:latin typeface="Arial" panose="020B0604020202020204" pitchFamily="34" charset="0"/>
                <a:cs typeface="Arial" panose="020B0604020202020204" pitchFamily="34" charset="0"/>
              </a:rPr>
              <a:t>, </a:t>
            </a:r>
            <a:r>
              <a:rPr lang="ru-RU" altLang="ru-RU" sz="2400" b="1" dirty="0">
                <a:latin typeface="Arial" panose="020B0604020202020204" pitchFamily="34" charset="0"/>
                <a:cs typeface="Arial" panose="020B0604020202020204" pitchFamily="34" charset="0"/>
              </a:rPr>
              <a:t>подрядчик вправе привлечь</a:t>
            </a:r>
            <a:r>
              <a:rPr lang="ru-RU" altLang="ru-RU" sz="2400" dirty="0">
                <a:latin typeface="Arial" panose="020B0604020202020204" pitchFamily="34" charset="0"/>
                <a:cs typeface="Arial" panose="020B0604020202020204" pitchFamily="34" charset="0"/>
              </a:rPr>
              <a:t> к исполнению своих обязательств </a:t>
            </a:r>
            <a:r>
              <a:rPr lang="ru-RU" altLang="ru-RU" sz="2400" b="1" dirty="0">
                <a:latin typeface="Arial" panose="020B0604020202020204" pitchFamily="34" charset="0"/>
                <a:cs typeface="Arial" panose="020B0604020202020204" pitchFamily="34" charset="0"/>
              </a:rPr>
              <a:t>других лиц </a:t>
            </a:r>
            <a:r>
              <a:rPr lang="ru-RU" altLang="ru-RU" sz="2400" dirty="0">
                <a:latin typeface="Arial" panose="020B0604020202020204" pitchFamily="34" charset="0"/>
                <a:cs typeface="Arial" panose="020B0604020202020204" pitchFamily="34" charset="0"/>
              </a:rPr>
              <a:t>(субподрядчиков). В этом случае подрядчик выступает в роли генерального подрядчика.</a:t>
            </a:r>
          </a:p>
          <a:p>
            <a:pPr marL="0" indent="0">
              <a:spcBef>
                <a:spcPts val="600"/>
              </a:spcBef>
              <a:buNone/>
            </a:pPr>
            <a:r>
              <a:rPr lang="ru-RU" altLang="ru-RU" sz="2400" dirty="0">
                <a:solidFill>
                  <a:srgbClr val="0000FF"/>
                </a:solidFill>
                <a:latin typeface="Arial" panose="020B0604020202020204" pitchFamily="34" charset="0"/>
                <a:cs typeface="Arial" panose="020B0604020202020204" pitchFamily="34" charset="0"/>
              </a:rPr>
              <a:t>Альтернатива:</a:t>
            </a:r>
          </a:p>
          <a:p>
            <a:pPr marL="0" indent="0">
              <a:spcBef>
                <a:spcPts val="600"/>
              </a:spcBef>
              <a:buNone/>
            </a:pPr>
            <a:r>
              <a:rPr lang="ru-RU" altLang="ru-RU" sz="2400" dirty="0">
                <a:latin typeface="Arial" panose="020B0604020202020204" pitchFamily="34" charset="0"/>
                <a:cs typeface="Arial" panose="020B0604020202020204" pitchFamily="34" charset="0"/>
              </a:rPr>
              <a:t>Ст. 780 ГК РФ: </a:t>
            </a:r>
            <a:r>
              <a:rPr lang="ru-RU" altLang="ru-RU" sz="2400" b="1" dirty="0">
                <a:latin typeface="Arial" panose="020B0604020202020204" pitchFamily="34" charset="0"/>
                <a:cs typeface="Arial" panose="020B0604020202020204" pitchFamily="34" charset="0"/>
              </a:rPr>
              <a:t>Если иное не предусмотрено договором </a:t>
            </a:r>
            <a:r>
              <a:rPr lang="ru-RU" altLang="ru-RU" sz="2400" dirty="0">
                <a:latin typeface="Arial" panose="020B0604020202020204" pitchFamily="34" charset="0"/>
                <a:cs typeface="Arial" panose="020B0604020202020204" pitchFamily="34" charset="0"/>
              </a:rPr>
              <a:t>возмездного оказания услуг, </a:t>
            </a:r>
            <a:r>
              <a:rPr lang="ru-RU" altLang="ru-RU" sz="2400" b="1" dirty="0">
                <a:latin typeface="Arial" panose="020B0604020202020204" pitchFamily="34" charset="0"/>
                <a:cs typeface="Arial" panose="020B0604020202020204" pitchFamily="34" charset="0"/>
              </a:rPr>
              <a:t>исполнитель обязан оказать услуги лично</a:t>
            </a:r>
            <a:r>
              <a:rPr lang="ru-RU" altLang="ru-RU" sz="2400" dirty="0">
                <a:latin typeface="Arial" panose="020B0604020202020204" pitchFamily="34" charset="0"/>
                <a:cs typeface="Arial" panose="020B0604020202020204" pitchFamily="34" charset="0"/>
              </a:rPr>
              <a:t>.</a:t>
            </a:r>
          </a:p>
          <a:p>
            <a:pPr marL="0" indent="0">
              <a:spcBef>
                <a:spcPts val="600"/>
              </a:spcBef>
              <a:buNone/>
            </a:pPr>
            <a:r>
              <a:rPr lang="ru-RU" altLang="ru-RU" sz="2400" dirty="0">
                <a:solidFill>
                  <a:srgbClr val="0000FF"/>
                </a:solidFill>
                <a:latin typeface="Arial" panose="020B0604020202020204" pitchFamily="34" charset="0"/>
                <a:cs typeface="Arial" panose="020B0604020202020204" pitchFamily="34" charset="0"/>
              </a:rPr>
              <a:t>УФАС: </a:t>
            </a:r>
            <a:r>
              <a:rPr lang="ru-RU" altLang="ru-RU" sz="2400" i="1" dirty="0">
                <a:latin typeface="Arial" panose="020B0604020202020204" pitchFamily="34" charset="0"/>
                <a:cs typeface="Arial" panose="020B0604020202020204" pitchFamily="34" charset="0"/>
              </a:rPr>
              <a:t>как правило</a:t>
            </a:r>
            <a:r>
              <a:rPr lang="ru-RU" altLang="ru-RU" sz="2400" dirty="0">
                <a:latin typeface="Arial" panose="020B0604020202020204" pitchFamily="34" charset="0"/>
                <a:cs typeface="Arial" panose="020B0604020202020204" pitchFamily="34" charset="0"/>
              </a:rPr>
              <a:t>, </a:t>
            </a:r>
            <a:r>
              <a:rPr lang="ru-RU" altLang="ru-RU" sz="2400" b="1" dirty="0">
                <a:latin typeface="Arial" panose="020B0604020202020204" pitchFamily="34" charset="0"/>
                <a:cs typeface="Arial" panose="020B0604020202020204" pitchFamily="34" charset="0"/>
              </a:rPr>
              <a:t>запрет субподрядчика – не законен</a:t>
            </a:r>
          </a:p>
          <a:p>
            <a:pPr marL="0" indent="0">
              <a:spcBef>
                <a:spcPts val="600"/>
              </a:spcBef>
              <a:buNone/>
            </a:pPr>
            <a:r>
              <a:rPr lang="ru-RU" altLang="ru-RU" sz="2400" dirty="0">
                <a:solidFill>
                  <a:srgbClr val="0000FF"/>
                </a:solidFill>
                <a:latin typeface="Arial" panose="020B0604020202020204" pitchFamily="34" charset="0"/>
                <a:cs typeface="Arial" panose="020B0604020202020204" pitchFamily="34" charset="0"/>
              </a:rPr>
              <a:t>Суды (см. постановление Президиума ВАС РФ от 28 декабря 2010 г. № 11017/10): </a:t>
            </a:r>
            <a:r>
              <a:rPr lang="ru-RU" altLang="ru-RU" sz="2400" b="1" dirty="0">
                <a:latin typeface="Arial" panose="020B0604020202020204" pitchFamily="34" charset="0"/>
                <a:cs typeface="Arial" panose="020B0604020202020204" pitchFamily="34" charset="0"/>
              </a:rPr>
              <a:t>запрет субподрядчика – </a:t>
            </a:r>
            <a:r>
              <a:rPr lang="ru-RU" altLang="ru-RU" sz="2400" b="1" i="1" dirty="0">
                <a:latin typeface="Arial" panose="020B0604020202020204" pitchFamily="34" charset="0"/>
                <a:cs typeface="Arial" panose="020B0604020202020204" pitchFamily="34" charset="0"/>
              </a:rPr>
              <a:t>может быть </a:t>
            </a:r>
            <a:r>
              <a:rPr lang="ru-RU" altLang="ru-RU" sz="2400" b="1" dirty="0">
                <a:latin typeface="Arial" panose="020B0604020202020204" pitchFamily="34" charset="0"/>
                <a:cs typeface="Arial" panose="020B0604020202020204" pitchFamily="34" charset="0"/>
              </a:rPr>
              <a:t>законен, ЕСЛИ обоснован (</a:t>
            </a:r>
            <a:r>
              <a:rPr lang="ru-RU" altLang="ru-RU" sz="2400" b="1" dirty="0">
                <a:solidFill>
                  <a:srgbClr val="C00000"/>
                </a:solidFill>
                <a:latin typeface="Arial" panose="020B0604020202020204" pitchFamily="34" charset="0"/>
                <a:cs typeface="Arial" panose="020B0604020202020204" pitchFamily="34" charset="0"/>
              </a:rPr>
              <a:t>но лучше не надо</a:t>
            </a:r>
            <a:r>
              <a:rPr lang="ru-RU" altLang="ru-RU" sz="2400" b="1" dirty="0">
                <a:latin typeface="Arial" panose="020B0604020202020204" pitchFamily="34" charset="0"/>
                <a:cs typeface="Arial" panose="020B0604020202020204" pitchFamily="34" charset="0"/>
              </a:rPr>
              <a:t>)</a:t>
            </a:r>
          </a:p>
          <a:p>
            <a:pPr marL="0" indent="0">
              <a:spcBef>
                <a:spcPts val="600"/>
              </a:spcBef>
              <a:buNone/>
            </a:pPr>
            <a:endParaRPr lang="ru-RU" altLang="ru-RU"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632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72891" y="354215"/>
            <a:ext cx="9926826" cy="759690"/>
          </a:xfrm>
        </p:spPr>
        <p:txBody>
          <a:bodyPr>
            <a:normAutofit/>
          </a:bodyPr>
          <a:lstStyle/>
          <a:p>
            <a:pPr algn="ctr"/>
            <a:r>
              <a:rPr lang="ru-RU" altLang="ru-RU" b="1" dirty="0">
                <a:latin typeface="Arial" panose="020B0604020202020204" pitchFamily="34" charset="0"/>
                <a:cs typeface="Arial" panose="020B0604020202020204" pitchFamily="34" charset="0"/>
              </a:rPr>
              <a:t>Наши ближайшие мероприятия</a:t>
            </a:r>
            <a:endParaRPr lang="ru-RU" altLang="ru-RU" sz="4000" b="1" dirty="0">
              <a:latin typeface="Arial" panose="020B0604020202020204" pitchFamily="34" charset="0"/>
              <a:cs typeface="Arial" panose="020B0604020202020204" pitchFamily="34" charset="0"/>
            </a:endParaRPr>
          </a:p>
        </p:txBody>
      </p:sp>
      <p:sp>
        <p:nvSpPr>
          <p:cNvPr id="6147" name="Rectangle 3"/>
          <p:cNvSpPr>
            <a:spLocks noGrp="1" noChangeArrowheads="1"/>
          </p:cNvSpPr>
          <p:nvPr>
            <p:ph type="body" idx="4294967295"/>
          </p:nvPr>
        </p:nvSpPr>
        <p:spPr>
          <a:xfrm>
            <a:off x="471052" y="2800291"/>
            <a:ext cx="8681260" cy="3925802"/>
          </a:xfrm>
        </p:spPr>
        <p:txBody>
          <a:bodyPr>
            <a:normAutofit/>
          </a:bodyPr>
          <a:lstStyle/>
          <a:p>
            <a:pPr marL="0" indent="0">
              <a:buNone/>
            </a:pPr>
            <a:r>
              <a:rPr lang="ru-RU" altLang="ru-RU" sz="3200" b="1" dirty="0">
                <a:latin typeface="Arial" panose="020B0604020202020204" pitchFamily="34" charset="0"/>
                <a:cs typeface="Arial" panose="020B0604020202020204" pitchFamily="34" charset="0"/>
              </a:rPr>
              <a:t>Закупки с «полки» – ч. 12 ст. 93</a:t>
            </a:r>
          </a:p>
          <a:p>
            <a:pPr marL="0" indent="0">
              <a:buNone/>
            </a:pPr>
            <a:r>
              <a:rPr lang="ru-RU" altLang="ru-RU" sz="3200" dirty="0">
                <a:latin typeface="Arial" panose="020B0604020202020204" pitchFamily="34" charset="0"/>
                <a:cs typeface="Arial" panose="020B0604020202020204" pitchFamily="34" charset="0"/>
              </a:rPr>
              <a:t>29 января</a:t>
            </a:r>
          </a:p>
          <a:p>
            <a:pPr marL="0" indent="0">
              <a:buNone/>
            </a:pPr>
            <a:r>
              <a:rPr lang="ru-RU" altLang="ru-RU" sz="3200" dirty="0">
                <a:latin typeface="Arial" panose="020B0604020202020204" pitchFamily="34" charset="0"/>
                <a:cs typeface="Arial" panose="020B0604020202020204" pitchFamily="34" charset="0"/>
              </a:rPr>
              <a:t>Ссылка на регистрацию:</a:t>
            </a:r>
          </a:p>
          <a:p>
            <a:pPr marL="0" indent="0">
              <a:buNone/>
            </a:pPr>
            <a:r>
              <a:rPr lang="en-US" altLang="ru-RU" sz="3200" dirty="0">
                <a:solidFill>
                  <a:srgbClr val="0000FF"/>
                </a:solidFill>
                <a:latin typeface="Arial" panose="020B0604020202020204" pitchFamily="34" charset="0"/>
                <a:cs typeface="Arial" panose="020B0604020202020204" pitchFamily="34" charset="0"/>
              </a:rPr>
              <a:t>https://goo.su/1KsUjPY </a:t>
            </a:r>
            <a:endParaRPr lang="ru-RU" altLang="ru-RU" sz="3200" b="1" dirty="0">
              <a:latin typeface="Arial" panose="020B0604020202020204" pitchFamily="34" charset="0"/>
              <a:cs typeface="Arial" panose="020B0604020202020204" pitchFamily="34" charset="0"/>
            </a:endParaRPr>
          </a:p>
          <a:p>
            <a:pPr marL="0" indent="0">
              <a:buNone/>
            </a:pPr>
            <a:r>
              <a:rPr lang="ru-RU" altLang="ru-RU" sz="3200" dirty="0">
                <a:latin typeface="Arial" panose="020B0604020202020204" pitchFamily="34" charset="0"/>
                <a:cs typeface="Arial" panose="020B0604020202020204" pitchFamily="34" charset="0"/>
              </a:rPr>
              <a:t>или</a:t>
            </a:r>
          </a:p>
          <a:p>
            <a:pPr marL="0" indent="0">
              <a:buNone/>
            </a:pPr>
            <a:r>
              <a:rPr lang="en-US" altLang="ru-RU" sz="3200" dirty="0">
                <a:latin typeface="Arial" panose="020B0604020202020204" pitchFamily="34" charset="0"/>
                <a:cs typeface="Arial" panose="020B0604020202020204" pitchFamily="34" charset="0"/>
                <a:hlinkClick r:id="rId2"/>
              </a:rPr>
              <a:t>https://my.mts-link.ru/j/etptektorg/29012026TT</a:t>
            </a:r>
            <a:r>
              <a:rPr lang="ru-RU" altLang="ru-RU" sz="3200" dirty="0">
                <a:latin typeface="Arial" panose="020B0604020202020204" pitchFamily="34" charset="0"/>
                <a:cs typeface="Arial" panose="020B0604020202020204" pitchFamily="34" charset="0"/>
              </a:rPr>
              <a:t> </a:t>
            </a:r>
          </a:p>
          <a:p>
            <a:pPr marL="0" indent="0">
              <a:buNone/>
            </a:pPr>
            <a:endParaRPr lang="ru-RU" altLang="ru-RU" sz="2400" dirty="0">
              <a:latin typeface="Arial" panose="020B0604020202020204" pitchFamily="34" charset="0"/>
              <a:cs typeface="Arial" panose="020B0604020202020204" pitchFamily="34" charset="0"/>
            </a:endParaRPr>
          </a:p>
        </p:txBody>
      </p:sp>
      <p:pic>
        <p:nvPicPr>
          <p:cNvPr id="2" name="Picture 2" descr="QR код будет доступен по ссылке">
            <a:extLst>
              <a:ext uri="{FF2B5EF4-FFF2-40B4-BE49-F238E27FC236}">
                <a16:creationId xmlns:a16="http://schemas.microsoft.com/office/drawing/2014/main" id="{05222396-FE30-472A-AEBA-41E319705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411" y="1749830"/>
            <a:ext cx="3358340" cy="335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67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42665B44-A249-AC2A-E6C4-708D0DB7DC8E}"/>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0BC1D93F-94DE-2086-96FA-74DB9A888775}"/>
              </a:ext>
            </a:extLst>
          </p:cNvPr>
          <p:cNvSpPr txBox="1"/>
          <p:nvPr/>
        </p:nvSpPr>
        <p:spPr bwMode="auto">
          <a:xfrm>
            <a:off x="819529" y="2569782"/>
            <a:ext cx="8363801" cy="2308324"/>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0E779D"/>
                </a:solidFill>
                <a:effectLst/>
                <a:uLnTx/>
                <a:uFillTx/>
                <a:latin typeface="Arial" panose="020B0604020202020204"/>
                <a:ea typeface="+mn-ea"/>
                <a:cs typeface="+mn-cs"/>
              </a:rPr>
              <a:t>Порядок обоснования НМЦК по приказу Минстроя № 841пр</a:t>
            </a:r>
            <a:endParaRPr kumimoji="0" lang="ru-RU" sz="2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16F62AB3-6BA8-1232-A377-F7BD8C6BD246}"/>
              </a:ext>
            </a:extLst>
          </p:cNvPr>
          <p:cNvSpPr txBox="1"/>
          <p:nvPr/>
        </p:nvSpPr>
        <p:spPr>
          <a:xfrm>
            <a:off x="5511566" y="5378057"/>
            <a:ext cx="6325299" cy="646331"/>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1" u="none" strike="noStrike" kern="0" cap="none" spc="0" normalizeH="0" baseline="0" noProof="0" dirty="0">
                <a:ln>
                  <a:noFill/>
                </a:ln>
                <a:solidFill>
                  <a:prstClr val="black"/>
                </a:solidFill>
                <a:effectLst/>
                <a:uLnTx/>
                <a:uFillTx/>
                <a:latin typeface="Arial" panose="020B0604020202020204"/>
                <a:ea typeface="+mn-ea"/>
                <a:cs typeface="+mn-cs"/>
              </a:rPr>
              <a:t>«В строительстве действуют загадочные сущности, и имя им – ценообразование и сметы»</a:t>
            </a:r>
          </a:p>
        </p:txBody>
      </p:sp>
    </p:spTree>
    <p:extLst>
      <p:ext uri="{BB962C8B-B14F-4D97-AF65-F5344CB8AC3E}">
        <p14:creationId xmlns:p14="http://schemas.microsoft.com/office/powerpoint/2010/main" val="724567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4CAB8-41DA-5902-828A-35384D1D604F}"/>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1C8087B3-1C52-2D14-1719-0DB65122B864}"/>
              </a:ext>
            </a:extLst>
          </p:cNvPr>
          <p:cNvSpPr>
            <a:spLocks noGrp="1" noChangeArrowheads="1"/>
          </p:cNvSpPr>
          <p:nvPr>
            <p:ph type="title" idx="4294967295"/>
          </p:nvPr>
        </p:nvSpPr>
        <p:spPr>
          <a:xfrm>
            <a:off x="0" y="365125"/>
            <a:ext cx="8280400" cy="1052513"/>
          </a:xfrm>
        </p:spPr>
        <p:txBody>
          <a:bodyPr/>
          <a:lstStyle/>
          <a:p>
            <a:pPr algn="ctr" eaLnBrk="1" hangingPunct="1"/>
            <a:r>
              <a:rPr lang="ru-RU" altLang="ru-RU" sz="4000" dirty="0">
                <a:latin typeface="Arial" panose="020B0604020202020204" pitchFamily="34" charset="0"/>
                <a:cs typeface="Arial" panose="020B0604020202020204" pitchFamily="34" charset="0"/>
              </a:rPr>
              <a:t>Обоснование НМЦК в стройке</a:t>
            </a:r>
          </a:p>
        </p:txBody>
      </p:sp>
      <p:sp>
        <p:nvSpPr>
          <p:cNvPr id="33795" name="Rectangle 3">
            <a:extLst>
              <a:ext uri="{FF2B5EF4-FFF2-40B4-BE49-F238E27FC236}">
                <a16:creationId xmlns:a16="http://schemas.microsoft.com/office/drawing/2014/main" id="{FDFB8F46-F85D-0BCD-71FD-6C9DA50281B3}"/>
              </a:ext>
            </a:extLst>
          </p:cNvPr>
          <p:cNvSpPr>
            <a:spLocks noGrp="1" noChangeArrowheads="1"/>
          </p:cNvSpPr>
          <p:nvPr>
            <p:ph type="body" idx="4294967295"/>
          </p:nvPr>
        </p:nvSpPr>
        <p:spPr>
          <a:xfrm>
            <a:off x="369887" y="1697037"/>
            <a:ext cx="11452225" cy="4795838"/>
          </a:xfrm>
        </p:spPr>
        <p:txBody>
          <a:bodyPr>
            <a:normAutofit/>
          </a:bodyPr>
          <a:lstStyle/>
          <a:p>
            <a:pPr marL="0" indent="0" algn="ctr">
              <a:buNone/>
            </a:pPr>
            <a:r>
              <a:rPr lang="ru-RU" altLang="ru-RU" b="1" dirty="0">
                <a:latin typeface="Arial" panose="020B0604020202020204" pitchFamily="34" charset="0"/>
                <a:cs typeface="Arial" panose="020B0604020202020204" pitchFamily="34" charset="0"/>
              </a:rPr>
              <a:t>2 основных варианта + иной метод:</a:t>
            </a:r>
          </a:p>
          <a:p>
            <a:pPr marL="0" indent="0">
              <a:buNone/>
            </a:pPr>
            <a:r>
              <a:rPr lang="ru-RU" altLang="ru-RU" b="1" dirty="0">
                <a:latin typeface="Arial" panose="020B0604020202020204" pitchFamily="34" charset="0"/>
                <a:cs typeface="Arial" panose="020B0604020202020204" pitchFamily="34" charset="0"/>
              </a:rPr>
              <a:t>1. Проектно-сметный метод </a:t>
            </a:r>
            <a:r>
              <a:rPr lang="ru-RU" altLang="ru-RU" dirty="0">
                <a:latin typeface="Arial" panose="020B0604020202020204" pitchFamily="34" charset="0"/>
                <a:cs typeface="Arial" panose="020B0604020202020204" pitchFamily="34" charset="0"/>
              </a:rPr>
              <a:t>= локальный сметный расчёт (если есть и сводный – прикладывать к документации ЛСР и свод) – </a:t>
            </a:r>
            <a:r>
              <a:rPr lang="ru-RU" altLang="ru-RU" u="sng" dirty="0">
                <a:latin typeface="Arial" panose="020B0604020202020204" pitchFamily="34" charset="0"/>
                <a:cs typeface="Arial" panose="020B0604020202020204" pitchFamily="34" charset="0"/>
              </a:rPr>
              <a:t>только текущий ремонт</a:t>
            </a:r>
          </a:p>
          <a:p>
            <a:pPr marL="0" indent="0">
              <a:buNone/>
            </a:pPr>
            <a:r>
              <a:rPr lang="en-US" altLang="ru-RU" b="1" dirty="0">
                <a:latin typeface="Arial" panose="020B0604020202020204" pitchFamily="34" charset="0"/>
                <a:cs typeface="Arial" panose="020B0604020202020204" pitchFamily="34" charset="0"/>
              </a:rPr>
              <a:t>2. </a:t>
            </a:r>
            <a:r>
              <a:rPr lang="ru-RU" altLang="ru-RU" b="1" dirty="0">
                <a:latin typeface="Arial" panose="020B0604020202020204" pitchFamily="34" charset="0"/>
                <a:cs typeface="Arial" panose="020B0604020202020204" pitchFamily="34" charset="0"/>
              </a:rPr>
              <a:t>Метод анализа рынка </a:t>
            </a:r>
            <a:r>
              <a:rPr lang="ru-RU" altLang="ru-RU" dirty="0">
                <a:latin typeface="Arial" panose="020B0604020202020204" pitchFamily="34" charset="0"/>
                <a:cs typeface="Arial" panose="020B0604020202020204" pitchFamily="34" charset="0"/>
              </a:rPr>
              <a:t>– запрос подрядчиков (перечислять все работы и товары)</a:t>
            </a:r>
          </a:p>
          <a:p>
            <a:pPr marL="0" indent="0">
              <a:buNone/>
            </a:pPr>
            <a:r>
              <a:rPr lang="ru-RU" altLang="ru-RU" dirty="0">
                <a:latin typeface="Arial" panose="020B0604020202020204" pitchFamily="34" charset="0"/>
                <a:cs typeface="Arial" panose="020B0604020202020204" pitchFamily="34" charset="0"/>
              </a:rPr>
              <a:t>3. Возможно совмещение 1 и 2 метода</a:t>
            </a:r>
          </a:p>
          <a:p>
            <a:pPr marL="0" indent="0">
              <a:buNone/>
            </a:pPr>
            <a:r>
              <a:rPr lang="ru-RU" altLang="ru-RU" b="1" dirty="0">
                <a:latin typeface="Arial" panose="020B0604020202020204" pitchFamily="34" charset="0"/>
                <a:cs typeface="Arial" panose="020B0604020202020204" pitchFamily="34" charset="0"/>
              </a:rPr>
              <a:t>4. Иной метод </a:t>
            </a:r>
            <a:r>
              <a:rPr lang="ru-RU" altLang="ru-RU" dirty="0">
                <a:latin typeface="Arial" panose="020B0604020202020204" pitchFamily="34" charset="0"/>
                <a:cs typeface="Arial" panose="020B0604020202020204" pitchFamily="34" charset="0"/>
              </a:rPr>
              <a:t>(содержание дорог и т.п.) – в </a:t>
            </a:r>
            <a:r>
              <a:rPr lang="ru-RU" altLang="ru-RU" dirty="0" err="1">
                <a:latin typeface="Arial" panose="020B0604020202020204" pitchFamily="34" charset="0"/>
                <a:cs typeface="Arial" panose="020B0604020202020204" pitchFamily="34" charset="0"/>
              </a:rPr>
              <a:t>т.ч</a:t>
            </a:r>
            <a:r>
              <a:rPr lang="ru-RU" altLang="ru-RU" dirty="0">
                <a:latin typeface="Arial" panose="020B0604020202020204" pitchFamily="34" charset="0"/>
                <a:cs typeface="Arial" panose="020B0604020202020204" pitchFamily="34" charset="0"/>
              </a:rPr>
              <a:t>. сметой</a:t>
            </a:r>
          </a:p>
          <a:p>
            <a:pPr marL="0" indent="0">
              <a:buNone/>
            </a:pPr>
            <a:endParaRPr lang="ru-RU" altLang="ru-RU" dirty="0">
              <a:latin typeface="Arial" panose="020B0604020202020204" pitchFamily="34" charset="0"/>
              <a:cs typeface="Arial" panose="020B0604020202020204" pitchFamily="34" charset="0"/>
            </a:endParaRPr>
          </a:p>
          <a:p>
            <a:pPr marL="0" indent="0" algn="ctr">
              <a:buNone/>
            </a:pPr>
            <a:r>
              <a:rPr lang="ru-RU" altLang="ru-RU" dirty="0">
                <a:solidFill>
                  <a:srgbClr val="FF0000"/>
                </a:solidFill>
                <a:latin typeface="Arial" panose="020B0604020202020204" pitchFamily="34" charset="0"/>
                <a:cs typeface="Arial" panose="020B0604020202020204" pitchFamily="34" charset="0"/>
              </a:rPr>
              <a:t>Обязательно применение приказа Минстроя 841пр</a:t>
            </a:r>
          </a:p>
        </p:txBody>
      </p:sp>
    </p:spTree>
    <p:extLst>
      <p:ext uri="{BB962C8B-B14F-4D97-AF65-F5344CB8AC3E}">
        <p14:creationId xmlns:p14="http://schemas.microsoft.com/office/powerpoint/2010/main" val="40959326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93614" y="365125"/>
            <a:ext cx="8280400" cy="1052513"/>
          </a:xfrm>
        </p:spPr>
        <p:txBody>
          <a:bodyPr/>
          <a:lstStyle/>
          <a:p>
            <a:pPr algn="ctr" eaLnBrk="1" hangingPunct="1"/>
            <a:r>
              <a:rPr lang="ru-RU" altLang="ru-RU" sz="4000" b="1" dirty="0">
                <a:latin typeface="Arial" panose="020B0604020202020204" pitchFamily="34" charset="0"/>
                <a:cs typeface="Arial" panose="020B0604020202020204" pitchFamily="34" charset="0"/>
              </a:rPr>
              <a:t>Проектно-сметный метод</a:t>
            </a:r>
          </a:p>
        </p:txBody>
      </p:sp>
      <p:sp>
        <p:nvSpPr>
          <p:cNvPr id="33795" name="Rectangle 3"/>
          <p:cNvSpPr>
            <a:spLocks noGrp="1" noChangeArrowheads="1"/>
          </p:cNvSpPr>
          <p:nvPr>
            <p:ph type="body" idx="4294967295"/>
          </p:nvPr>
        </p:nvSpPr>
        <p:spPr>
          <a:xfrm>
            <a:off x="369887" y="1697037"/>
            <a:ext cx="11452225" cy="4795838"/>
          </a:xfrm>
        </p:spPr>
        <p:txBody>
          <a:bodyPr>
            <a:normAutofit/>
          </a:bodyPr>
          <a:lstStyle/>
          <a:p>
            <a:pPr marL="0" indent="0">
              <a:buNone/>
            </a:pPr>
            <a:r>
              <a:rPr lang="ru-RU" altLang="ru-RU" dirty="0">
                <a:latin typeface="Arial" panose="020B0604020202020204" pitchFamily="34" charset="0"/>
                <a:cs typeface="Arial" panose="020B0604020202020204" pitchFamily="34" charset="0"/>
              </a:rPr>
              <a:t>Ч. 9. ст. 22. =</a:t>
            </a:r>
            <a:r>
              <a:rPr lang="en-US" altLang="ru-RU" dirty="0">
                <a:latin typeface="Arial" panose="020B0604020202020204" pitchFamily="34" charset="0"/>
                <a:cs typeface="Arial" panose="020B0604020202020204" pitchFamily="34" charset="0"/>
              </a:rPr>
              <a:t>&gt;</a:t>
            </a:r>
            <a:r>
              <a:rPr lang="ru-RU" altLang="ru-RU" dirty="0">
                <a:latin typeface="Arial" panose="020B0604020202020204" pitchFamily="34" charset="0"/>
                <a:cs typeface="Arial" panose="020B0604020202020204" pitchFamily="34" charset="0"/>
              </a:rPr>
              <a:t> приказ Минстроя № 841пр</a:t>
            </a:r>
          </a:p>
          <a:p>
            <a:pPr marL="0" indent="0">
              <a:buNone/>
            </a:pPr>
            <a:endParaRPr lang="ru-RU" altLang="ru-RU" dirty="0">
              <a:latin typeface="Arial" panose="020B0604020202020204" pitchFamily="34" charset="0"/>
              <a:cs typeface="Arial" panose="020B0604020202020204" pitchFamily="34" charset="0"/>
            </a:endParaRPr>
          </a:p>
          <a:p>
            <a:pPr marL="0" indent="0">
              <a:buNone/>
            </a:pPr>
            <a:r>
              <a:rPr lang="ru-RU" altLang="ru-RU" dirty="0">
                <a:latin typeface="Arial" panose="020B0604020202020204" pitchFamily="34" charset="0"/>
                <a:cs typeface="Arial" panose="020B0604020202020204" pitchFamily="34" charset="0"/>
              </a:rPr>
              <a:t>Ч. 9.1. ст. 22. Проектно-сметный метод может применяться при определении и обосновании начальной (максимальной) цены контракта, цены контракта, заключаемого с единственным поставщиком (подрядчиком, исполнителем), </a:t>
            </a:r>
            <a:r>
              <a:rPr lang="ru-RU" altLang="ru-RU" b="1" dirty="0">
                <a:latin typeface="Arial" panose="020B0604020202020204" pitchFamily="34" charset="0"/>
                <a:cs typeface="Arial" panose="020B0604020202020204" pitchFamily="34" charset="0"/>
              </a:rPr>
              <a:t>на текущий ремонт зданий, строений, сооружений, помещений</a:t>
            </a:r>
            <a:r>
              <a:rPr lang="ru-RU" altLang="ru-RU" dirty="0">
                <a:latin typeface="Arial" panose="020B0604020202020204" pitchFamily="34" charset="0"/>
                <a:cs typeface="Arial" panose="020B0604020202020204" pitchFamily="34" charset="0"/>
              </a:rPr>
              <a:t>.</a:t>
            </a:r>
            <a:endParaRPr lang="ru-RU" altLang="ru-RU"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8800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0B66F-4C1A-0653-79E5-B5D10FAED2AA}"/>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630CAC5E-CB29-8A81-57D4-85FC16B5BB21}"/>
              </a:ext>
            </a:extLst>
          </p:cNvPr>
          <p:cNvSpPr>
            <a:spLocks noGrp="1" noChangeArrowheads="1"/>
          </p:cNvSpPr>
          <p:nvPr>
            <p:ph type="title" idx="4294967295"/>
          </p:nvPr>
        </p:nvSpPr>
        <p:spPr>
          <a:xfrm>
            <a:off x="285226" y="247679"/>
            <a:ext cx="8280400" cy="1052513"/>
          </a:xfrm>
        </p:spPr>
        <p:txBody>
          <a:bodyPr/>
          <a:lstStyle/>
          <a:p>
            <a:pPr algn="ctr" eaLnBrk="1" hangingPunct="1"/>
            <a:r>
              <a:rPr lang="ru-RU" altLang="ru-RU" sz="4000" b="1" dirty="0">
                <a:latin typeface="Arial" panose="020B0604020202020204" pitchFamily="34" charset="0"/>
                <a:cs typeface="Arial" panose="020B0604020202020204" pitchFamily="34" charset="0"/>
              </a:rPr>
              <a:t>Иной метод</a:t>
            </a:r>
          </a:p>
        </p:txBody>
      </p:sp>
      <p:sp>
        <p:nvSpPr>
          <p:cNvPr id="33795" name="Rectangle 3">
            <a:extLst>
              <a:ext uri="{FF2B5EF4-FFF2-40B4-BE49-F238E27FC236}">
                <a16:creationId xmlns:a16="http://schemas.microsoft.com/office/drawing/2014/main" id="{FD3C70EC-8638-F3EE-8025-85CAA6044BB2}"/>
              </a:ext>
            </a:extLst>
          </p:cNvPr>
          <p:cNvSpPr>
            <a:spLocks noGrp="1" noChangeArrowheads="1"/>
          </p:cNvSpPr>
          <p:nvPr>
            <p:ph type="body" idx="4294967295"/>
          </p:nvPr>
        </p:nvSpPr>
        <p:spPr>
          <a:xfrm>
            <a:off x="369888" y="1484852"/>
            <a:ext cx="11559258" cy="5184396"/>
          </a:xfrm>
        </p:spPr>
        <p:txBody>
          <a:bodyPr>
            <a:normAutofit/>
          </a:bodyPr>
          <a:lstStyle/>
          <a:p>
            <a:pPr marL="0" indent="0">
              <a:buNone/>
            </a:pPr>
            <a:r>
              <a:rPr lang="ru-RU" altLang="ru-RU" dirty="0">
                <a:latin typeface="Arial" panose="020B0604020202020204" pitchFamily="34" charset="0"/>
                <a:cs typeface="Arial" panose="020B0604020202020204" pitchFamily="34" charset="0"/>
              </a:rPr>
              <a:t>Любой. Например, </a:t>
            </a:r>
            <a:r>
              <a:rPr lang="ru-RU" altLang="ru-RU" b="1" dirty="0">
                <a:latin typeface="Arial" panose="020B0604020202020204" pitchFamily="34" charset="0"/>
                <a:cs typeface="Arial" panose="020B0604020202020204" pitchFamily="34" charset="0"/>
              </a:rPr>
              <a:t>расчётный или сметный метод </a:t>
            </a:r>
            <a:r>
              <a:rPr lang="ru-RU" altLang="ru-RU" dirty="0">
                <a:latin typeface="Arial" panose="020B0604020202020204" pitchFamily="34" charset="0"/>
                <a:cs typeface="Arial" panose="020B0604020202020204" pitchFamily="34" charset="0"/>
              </a:rPr>
              <a:t>(</a:t>
            </a:r>
            <a:r>
              <a:rPr lang="ru-RU" altLang="ru-RU" dirty="0" err="1">
                <a:latin typeface="Arial" panose="020B0604020202020204" pitchFamily="34" charset="0"/>
                <a:cs typeface="Arial" panose="020B0604020202020204" pitchFamily="34" charset="0"/>
              </a:rPr>
              <a:t>ВОР+смета</a:t>
            </a:r>
            <a:r>
              <a:rPr lang="ru-RU" altLang="ru-RU" dirty="0">
                <a:latin typeface="Arial" panose="020B0604020202020204" pitchFamily="34" charset="0"/>
                <a:cs typeface="Arial" panose="020B0604020202020204" pitchFamily="34" charset="0"/>
              </a:rPr>
              <a:t> или ЛСР)</a:t>
            </a:r>
            <a:r>
              <a:rPr lang="ru-RU" altLang="ru-RU" b="1" dirty="0">
                <a:latin typeface="Arial" panose="020B0604020202020204" pitchFamily="34" charset="0"/>
                <a:cs typeface="Arial" panose="020B0604020202020204" pitchFamily="34" charset="0"/>
              </a:rPr>
              <a:t> </a:t>
            </a:r>
            <a:r>
              <a:rPr lang="ru-RU" altLang="ru-RU" dirty="0">
                <a:latin typeface="Arial" panose="020B0604020202020204" pitchFamily="34" charset="0"/>
                <a:cs typeface="Arial" panose="020B0604020202020204" pitchFamily="34" charset="0"/>
              </a:rPr>
              <a:t>на:</a:t>
            </a:r>
          </a:p>
          <a:p>
            <a:pPr marL="0" indent="0">
              <a:buNone/>
            </a:pPr>
            <a:r>
              <a:rPr lang="ru-RU" altLang="ru-RU" dirty="0">
                <a:latin typeface="Arial" panose="020B0604020202020204" pitchFamily="34" charset="0"/>
                <a:cs typeface="Arial" panose="020B0604020202020204" pitchFamily="34" charset="0"/>
              </a:rPr>
              <a:t>1. Благоустройство</a:t>
            </a:r>
          </a:p>
          <a:p>
            <a:pPr marL="0" indent="0">
              <a:buNone/>
            </a:pPr>
            <a:r>
              <a:rPr lang="ru-RU" altLang="ru-RU" dirty="0">
                <a:latin typeface="Arial" panose="020B0604020202020204" pitchFamily="34" charset="0"/>
                <a:cs typeface="Arial" panose="020B0604020202020204" pitchFamily="34" charset="0"/>
              </a:rPr>
              <a:t>2. Ликвидация несанкционированных свалок </a:t>
            </a:r>
          </a:p>
          <a:p>
            <a:pPr marL="0" indent="0">
              <a:buNone/>
            </a:pPr>
            <a:r>
              <a:rPr lang="ru-RU" altLang="ru-RU" dirty="0">
                <a:latin typeface="Arial" panose="020B0604020202020204" pitchFamily="34" charset="0"/>
                <a:cs typeface="Arial" panose="020B0604020202020204" pitchFamily="34" charset="0"/>
              </a:rPr>
              <a:t>3. Эксплуатация и содержание объектов города </a:t>
            </a:r>
          </a:p>
          <a:p>
            <a:pPr marL="0" indent="0">
              <a:buNone/>
            </a:pPr>
            <a:r>
              <a:rPr lang="ru-RU" altLang="ru-RU" dirty="0">
                <a:latin typeface="Arial" panose="020B0604020202020204" pitchFamily="34" charset="0"/>
                <a:cs typeface="Arial" panose="020B0604020202020204" pitchFamily="34" charset="0"/>
              </a:rPr>
              <a:t>4. Ремонт автомобильных дорог, искусственных сооружений и трамвайных путей </a:t>
            </a:r>
          </a:p>
          <a:p>
            <a:pPr marL="0" indent="0">
              <a:buNone/>
            </a:pPr>
            <a:r>
              <a:rPr lang="ru-RU" altLang="ru-RU" dirty="0">
                <a:latin typeface="Arial" panose="020B0604020202020204" pitchFamily="34" charset="0"/>
                <a:cs typeface="Arial" panose="020B0604020202020204" pitchFamily="34" charset="0"/>
              </a:rPr>
              <a:t>5. Создание, модернизация, монтаж, переустройство систем видеонаблюдения, СКУД или ОПС</a:t>
            </a:r>
          </a:p>
          <a:p>
            <a:pPr marL="0" indent="0">
              <a:buNone/>
            </a:pPr>
            <a:r>
              <a:rPr lang="ru-RU" altLang="ru-RU" i="1" dirty="0">
                <a:latin typeface="Arial" panose="020B0604020202020204" pitchFamily="34" charset="0"/>
                <a:cs typeface="Arial" panose="020B0604020202020204" pitchFamily="34" charset="0"/>
              </a:rPr>
              <a:t>Можно утвердить НПА региона (Санкт-Петербург) или УО может рекомендовать заказчикам (Сахалин) </a:t>
            </a:r>
          </a:p>
          <a:p>
            <a:pPr marL="0" indent="0">
              <a:buNone/>
            </a:pP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2719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532606" y="1704254"/>
            <a:ext cx="11126788" cy="4821237"/>
          </a:xfrm>
        </p:spPr>
        <p:txBody>
          <a:bodyPr>
            <a:noAutofit/>
          </a:bodyPr>
          <a:lstStyle/>
          <a:p>
            <a:pPr marL="0" indent="0">
              <a:buNone/>
            </a:pPr>
            <a:r>
              <a:rPr lang="ru-RU" sz="1800" dirty="0">
                <a:latin typeface="Arial" panose="020B0604020202020204" pitchFamily="34" charset="0"/>
                <a:cs typeface="Arial" panose="020B0604020202020204" pitchFamily="34" charset="0"/>
              </a:rPr>
              <a:t>- инженерным изысканиям для подготовки проектной документации, строительства, реконструкции объектов капитального строительства, расположенных на территории Российской Федерации;</a:t>
            </a:r>
          </a:p>
          <a:p>
            <a:pPr marL="0" indent="0">
              <a:buNone/>
            </a:pPr>
            <a:r>
              <a:rPr lang="ru-RU" sz="1800" dirty="0">
                <a:latin typeface="Arial" panose="020B0604020202020204" pitchFamily="34" charset="0"/>
                <a:cs typeface="Arial" panose="020B0604020202020204" pitchFamily="34" charset="0"/>
              </a:rPr>
              <a:t>- </a:t>
            </a:r>
            <a:r>
              <a:rPr lang="ru-RU" sz="1800" dirty="0">
                <a:solidFill>
                  <a:srgbClr val="0000FF"/>
                </a:solidFill>
                <a:latin typeface="Arial" panose="020B0604020202020204" pitchFamily="34" charset="0"/>
                <a:cs typeface="Arial" panose="020B0604020202020204" pitchFamily="34" charset="0"/>
              </a:rPr>
              <a:t>подготовке проектной документации </a:t>
            </a:r>
            <a:r>
              <a:rPr lang="ru-RU" sz="1800" dirty="0">
                <a:latin typeface="Arial" panose="020B0604020202020204" pitchFamily="34" charset="0"/>
                <a:cs typeface="Arial" panose="020B0604020202020204" pitchFamily="34" charset="0"/>
              </a:rPr>
              <a:t>объектов капитального строительства, расположенных на территории Российской Федерации;</a:t>
            </a:r>
          </a:p>
          <a:p>
            <a:pPr marL="0" indent="0">
              <a:buNone/>
            </a:pPr>
            <a:r>
              <a:rPr lang="ru-RU" sz="1800" dirty="0">
                <a:latin typeface="Arial" panose="020B0604020202020204" pitchFamily="34" charset="0"/>
                <a:cs typeface="Arial" panose="020B0604020202020204" pitchFamily="34" charset="0"/>
              </a:rPr>
              <a:t>- </a:t>
            </a:r>
            <a:r>
              <a:rPr lang="ru-RU" sz="1800" dirty="0">
                <a:solidFill>
                  <a:srgbClr val="0000FF"/>
                </a:solidFill>
                <a:latin typeface="Arial" panose="020B0604020202020204" pitchFamily="34" charset="0"/>
                <a:cs typeface="Arial" panose="020B0604020202020204" pitchFamily="34" charset="0"/>
              </a:rPr>
              <a:t>строительству</a:t>
            </a:r>
            <a:r>
              <a:rPr lang="ru-RU" sz="1800" dirty="0">
                <a:latin typeface="Arial" panose="020B0604020202020204" pitchFamily="34" charset="0"/>
                <a:cs typeface="Arial" panose="020B0604020202020204" pitchFamily="34" charset="0"/>
              </a:rPr>
              <a:t> объектов капитального строительства или некапитальных строений и сооружений, расположенных на территории Российской Федерации;</a:t>
            </a:r>
          </a:p>
          <a:p>
            <a:pPr marL="0" indent="0">
              <a:buNone/>
            </a:pPr>
            <a:r>
              <a:rPr lang="ru-RU" sz="1800" dirty="0">
                <a:latin typeface="Arial" panose="020B0604020202020204" pitchFamily="34" charset="0"/>
                <a:cs typeface="Arial" panose="020B0604020202020204" pitchFamily="34" charset="0"/>
              </a:rPr>
              <a:t>- </a:t>
            </a:r>
            <a:r>
              <a:rPr lang="ru-RU" sz="1800" dirty="0">
                <a:solidFill>
                  <a:srgbClr val="0000FF"/>
                </a:solidFill>
                <a:latin typeface="Arial" panose="020B0604020202020204" pitchFamily="34" charset="0"/>
                <a:cs typeface="Arial" panose="020B0604020202020204" pitchFamily="34" charset="0"/>
              </a:rPr>
              <a:t>реконструкции</a:t>
            </a:r>
            <a:r>
              <a:rPr lang="ru-RU" sz="1800" dirty="0">
                <a:latin typeface="Arial" panose="020B0604020202020204" pitchFamily="34" charset="0"/>
                <a:cs typeface="Arial" panose="020B0604020202020204" pitchFamily="34" charset="0"/>
              </a:rPr>
              <a:t> объектов капитального строительства, расположенных на территории Российской Федерации;</a:t>
            </a:r>
          </a:p>
          <a:p>
            <a:pPr marL="0" indent="0">
              <a:buNone/>
            </a:pPr>
            <a:r>
              <a:rPr lang="ru-RU" sz="1800" dirty="0">
                <a:latin typeface="Arial" panose="020B0604020202020204" pitchFamily="34" charset="0"/>
                <a:cs typeface="Arial" panose="020B0604020202020204" pitchFamily="34" charset="0"/>
              </a:rPr>
              <a:t>- </a:t>
            </a:r>
            <a:r>
              <a:rPr lang="ru-RU" sz="1800" dirty="0">
                <a:solidFill>
                  <a:srgbClr val="0000FF"/>
                </a:solidFill>
                <a:latin typeface="Arial" panose="020B0604020202020204" pitchFamily="34" charset="0"/>
                <a:cs typeface="Arial" panose="020B0604020202020204" pitchFamily="34" charset="0"/>
              </a:rPr>
              <a:t>капитальному ремонту </a:t>
            </a:r>
            <a:r>
              <a:rPr lang="ru-RU" sz="1800" dirty="0">
                <a:latin typeface="Arial" panose="020B0604020202020204" pitchFamily="34" charset="0"/>
                <a:cs typeface="Arial" panose="020B0604020202020204" pitchFamily="34" charset="0"/>
              </a:rPr>
              <a:t>объектов капитального строительства, расположенных на территории Российской Федерации;</a:t>
            </a:r>
          </a:p>
          <a:p>
            <a:pPr marL="0" indent="0">
              <a:buNone/>
            </a:pPr>
            <a:r>
              <a:rPr lang="ru-RU" sz="1800" dirty="0">
                <a:latin typeface="Arial" panose="020B0604020202020204" pitchFamily="34" charset="0"/>
                <a:cs typeface="Arial" panose="020B0604020202020204" pitchFamily="34" charset="0"/>
              </a:rPr>
              <a:t>- </a:t>
            </a:r>
            <a:r>
              <a:rPr lang="ru-RU" sz="1800" dirty="0">
                <a:solidFill>
                  <a:srgbClr val="0000FF"/>
                </a:solidFill>
                <a:latin typeface="Arial" panose="020B0604020202020204" pitchFamily="34" charset="0"/>
                <a:cs typeface="Arial" panose="020B0604020202020204" pitchFamily="34" charset="0"/>
              </a:rPr>
              <a:t>сносу</a:t>
            </a:r>
            <a:r>
              <a:rPr lang="ru-RU" sz="1800" dirty="0">
                <a:latin typeface="Arial" panose="020B0604020202020204" pitchFamily="34" charset="0"/>
                <a:cs typeface="Arial" panose="020B0604020202020204" pitchFamily="34" charset="0"/>
              </a:rPr>
              <a:t> объектов капитального строительства, расположенных на территории Российской Федерации;</a:t>
            </a:r>
          </a:p>
          <a:p>
            <a:pPr marL="0" indent="0">
              <a:buNone/>
            </a:pPr>
            <a:r>
              <a:rPr lang="ru-RU" sz="1800" dirty="0">
                <a:latin typeface="Arial" panose="020B0604020202020204" pitchFamily="34" charset="0"/>
                <a:cs typeface="Arial" panose="020B0604020202020204" pitchFamily="34" charset="0"/>
              </a:rPr>
              <a:t>- </a:t>
            </a:r>
            <a:r>
              <a:rPr lang="ru-RU" sz="1800" dirty="0">
                <a:solidFill>
                  <a:srgbClr val="0000FF"/>
                </a:solidFill>
                <a:latin typeface="Arial" panose="020B0604020202020204" pitchFamily="34" charset="0"/>
                <a:cs typeface="Arial" panose="020B0604020202020204" pitchFamily="34" charset="0"/>
              </a:rPr>
              <a:t>по сохранению объектов культурного наследия </a:t>
            </a:r>
            <a:r>
              <a:rPr lang="ru-RU" sz="1800" dirty="0">
                <a:latin typeface="Arial" panose="020B0604020202020204" pitchFamily="34" charset="0"/>
                <a:cs typeface="Arial" panose="020B0604020202020204" pitchFamily="34" charset="0"/>
              </a:rPr>
              <a:t>(памятников истории и культуры) народов Российской Федерации, расположенных на территории Российской Федерации;</a:t>
            </a:r>
          </a:p>
          <a:p>
            <a:pPr marL="0" indent="0">
              <a:buNone/>
            </a:pPr>
            <a:r>
              <a:rPr lang="ru-RU" sz="1800" dirty="0">
                <a:solidFill>
                  <a:srgbClr val="0000FF"/>
                </a:solidFill>
                <a:latin typeface="Arial" panose="020B0604020202020204" pitchFamily="34" charset="0"/>
                <a:cs typeface="Arial" panose="020B0604020202020204" pitchFamily="34" charset="0"/>
              </a:rPr>
              <a:t>- На услуги по исполнению функций технического заказчика, в том числе по составлению проекта сметы контракта.</a:t>
            </a:r>
          </a:p>
          <a:p>
            <a:pPr>
              <a:buFontTx/>
              <a:buChar char="-"/>
            </a:pPr>
            <a:endParaRPr lang="ru-RU" sz="1800" dirty="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0CD468AB-A940-45C1-BF66-AB1D01DDF2E6}"/>
              </a:ext>
            </a:extLst>
          </p:cNvPr>
          <p:cNvSpPr/>
          <p:nvPr/>
        </p:nvSpPr>
        <p:spPr>
          <a:xfrm>
            <a:off x="191193" y="490451"/>
            <a:ext cx="1159625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Приказ Минстроя 841-пр применяется при проведении подрядных работ по:</a:t>
            </a:r>
          </a:p>
        </p:txBody>
      </p:sp>
    </p:spTree>
    <p:extLst>
      <p:ext uri="{BB962C8B-B14F-4D97-AF65-F5344CB8AC3E}">
        <p14:creationId xmlns:p14="http://schemas.microsoft.com/office/powerpoint/2010/main" val="23850997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64940" y="576094"/>
            <a:ext cx="11079162" cy="914400"/>
          </a:xfrm>
        </p:spPr>
        <p:txBody>
          <a:bodyPr anchor="t">
            <a:noAutofit/>
          </a:bodyPr>
          <a:lstStyle/>
          <a:p>
            <a:pPr algn="ctr"/>
            <a:r>
              <a:rPr lang="ru-RU" sz="3200" b="1" dirty="0">
                <a:latin typeface="Arial" panose="020B0604020202020204" pitchFamily="34" charset="0"/>
                <a:cs typeface="Arial" panose="020B0604020202020204" pitchFamily="34" charset="0"/>
              </a:rPr>
              <a:t>Определение НМЦК при осуществлении закупок подрядных работ (пример)</a:t>
            </a:r>
          </a:p>
        </p:txBody>
      </p:sp>
      <p:sp>
        <p:nvSpPr>
          <p:cNvPr id="3" name="Содержимое 2"/>
          <p:cNvSpPr>
            <a:spLocks noGrp="1"/>
          </p:cNvSpPr>
          <p:nvPr>
            <p:ph idx="4294967295"/>
          </p:nvPr>
        </p:nvSpPr>
        <p:spPr>
          <a:xfrm>
            <a:off x="419451" y="2285857"/>
            <a:ext cx="11694214" cy="4412181"/>
          </a:xfrm>
        </p:spPr>
        <p:txBody>
          <a:bodyPr>
            <a:normAutofit/>
          </a:bodyPr>
          <a:lstStyle/>
          <a:p>
            <a:pPr marL="0" indent="0">
              <a:buNone/>
            </a:pPr>
            <a:r>
              <a:rPr lang="ru-RU" dirty="0"/>
              <a:t>1. Разрабатываем сметы для получения финансирования;</a:t>
            </a:r>
          </a:p>
          <a:p>
            <a:pPr marL="0" indent="0">
              <a:buNone/>
            </a:pPr>
            <a:r>
              <a:rPr lang="ru-RU" dirty="0"/>
              <a:t>2. После выделения финансирования при помощи индекса дефлятора приводим стоимость к фактической стоимости;</a:t>
            </a:r>
          </a:p>
          <a:p>
            <a:pPr marL="0" indent="0">
              <a:buNone/>
            </a:pPr>
            <a:r>
              <a:rPr lang="ru-RU" dirty="0"/>
              <a:t>3. Проводим расчет стоимости на момент окончания исполнения контракта (прогнозные индексы);</a:t>
            </a:r>
          </a:p>
          <a:p>
            <a:pPr marL="0" indent="0">
              <a:buNone/>
            </a:pPr>
            <a:r>
              <a:rPr lang="ru-RU" dirty="0"/>
              <a:t>4. Результат определения НМЦК оформляется заказчиком в виде протокола определения НМЦК и расчета;</a:t>
            </a:r>
          </a:p>
          <a:p>
            <a:pPr marL="0" indent="0">
              <a:buNone/>
            </a:pPr>
            <a:r>
              <a:rPr lang="ru-RU" sz="2400" i="1" dirty="0"/>
              <a:t>(если результат больше ЛБО, то либо просим у ГРБС добавки, либо ставим ЛБО)</a:t>
            </a:r>
            <a:endParaRPr lang="ru-RU" i="1" dirty="0"/>
          </a:p>
          <a:p>
            <a:pPr marL="0" indent="0">
              <a:lnSpc>
                <a:spcPct val="110000"/>
              </a:lnSpc>
              <a:spcBef>
                <a:spcPts val="0"/>
              </a:spcBef>
              <a:buNone/>
            </a:pPr>
            <a:r>
              <a:rPr lang="ru-RU" dirty="0"/>
              <a:t>5. Публикуются в ЕИС вместе с документацией о закупке.</a:t>
            </a:r>
          </a:p>
        </p:txBody>
      </p:sp>
      <p:sp>
        <p:nvSpPr>
          <p:cNvPr id="4" name="Прямоугольник 3">
            <a:extLst>
              <a:ext uri="{FF2B5EF4-FFF2-40B4-BE49-F238E27FC236}">
                <a16:creationId xmlns:a16="http://schemas.microsoft.com/office/drawing/2014/main" id="{0CD468AB-A940-45C1-BF66-AB1D01DDF2E6}"/>
              </a:ext>
            </a:extLst>
          </p:cNvPr>
          <p:cNvSpPr/>
          <p:nvPr/>
        </p:nvSpPr>
        <p:spPr>
          <a:xfrm>
            <a:off x="1488374" y="1595788"/>
            <a:ext cx="835292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black"/>
                </a:solidFill>
                <a:effectLst/>
                <a:uLnTx/>
                <a:uFillTx/>
                <a:latin typeface="Calibri" panose="020F0502020204030204"/>
                <a:ea typeface="+mn-ea"/>
                <a:cs typeface="+mn-cs"/>
              </a:rPr>
              <a:t>Общий алгоритм действий:</a:t>
            </a:r>
          </a:p>
        </p:txBody>
      </p:sp>
    </p:spTree>
    <p:extLst>
      <p:ext uri="{BB962C8B-B14F-4D97-AF65-F5344CB8AC3E}">
        <p14:creationId xmlns:p14="http://schemas.microsoft.com/office/powerpoint/2010/main" val="32489169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096000" y="183634"/>
            <a:ext cx="4142509" cy="792163"/>
          </a:xfrm>
        </p:spPr>
        <p:txBody>
          <a:bodyPr anchor="t">
            <a:noAutofit/>
          </a:bodyPr>
          <a:lstStyle/>
          <a:p>
            <a:r>
              <a:rPr lang="ru-RU" sz="2400" dirty="0"/>
              <a:t>Приказ Минстроя от 23.12.2019 г. № 841/</a:t>
            </a:r>
            <a:r>
              <a:rPr lang="ru-RU" sz="2400" dirty="0" err="1"/>
              <a:t>пр</a:t>
            </a:r>
            <a:br>
              <a:rPr lang="ru-RU" sz="2400" dirty="0"/>
            </a:br>
            <a:br>
              <a:rPr lang="ru-RU" sz="2000" dirty="0"/>
            </a:br>
            <a:endParaRPr lang="ru-RU" sz="2000" dirty="0"/>
          </a:p>
        </p:txBody>
      </p:sp>
      <p:graphicFrame>
        <p:nvGraphicFramePr>
          <p:cNvPr id="5" name="Объект 4">
            <a:extLst>
              <a:ext uri="{FF2B5EF4-FFF2-40B4-BE49-F238E27FC236}">
                <a16:creationId xmlns:a16="http://schemas.microsoft.com/office/drawing/2014/main" id="{461B6B63-5D59-4C3F-B5BF-3650CE18C743}"/>
              </a:ext>
            </a:extLst>
          </p:cNvPr>
          <p:cNvGraphicFramePr>
            <a:graphicFrameLocks noGrp="1"/>
          </p:cNvGraphicFramePr>
          <p:nvPr>
            <p:ph idx="4294967295"/>
          </p:nvPr>
        </p:nvGraphicFramePr>
        <p:xfrm>
          <a:off x="577014" y="1081088"/>
          <a:ext cx="11174681" cy="5593278"/>
        </p:xfrm>
        <a:graphic>
          <a:graphicData uri="http://schemas.openxmlformats.org/drawingml/2006/table">
            <a:tbl>
              <a:tblPr>
                <a:tableStyleId>{5C22544A-7EE6-4342-B048-85BDC9FD1C3A}</a:tableStyleId>
              </a:tblPr>
              <a:tblGrid>
                <a:gridCol w="2243793">
                  <a:extLst>
                    <a:ext uri="{9D8B030D-6E8A-4147-A177-3AD203B41FA5}">
                      <a16:colId xmlns:a16="http://schemas.microsoft.com/office/drawing/2014/main" val="1934950751"/>
                    </a:ext>
                  </a:extLst>
                </a:gridCol>
                <a:gridCol w="1889510">
                  <a:extLst>
                    <a:ext uri="{9D8B030D-6E8A-4147-A177-3AD203B41FA5}">
                      <a16:colId xmlns:a16="http://schemas.microsoft.com/office/drawing/2014/main" val="53023991"/>
                    </a:ext>
                  </a:extLst>
                </a:gridCol>
                <a:gridCol w="1014040">
                  <a:extLst>
                    <a:ext uri="{9D8B030D-6E8A-4147-A177-3AD203B41FA5}">
                      <a16:colId xmlns:a16="http://schemas.microsoft.com/office/drawing/2014/main" val="2872590981"/>
                    </a:ext>
                  </a:extLst>
                </a:gridCol>
                <a:gridCol w="2248318">
                  <a:extLst>
                    <a:ext uri="{9D8B030D-6E8A-4147-A177-3AD203B41FA5}">
                      <a16:colId xmlns:a16="http://schemas.microsoft.com/office/drawing/2014/main" val="3646384672"/>
                    </a:ext>
                  </a:extLst>
                </a:gridCol>
                <a:gridCol w="1359657">
                  <a:extLst>
                    <a:ext uri="{9D8B030D-6E8A-4147-A177-3AD203B41FA5}">
                      <a16:colId xmlns:a16="http://schemas.microsoft.com/office/drawing/2014/main" val="743362576"/>
                    </a:ext>
                  </a:extLst>
                </a:gridCol>
                <a:gridCol w="2419363">
                  <a:extLst>
                    <a:ext uri="{9D8B030D-6E8A-4147-A177-3AD203B41FA5}">
                      <a16:colId xmlns:a16="http://schemas.microsoft.com/office/drawing/2014/main" val="4014852198"/>
                    </a:ext>
                  </a:extLst>
                </a:gridCol>
              </a:tblGrid>
              <a:tr h="2322774">
                <a:tc>
                  <a:txBody>
                    <a:bodyPr/>
                    <a:lstStyle/>
                    <a:p>
                      <a:pPr algn="ctr" fontAlgn="t"/>
                      <a:r>
                        <a:rPr lang="ru-RU" sz="1800" u="none" strike="noStrike" dirty="0">
                          <a:effectLst/>
                        </a:rPr>
                        <a:t>Наименование работ и затрат</a:t>
                      </a:r>
                      <a:endParaRPr lang="ru-RU" sz="18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ru-RU" sz="1800" u="none" strike="noStrike" dirty="0">
                          <a:effectLst/>
                        </a:rPr>
                        <a:t>Стоимость работ в ценах  4 </a:t>
                      </a:r>
                      <a:r>
                        <a:rPr lang="ru-RU" sz="1800" u="none" strike="noStrike" dirty="0" err="1">
                          <a:effectLst/>
                        </a:rPr>
                        <a:t>кв</a:t>
                      </a:r>
                      <a:r>
                        <a:rPr lang="ru-RU" sz="1800" u="none" strike="noStrike" dirty="0">
                          <a:effectLst/>
                        </a:rPr>
                        <a:t> 2022</a:t>
                      </a:r>
                      <a:endParaRPr lang="ru-RU" sz="18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ru-RU" sz="1800" u="none" strike="noStrike" dirty="0">
                          <a:effectLst/>
                        </a:rPr>
                        <a:t>Индекс инфляции  %  1 </a:t>
                      </a:r>
                      <a:r>
                        <a:rPr lang="ru-RU" sz="1800" u="none" strike="noStrike" dirty="0" err="1">
                          <a:effectLst/>
                        </a:rPr>
                        <a:t>кв</a:t>
                      </a:r>
                      <a:r>
                        <a:rPr lang="ru-RU" sz="1800" u="none" strike="noStrike" dirty="0">
                          <a:effectLst/>
                        </a:rPr>
                        <a:t> 2023</a:t>
                      </a:r>
                      <a:endParaRPr lang="ru-RU" sz="1800" b="0" i="0" u="none" strike="noStrike" dirty="0">
                        <a:solidFill>
                          <a:srgbClr val="FF0000"/>
                        </a:solidFill>
                        <a:effectLst/>
                        <a:latin typeface="Calibri" panose="020F0502020204030204" pitchFamily="34" charset="0"/>
                      </a:endParaRPr>
                    </a:p>
                  </a:txBody>
                  <a:tcPr marL="9525" marR="9525" marT="9525" marB="0"/>
                </a:tc>
                <a:tc>
                  <a:txBody>
                    <a:bodyPr/>
                    <a:lstStyle/>
                    <a:p>
                      <a:pPr algn="ctr" fontAlgn="t"/>
                      <a:r>
                        <a:rPr lang="ru-RU" sz="1800" u="none" strike="noStrike" dirty="0">
                          <a:effectLst/>
                        </a:rPr>
                        <a:t>Стоимость работ в ценах на дату формирования начальной (максимальной) цены контракта  1кв 2023 </a:t>
                      </a:r>
                      <a:endParaRPr lang="ru-RU" sz="18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ru-RU" sz="1800" u="none" strike="noStrike" dirty="0">
                          <a:effectLst/>
                        </a:rPr>
                        <a:t>Индекс прогнозный инфляции на период выполнения работ (3 </a:t>
                      </a:r>
                      <a:r>
                        <a:rPr lang="ru-RU" sz="1800" u="none" strike="noStrike" dirty="0" err="1">
                          <a:effectLst/>
                        </a:rPr>
                        <a:t>кв</a:t>
                      </a:r>
                      <a:r>
                        <a:rPr lang="ru-RU" sz="1800" u="none" strike="noStrike" dirty="0">
                          <a:effectLst/>
                        </a:rPr>
                        <a:t> 2023)</a:t>
                      </a:r>
                      <a:endParaRPr lang="ru-RU" sz="1800" b="0"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ru-RU" sz="1800" u="none" strike="noStrike" dirty="0">
                          <a:effectLst/>
                        </a:rPr>
                        <a:t>Начальная (максимальная) цена контракта с учетом индекса прогнозной инфляции на период выполнения работ</a:t>
                      </a:r>
                      <a:endParaRPr lang="ru-RU" sz="18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446293450"/>
                  </a:ext>
                </a:extLst>
              </a:tr>
              <a:tr h="780209">
                <a:tc>
                  <a:txBody>
                    <a:bodyPr/>
                    <a:lstStyle/>
                    <a:p>
                      <a:pPr algn="ctr" fontAlgn="ctr"/>
                      <a:r>
                        <a:rPr lang="ru-RU" sz="1800" u="none" strike="noStrike" dirty="0">
                          <a:effectLst/>
                        </a:rPr>
                        <a:t>Строительно- монтажные работы</a:t>
                      </a:r>
                      <a:endParaRPr lang="ru-RU"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ru-RU" sz="1800" u="none" strike="noStrike">
                          <a:effectLst/>
                        </a:rPr>
                        <a:t>4 169 012</a:t>
                      </a:r>
                      <a:endParaRPr lang="ru-RU"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ru-RU" sz="1800" u="none" strike="noStrike">
                          <a:effectLst/>
                        </a:rPr>
                        <a:t>1,041</a:t>
                      </a:r>
                      <a:endParaRPr lang="ru-RU"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ru-RU" sz="1800" u="none" strike="noStrike">
                          <a:effectLst/>
                        </a:rPr>
                        <a:t>4 212 414</a:t>
                      </a:r>
                      <a:endParaRPr lang="ru-RU"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ru-RU" sz="1800" u="none" strike="noStrike" dirty="0">
                          <a:effectLst/>
                        </a:rPr>
                        <a:t>1,041</a:t>
                      </a:r>
                      <a:endParaRPr lang="ru-RU"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ru-RU" sz="1800" u="none" strike="noStrike" dirty="0">
                          <a:effectLst/>
                        </a:rPr>
                        <a:t>4 383 457</a:t>
                      </a:r>
                      <a:endParaRPr lang="ru-RU"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4366205"/>
                  </a:ext>
                </a:extLst>
              </a:tr>
              <a:tr h="884403">
                <a:tc>
                  <a:txBody>
                    <a:bodyPr/>
                    <a:lstStyle/>
                    <a:p>
                      <a:pPr algn="ctr" fontAlgn="b"/>
                      <a:r>
                        <a:rPr lang="ru-RU" sz="1800" u="none" strike="noStrike" dirty="0">
                          <a:effectLst/>
                        </a:rPr>
                        <a:t>Резерв на непредвиденные расходы</a:t>
                      </a:r>
                      <a:endParaRPr lang="ru-RU"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ru-RU" sz="1800" u="none" strike="noStrike" dirty="0">
                          <a:effectLst/>
                        </a:rPr>
                        <a:t>41 690</a:t>
                      </a:r>
                      <a:endParaRPr lang="ru-RU"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ru-RU" sz="1800" u="none" strike="noStrike" dirty="0">
                          <a:effectLst/>
                        </a:rPr>
                        <a:t>1,041</a:t>
                      </a:r>
                      <a:endParaRPr lang="ru-RU"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ru-RU" sz="1800" u="none" strike="noStrike">
                          <a:effectLst/>
                        </a:rPr>
                        <a:t>42 124</a:t>
                      </a:r>
                      <a:endParaRPr lang="ru-RU"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ru-RU" sz="1800" u="none" strike="noStrike">
                          <a:effectLst/>
                        </a:rPr>
                        <a:t>1,041</a:t>
                      </a:r>
                      <a:endParaRPr lang="ru-RU"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ru-RU" sz="1800" u="none" strike="noStrike" dirty="0">
                          <a:effectLst/>
                        </a:rPr>
                        <a:t>43 835</a:t>
                      </a:r>
                      <a:endParaRPr lang="ru-RU"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0126589"/>
                  </a:ext>
                </a:extLst>
              </a:tr>
              <a:tr h="651666">
                <a:tc>
                  <a:txBody>
                    <a:bodyPr/>
                    <a:lstStyle/>
                    <a:p>
                      <a:pPr algn="ctr" fontAlgn="b"/>
                      <a:r>
                        <a:rPr lang="ru-RU" sz="1800" u="none" strike="noStrike" dirty="0">
                          <a:effectLst/>
                          <a:highlight>
                            <a:srgbClr val="FFFF00"/>
                          </a:highlight>
                        </a:rPr>
                        <a:t>Стоимость без учета НДС</a:t>
                      </a:r>
                      <a:endParaRPr lang="ru-RU"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ru-RU" sz="1800" u="none" strike="noStrike">
                          <a:effectLst/>
                          <a:highlight>
                            <a:srgbClr val="FFFF00"/>
                          </a:highlight>
                        </a:rPr>
                        <a:t>4 210 702</a:t>
                      </a:r>
                      <a:endParaRPr lang="ru-RU"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r>
                        <a:rPr lang="ru-RU" sz="1800" u="none" strike="noStrike">
                          <a:effectLst/>
                          <a:highlight>
                            <a:srgbClr val="FFFF00"/>
                          </a:highlight>
                        </a:rPr>
                        <a:t> </a:t>
                      </a:r>
                      <a:endParaRPr lang="ru-RU"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ru-RU" sz="1800" u="none" strike="noStrike">
                          <a:effectLst/>
                          <a:highlight>
                            <a:srgbClr val="FFFF00"/>
                          </a:highlight>
                        </a:rPr>
                        <a:t>4 254 538</a:t>
                      </a:r>
                      <a:endParaRPr lang="ru-RU"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r>
                        <a:rPr lang="ru-RU" sz="1800" u="none" strike="noStrike">
                          <a:effectLst/>
                          <a:highlight>
                            <a:srgbClr val="FFFF00"/>
                          </a:highlight>
                        </a:rPr>
                        <a:t> </a:t>
                      </a:r>
                      <a:endParaRPr lang="ru-RU"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ru-RU" sz="1800" u="none" strike="noStrike" dirty="0">
                          <a:effectLst/>
                          <a:highlight>
                            <a:srgbClr val="FFFF00"/>
                          </a:highlight>
                        </a:rPr>
                        <a:t>4 427 291</a:t>
                      </a:r>
                      <a:endParaRPr lang="ru-RU"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1764107794"/>
                  </a:ext>
                </a:extLst>
              </a:tr>
              <a:tr h="349107">
                <a:tc>
                  <a:txBody>
                    <a:bodyPr/>
                    <a:lstStyle/>
                    <a:p>
                      <a:pPr algn="ctr" fontAlgn="b"/>
                      <a:r>
                        <a:rPr lang="ru-RU" sz="1800" u="none" strike="noStrike">
                          <a:effectLst/>
                          <a:highlight>
                            <a:srgbClr val="FFFF00"/>
                          </a:highlight>
                        </a:rPr>
                        <a:t>НДС 20%</a:t>
                      </a:r>
                      <a:endParaRPr lang="ru-RU"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ru-RU" sz="1800" u="none" strike="noStrike" dirty="0">
                          <a:effectLst/>
                          <a:highlight>
                            <a:srgbClr val="FFFF00"/>
                          </a:highlight>
                        </a:rPr>
                        <a:t>842 140</a:t>
                      </a:r>
                      <a:endParaRPr lang="ru-RU"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r>
                        <a:rPr lang="ru-RU" sz="1800" u="none" strike="noStrike">
                          <a:effectLst/>
                          <a:highlight>
                            <a:srgbClr val="FFFF00"/>
                          </a:highlight>
                        </a:rPr>
                        <a:t> </a:t>
                      </a:r>
                      <a:endParaRPr lang="ru-RU"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ru-RU" sz="1800" u="none" strike="noStrike">
                          <a:effectLst/>
                          <a:highlight>
                            <a:srgbClr val="FFFF00"/>
                          </a:highlight>
                        </a:rPr>
                        <a:t>850 908</a:t>
                      </a:r>
                      <a:endParaRPr lang="ru-RU"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r>
                        <a:rPr lang="ru-RU" sz="1800" u="none" strike="noStrike">
                          <a:effectLst/>
                          <a:highlight>
                            <a:srgbClr val="FFFF00"/>
                          </a:highlight>
                        </a:rPr>
                        <a:t> </a:t>
                      </a:r>
                      <a:endParaRPr lang="ru-RU"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ru-RU" sz="1800" u="none" strike="noStrike" dirty="0">
                          <a:effectLst/>
                          <a:highlight>
                            <a:srgbClr val="FFFF00"/>
                          </a:highlight>
                        </a:rPr>
                        <a:t>885 458</a:t>
                      </a:r>
                      <a:endParaRPr lang="ru-RU"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887303592"/>
                  </a:ext>
                </a:extLst>
              </a:tr>
              <a:tr h="605119">
                <a:tc>
                  <a:txBody>
                    <a:bodyPr/>
                    <a:lstStyle/>
                    <a:p>
                      <a:pPr algn="ctr" fontAlgn="b"/>
                      <a:r>
                        <a:rPr lang="ru-RU" sz="1800" u="none" strike="noStrike">
                          <a:effectLst/>
                          <a:highlight>
                            <a:srgbClr val="FFFF00"/>
                          </a:highlight>
                        </a:rPr>
                        <a:t>Стоимость с учетом НДС </a:t>
                      </a:r>
                      <a:endParaRPr lang="ru-RU"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ru-RU" sz="1800" u="none" strike="noStrike" dirty="0">
                          <a:effectLst/>
                          <a:highlight>
                            <a:srgbClr val="FFFF00"/>
                          </a:highlight>
                        </a:rPr>
                        <a:t>5 052 842</a:t>
                      </a:r>
                      <a:endParaRPr lang="ru-RU"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r>
                        <a:rPr lang="ru-RU" sz="1800" u="none" strike="noStrike" dirty="0">
                          <a:effectLst/>
                          <a:highlight>
                            <a:srgbClr val="FFFF00"/>
                          </a:highlight>
                        </a:rPr>
                        <a:t> </a:t>
                      </a:r>
                      <a:endParaRPr lang="ru-RU"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ru-RU" sz="1800" u="none" strike="noStrike" dirty="0">
                          <a:effectLst/>
                          <a:highlight>
                            <a:srgbClr val="FFFF00"/>
                          </a:highlight>
                        </a:rPr>
                        <a:t>5 105 446</a:t>
                      </a:r>
                      <a:endParaRPr lang="ru-RU"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r>
                        <a:rPr lang="ru-RU" sz="1800" u="none" strike="noStrike" dirty="0">
                          <a:effectLst/>
                          <a:highlight>
                            <a:srgbClr val="FFFF00"/>
                          </a:highlight>
                        </a:rPr>
                        <a:t> </a:t>
                      </a:r>
                      <a:endParaRPr lang="ru-RU" sz="18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r" fontAlgn="b"/>
                      <a:r>
                        <a:rPr lang="ru-RU" sz="1800" u="none" strike="noStrike" dirty="0">
                          <a:effectLst/>
                          <a:highlight>
                            <a:srgbClr val="FFFF00"/>
                          </a:highlight>
                        </a:rPr>
                        <a:t>5 312 750</a:t>
                      </a:r>
                      <a:endParaRPr lang="ru-RU" sz="1800" b="1" i="0" u="none" strike="noStrike" dirty="0">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390269702"/>
                  </a:ext>
                </a:extLst>
              </a:tr>
            </a:tbl>
          </a:graphicData>
        </a:graphic>
      </p:graphicFrame>
      <p:sp>
        <p:nvSpPr>
          <p:cNvPr id="4" name="Прямоугольник 3">
            <a:extLst>
              <a:ext uri="{FF2B5EF4-FFF2-40B4-BE49-F238E27FC236}">
                <a16:creationId xmlns:a16="http://schemas.microsoft.com/office/drawing/2014/main" id="{32DFA22B-E3D9-4D7C-AA4A-82020F0D007C}"/>
              </a:ext>
            </a:extLst>
          </p:cNvPr>
          <p:cNvSpPr/>
          <p:nvPr/>
        </p:nvSpPr>
        <p:spPr>
          <a:xfrm>
            <a:off x="1517288" y="364021"/>
            <a:ext cx="36890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FF0000"/>
                </a:solidFill>
                <a:effectLst/>
                <a:uLnTx/>
                <a:uFillTx/>
                <a:latin typeface="Calibri" panose="020F0502020204030204"/>
                <a:ea typeface="+mn-ea"/>
                <a:cs typeface="+mn-cs"/>
              </a:rPr>
              <a:t>Пример расчета НМЦК</a:t>
            </a:r>
          </a:p>
        </p:txBody>
      </p:sp>
    </p:spTree>
    <p:extLst>
      <p:ext uri="{BB962C8B-B14F-4D97-AF65-F5344CB8AC3E}">
        <p14:creationId xmlns:p14="http://schemas.microsoft.com/office/powerpoint/2010/main" val="21863226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22421" y="365126"/>
            <a:ext cx="10074877" cy="1490959"/>
          </a:xfrm>
        </p:spPr>
        <p:txBody>
          <a:bodyPr>
            <a:normAutofit/>
          </a:bodyPr>
          <a:lstStyle/>
          <a:p>
            <a:pPr algn="ctr" eaLnBrk="1" hangingPunct="1"/>
            <a:r>
              <a:rPr lang="ru-RU" altLang="ru-RU" sz="4000" dirty="0">
                <a:latin typeface="Arial" panose="020B0604020202020204" pitchFamily="34" charset="0"/>
                <a:cs typeface="Arial" panose="020B0604020202020204" pitchFamily="34" charset="0"/>
              </a:rPr>
              <a:t>Обязательно формируются 2 документа:</a:t>
            </a:r>
            <a:br>
              <a:rPr lang="ru-RU" altLang="ru-RU" sz="4000" dirty="0">
                <a:latin typeface="Arial" panose="020B0604020202020204" pitchFamily="34" charset="0"/>
                <a:cs typeface="Arial" panose="020B0604020202020204" pitchFamily="34" charset="0"/>
              </a:rPr>
            </a:br>
            <a:r>
              <a:rPr lang="ru-RU" altLang="ru-RU" sz="4000" dirty="0">
                <a:latin typeface="Arial" panose="020B0604020202020204" pitchFamily="34" charset="0"/>
                <a:cs typeface="Arial" panose="020B0604020202020204" pitchFamily="34" charset="0"/>
              </a:rPr>
              <a:t>расчёт и протокол</a:t>
            </a:r>
          </a:p>
        </p:txBody>
      </p:sp>
      <p:pic>
        <p:nvPicPr>
          <p:cNvPr id="3" name="Рисунок 2">
            <a:extLst>
              <a:ext uri="{FF2B5EF4-FFF2-40B4-BE49-F238E27FC236}">
                <a16:creationId xmlns:a16="http://schemas.microsoft.com/office/drawing/2014/main" id="{ECED197C-4A43-472B-A621-6E64DF0B1C81}"/>
              </a:ext>
            </a:extLst>
          </p:cNvPr>
          <p:cNvPicPr>
            <a:picLocks noChangeAspect="1"/>
          </p:cNvPicPr>
          <p:nvPr/>
        </p:nvPicPr>
        <p:blipFill>
          <a:blip r:embed="rId2"/>
          <a:stretch>
            <a:fillRect/>
          </a:stretch>
        </p:blipFill>
        <p:spPr>
          <a:xfrm>
            <a:off x="7575694" y="2380734"/>
            <a:ext cx="4492845" cy="3313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a:extLst>
              <a:ext uri="{FF2B5EF4-FFF2-40B4-BE49-F238E27FC236}">
                <a16:creationId xmlns:a16="http://schemas.microsoft.com/office/drawing/2014/main" id="{ACBC1182-BE8C-47AC-B8F1-C66C3AEE524F}"/>
              </a:ext>
            </a:extLst>
          </p:cNvPr>
          <p:cNvPicPr>
            <a:picLocks noChangeAspect="1"/>
          </p:cNvPicPr>
          <p:nvPr/>
        </p:nvPicPr>
        <p:blipFill>
          <a:blip r:embed="rId3"/>
          <a:stretch>
            <a:fillRect/>
          </a:stretch>
        </p:blipFill>
        <p:spPr>
          <a:xfrm>
            <a:off x="357053" y="2060575"/>
            <a:ext cx="7278220" cy="3837718"/>
          </a:xfrm>
          <a:prstGeom prst="rect">
            <a:avLst/>
          </a:prstGeom>
        </p:spPr>
      </p:pic>
      <p:sp>
        <p:nvSpPr>
          <p:cNvPr id="6" name="Прямоугольник 5">
            <a:extLst>
              <a:ext uri="{FF2B5EF4-FFF2-40B4-BE49-F238E27FC236}">
                <a16:creationId xmlns:a16="http://schemas.microsoft.com/office/drawing/2014/main" id="{59DB851A-214B-4744-9107-2F9912EE288D}"/>
              </a:ext>
            </a:extLst>
          </p:cNvPr>
          <p:cNvSpPr/>
          <p:nvPr/>
        </p:nvSpPr>
        <p:spPr>
          <a:xfrm>
            <a:off x="5214551" y="5346357"/>
            <a:ext cx="799071" cy="2883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 name="Прямоугольник 10">
            <a:extLst>
              <a:ext uri="{FF2B5EF4-FFF2-40B4-BE49-F238E27FC236}">
                <a16:creationId xmlns:a16="http://schemas.microsoft.com/office/drawing/2014/main" id="{F042BCA0-427C-4E6A-A3D8-AE38D090CDB8}"/>
              </a:ext>
            </a:extLst>
          </p:cNvPr>
          <p:cNvSpPr/>
          <p:nvPr/>
        </p:nvSpPr>
        <p:spPr>
          <a:xfrm>
            <a:off x="3315731" y="5342239"/>
            <a:ext cx="799072" cy="2883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 name="Стрелка: вправо 8">
            <a:extLst>
              <a:ext uri="{FF2B5EF4-FFF2-40B4-BE49-F238E27FC236}">
                <a16:creationId xmlns:a16="http://schemas.microsoft.com/office/drawing/2014/main" id="{C0881C20-D725-47AC-B741-2441125E0998}"/>
              </a:ext>
            </a:extLst>
          </p:cNvPr>
          <p:cNvSpPr/>
          <p:nvPr/>
        </p:nvSpPr>
        <p:spPr>
          <a:xfrm>
            <a:off x="2075935" y="3352800"/>
            <a:ext cx="362465" cy="296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 name="Стрелка: вправо 12">
            <a:extLst>
              <a:ext uri="{FF2B5EF4-FFF2-40B4-BE49-F238E27FC236}">
                <a16:creationId xmlns:a16="http://schemas.microsoft.com/office/drawing/2014/main" id="{0E291EA1-C600-4682-9F0B-011DEAD3AA0D}"/>
              </a:ext>
            </a:extLst>
          </p:cNvPr>
          <p:cNvSpPr/>
          <p:nvPr/>
        </p:nvSpPr>
        <p:spPr>
          <a:xfrm>
            <a:off x="3933570" y="3328086"/>
            <a:ext cx="362465" cy="296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81214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365125"/>
            <a:ext cx="8280400" cy="1052513"/>
          </a:xfrm>
        </p:spPr>
        <p:txBody>
          <a:bodyPr/>
          <a:lstStyle/>
          <a:p>
            <a:pPr algn="ctr" eaLnBrk="1" hangingPunct="1"/>
            <a:r>
              <a:rPr lang="ru-RU" altLang="ru-RU" sz="4000" dirty="0">
                <a:latin typeface="Arial" panose="020B0604020202020204" pitchFamily="34" charset="0"/>
                <a:cs typeface="Arial" panose="020B0604020202020204" pitchFamily="34" charset="0"/>
              </a:rPr>
              <a:t>Обоснование НМЦК и лимиты</a:t>
            </a:r>
          </a:p>
        </p:txBody>
      </p:sp>
      <p:sp>
        <p:nvSpPr>
          <p:cNvPr id="33795" name="Rectangle 3"/>
          <p:cNvSpPr>
            <a:spLocks noGrp="1" noChangeArrowheads="1"/>
          </p:cNvSpPr>
          <p:nvPr>
            <p:ph type="body" idx="4294967295"/>
          </p:nvPr>
        </p:nvSpPr>
        <p:spPr>
          <a:xfrm>
            <a:off x="548640" y="1697037"/>
            <a:ext cx="11452225" cy="4795838"/>
          </a:xfrm>
        </p:spPr>
        <p:txBody>
          <a:bodyPr>
            <a:noAutofit/>
          </a:bodyPr>
          <a:lstStyle/>
          <a:p>
            <a:pPr marL="0" indent="0">
              <a:buNone/>
            </a:pPr>
            <a:r>
              <a:rPr lang="ru-RU" altLang="ru-RU" sz="2600" dirty="0">
                <a:latin typeface="Arial" panose="020B0604020202020204" pitchFamily="34" charset="0"/>
                <a:cs typeface="Arial" panose="020B0604020202020204" pitchFamily="34" charset="0"/>
              </a:rPr>
              <a:t>Согласно п. 2 ст. 72 БК РФ получатели бюджетных средств заключают и оплачивают контракты в пределах лимитов бюджетных обязательств. Также в п. 3 ст. 219 БК РФ устанавливается, что бюджетные обязательства принимаются путем заключения контрактов и иных договоров, и ещё раз подчёркивается, что получатель бюджетных средств принимает бюджетные обязательства в пределах доведенных до него лимитов.</a:t>
            </a:r>
          </a:p>
          <a:p>
            <a:pPr marL="0" indent="0">
              <a:buNone/>
            </a:pPr>
            <a:r>
              <a:rPr lang="ru-RU" altLang="ru-RU" sz="2600" dirty="0">
                <a:latin typeface="Arial" panose="020B0604020202020204" pitchFamily="34" charset="0"/>
                <a:cs typeface="Arial" panose="020B0604020202020204" pitchFamily="34" charset="0"/>
              </a:rPr>
              <a:t>Согласно письму Минфина от 8 сентября 2017 г. № 24-01-09/58179 «…</a:t>
            </a:r>
            <a:r>
              <a:rPr lang="ru-RU" altLang="ru-RU" sz="2600" b="1" dirty="0">
                <a:latin typeface="Arial" panose="020B0604020202020204" pitchFamily="34" charset="0"/>
                <a:cs typeface="Arial" panose="020B0604020202020204" pitchFamily="34" charset="0"/>
              </a:rPr>
              <a:t>заказчик вправе указать цену меньшую, чем в представленном обосновании НМЦК (в том числе полученной по результатам трех коммерческих предложений), и соответствующую выделенным лимитам бюджетных обязательств</a:t>
            </a:r>
            <a:r>
              <a:rPr lang="ru-RU" altLang="ru-RU"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06302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365125"/>
            <a:ext cx="8280400" cy="1052513"/>
          </a:xfrm>
        </p:spPr>
        <p:txBody>
          <a:bodyPr/>
          <a:lstStyle/>
          <a:p>
            <a:pPr algn="ctr" eaLnBrk="1" hangingPunct="1"/>
            <a:r>
              <a:rPr lang="ru-RU" altLang="ru-RU" sz="4000" dirty="0">
                <a:latin typeface="Arial" panose="020B0604020202020204" pitchFamily="34" charset="0"/>
                <a:cs typeface="Arial" panose="020B0604020202020204" pitchFamily="34" charset="0"/>
              </a:rPr>
              <a:t>Обоснование НМЦК и лимиты</a:t>
            </a:r>
          </a:p>
        </p:txBody>
      </p:sp>
      <p:sp>
        <p:nvSpPr>
          <p:cNvPr id="33795" name="Rectangle 3"/>
          <p:cNvSpPr>
            <a:spLocks noGrp="1" noChangeArrowheads="1"/>
          </p:cNvSpPr>
          <p:nvPr>
            <p:ph type="body" idx="4294967295"/>
          </p:nvPr>
        </p:nvSpPr>
        <p:spPr>
          <a:xfrm>
            <a:off x="490451" y="1697037"/>
            <a:ext cx="11452225" cy="4795838"/>
          </a:xfrm>
        </p:spPr>
        <p:txBody>
          <a:bodyPr>
            <a:noAutofit/>
          </a:bodyPr>
          <a:lstStyle/>
          <a:p>
            <a:pPr marL="0" indent="0">
              <a:buNone/>
            </a:pPr>
            <a:r>
              <a:rPr lang="ru-RU" altLang="ru-RU" sz="2600" b="1" dirty="0">
                <a:latin typeface="Arial" panose="020B0604020202020204" pitchFamily="34" charset="0"/>
                <a:cs typeface="Arial" panose="020B0604020202020204" pitchFamily="34" charset="0"/>
              </a:rPr>
              <a:t>Варианты действий:</a:t>
            </a:r>
          </a:p>
          <a:p>
            <a:pPr marL="0" indent="0">
              <a:buNone/>
            </a:pPr>
            <a:r>
              <a:rPr lang="ru-RU" altLang="ru-RU" sz="2600" dirty="0">
                <a:latin typeface="Arial" panose="020B0604020202020204" pitchFamily="34" charset="0"/>
                <a:cs typeface="Arial" panose="020B0604020202020204" pitchFamily="34" charset="0"/>
              </a:rPr>
              <a:t>1) уменьшить объем работ таким образом, чтобы с учётом пропорционального изменения НМЦК выйти на величину имеющихся лимитов;</a:t>
            </a:r>
          </a:p>
          <a:p>
            <a:pPr marL="0" indent="0">
              <a:buNone/>
            </a:pPr>
            <a:r>
              <a:rPr lang="ru-RU" altLang="ru-RU" sz="2600" dirty="0">
                <a:latin typeface="Arial" panose="020B0604020202020204" pitchFamily="34" charset="0"/>
                <a:cs typeface="Arial" panose="020B0604020202020204" pitchFamily="34" charset="0"/>
              </a:rPr>
              <a:t>2) направить в ГРБС заявку на увеличение лимитов до размеров НМЦК, если сократить объем работ не представляется возможным;</a:t>
            </a:r>
          </a:p>
          <a:p>
            <a:pPr marL="0" indent="0">
              <a:buNone/>
            </a:pPr>
            <a:r>
              <a:rPr lang="ru-RU" altLang="ru-RU" sz="2600" dirty="0">
                <a:solidFill>
                  <a:srgbClr val="FF0000"/>
                </a:solidFill>
                <a:latin typeface="Arial" panose="020B0604020202020204" pitchFamily="34" charset="0"/>
                <a:cs typeface="Arial" panose="020B0604020202020204" pitchFamily="34" charset="0"/>
              </a:rPr>
              <a:t>3) приложить обоснование НМЦК, но со ссылкой на БК РФ и письмо Минфина указать, что заказчик установил НМЦК в размере лимитов.</a:t>
            </a:r>
          </a:p>
        </p:txBody>
      </p:sp>
    </p:spTree>
    <p:extLst>
      <p:ext uri="{BB962C8B-B14F-4D97-AF65-F5344CB8AC3E}">
        <p14:creationId xmlns:p14="http://schemas.microsoft.com/office/powerpoint/2010/main" val="29638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0E281FDA-5169-F902-3808-44FCDEF7E35C}"/>
              </a:ext>
            </a:extLst>
          </p:cNvPr>
          <p:cNvSpPr txBox="1"/>
          <p:nvPr/>
        </p:nvSpPr>
        <p:spPr bwMode="auto">
          <a:xfrm>
            <a:off x="869863" y="2225834"/>
            <a:ext cx="8363801" cy="1569660"/>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0E779D"/>
                </a:solidFill>
                <a:effectLst/>
                <a:uLnTx/>
                <a:uFillTx/>
                <a:latin typeface="Arial" panose="020B0604020202020204"/>
                <a:ea typeface="+mn-ea"/>
                <a:cs typeface="+mn-cs"/>
              </a:rPr>
              <a:t>Практика, нарушения, проекты и рекомендации</a:t>
            </a:r>
            <a:endParaRPr kumimoji="0" sz="2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32149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365125"/>
            <a:ext cx="8280400" cy="1052513"/>
          </a:xfrm>
        </p:spPr>
        <p:txBody>
          <a:bodyPr/>
          <a:lstStyle/>
          <a:p>
            <a:pPr algn="ctr" eaLnBrk="1" hangingPunct="1"/>
            <a:r>
              <a:rPr lang="ru-RU" altLang="ru-RU" sz="4000" dirty="0">
                <a:latin typeface="Arial" panose="020B0604020202020204" pitchFamily="34" charset="0"/>
                <a:cs typeface="Arial" panose="020B0604020202020204" pitchFamily="34" charset="0"/>
              </a:rPr>
              <a:t>Обоснование НМЦК и лимиты</a:t>
            </a:r>
          </a:p>
        </p:txBody>
      </p:sp>
      <p:pic>
        <p:nvPicPr>
          <p:cNvPr id="3" name="Рисунок 2">
            <a:extLst>
              <a:ext uri="{FF2B5EF4-FFF2-40B4-BE49-F238E27FC236}">
                <a16:creationId xmlns:a16="http://schemas.microsoft.com/office/drawing/2014/main" id="{FCAABECE-0040-4226-9FD6-36F61DCEB8C5}"/>
              </a:ext>
            </a:extLst>
          </p:cNvPr>
          <p:cNvPicPr>
            <a:picLocks noChangeAspect="1"/>
          </p:cNvPicPr>
          <p:nvPr/>
        </p:nvPicPr>
        <p:blipFill>
          <a:blip r:embed="rId2"/>
          <a:stretch>
            <a:fillRect/>
          </a:stretch>
        </p:blipFill>
        <p:spPr>
          <a:xfrm>
            <a:off x="364951" y="2166551"/>
            <a:ext cx="11695243" cy="2705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95957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3124-263D-22FE-B06A-B2CE57F4A1A4}"/>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7E60C1BD-4C16-CED9-4F3B-78AE8B568039}"/>
              </a:ext>
            </a:extLst>
          </p:cNvPr>
          <p:cNvSpPr>
            <a:spLocks noGrp="1" noChangeArrowheads="1"/>
          </p:cNvSpPr>
          <p:nvPr>
            <p:ph type="title" idx="4294967295"/>
          </p:nvPr>
        </p:nvSpPr>
        <p:spPr>
          <a:xfrm>
            <a:off x="268448" y="356737"/>
            <a:ext cx="9387280" cy="725444"/>
          </a:xfrm>
        </p:spPr>
        <p:txBody>
          <a:bodyPr/>
          <a:lstStyle/>
          <a:p>
            <a:pPr algn="ctr" eaLnBrk="1" hangingPunct="1"/>
            <a:r>
              <a:rPr lang="ru-RU" altLang="ru-RU" sz="4000" dirty="0">
                <a:latin typeface="Arial" panose="020B0604020202020204" pitchFamily="34" charset="0"/>
                <a:cs typeface="Arial" panose="020B0604020202020204" pitchFamily="34" charset="0"/>
              </a:rPr>
              <a:t>Непредвиденные расходы в ОНМЦК</a:t>
            </a:r>
          </a:p>
        </p:txBody>
      </p:sp>
      <p:sp>
        <p:nvSpPr>
          <p:cNvPr id="33795" name="Rectangle 3">
            <a:extLst>
              <a:ext uri="{FF2B5EF4-FFF2-40B4-BE49-F238E27FC236}">
                <a16:creationId xmlns:a16="http://schemas.microsoft.com/office/drawing/2014/main" id="{33F52A28-581A-263C-E50C-A9F2C3CE0702}"/>
              </a:ext>
            </a:extLst>
          </p:cNvPr>
          <p:cNvSpPr>
            <a:spLocks noGrp="1" noChangeArrowheads="1"/>
          </p:cNvSpPr>
          <p:nvPr>
            <p:ph type="body" idx="4294967295"/>
          </p:nvPr>
        </p:nvSpPr>
        <p:spPr>
          <a:xfrm>
            <a:off x="369887" y="1546034"/>
            <a:ext cx="11592814" cy="5039323"/>
          </a:xfrm>
        </p:spPr>
        <p:txBody>
          <a:bodyPr>
            <a:noAutofit/>
          </a:bodyPr>
          <a:lstStyle/>
          <a:p>
            <a:pPr marL="0" indent="0">
              <a:buNone/>
            </a:pPr>
            <a:r>
              <a:rPr lang="ru-RU" altLang="ru-RU" sz="2600" dirty="0">
                <a:latin typeface="Arial" panose="020B0604020202020204" pitchFamily="34" charset="0"/>
                <a:cs typeface="Arial" panose="020B0604020202020204" pitchFamily="34" charset="0"/>
              </a:rPr>
              <a:t>Резерв средств на непредвиденные работы и затраты определяется заказчиком по согласованию с ГРБС (за исключением случаев, когда заказчиком является ГРБС) в размерах, не превышающих:</a:t>
            </a:r>
          </a:p>
          <a:p>
            <a:pPr marL="0" indent="0">
              <a:buNone/>
            </a:pPr>
            <a:r>
              <a:rPr lang="ru-RU" altLang="ru-RU" sz="2600" dirty="0">
                <a:latin typeface="Arial" panose="020B0604020202020204" pitchFamily="34" charset="0"/>
                <a:cs typeface="Arial" panose="020B0604020202020204" pitchFamily="34" charset="0"/>
              </a:rPr>
              <a:t>а) </a:t>
            </a:r>
            <a:r>
              <a:rPr lang="ru-RU" altLang="ru-RU" sz="2600" b="1" dirty="0">
                <a:latin typeface="Arial" panose="020B0604020202020204" pitchFamily="34" charset="0"/>
                <a:cs typeface="Arial" panose="020B0604020202020204" pitchFamily="34" charset="0"/>
              </a:rPr>
              <a:t>2%</a:t>
            </a:r>
            <a:r>
              <a:rPr lang="ru-RU" altLang="ru-RU" sz="2600" dirty="0">
                <a:latin typeface="Arial" panose="020B0604020202020204" pitchFamily="34" charset="0"/>
                <a:cs typeface="Arial" panose="020B0604020202020204" pitchFamily="34" charset="0"/>
              </a:rPr>
              <a:t> - для объектов капитального строительства непроизводственного назначения;</a:t>
            </a:r>
          </a:p>
          <a:p>
            <a:pPr marL="0" indent="0">
              <a:buNone/>
            </a:pPr>
            <a:r>
              <a:rPr lang="ru-RU" altLang="ru-RU" sz="2600" dirty="0">
                <a:latin typeface="Arial" panose="020B0604020202020204" pitchFamily="34" charset="0"/>
                <a:cs typeface="Arial" panose="020B0604020202020204" pitchFamily="34" charset="0"/>
              </a:rPr>
              <a:t>б) </a:t>
            </a:r>
            <a:r>
              <a:rPr lang="ru-RU" altLang="ru-RU" sz="2600" b="1" dirty="0">
                <a:latin typeface="Arial" panose="020B0604020202020204" pitchFamily="34" charset="0"/>
                <a:cs typeface="Arial" panose="020B0604020202020204" pitchFamily="34" charset="0"/>
              </a:rPr>
              <a:t>3%</a:t>
            </a:r>
            <a:r>
              <a:rPr lang="ru-RU" altLang="ru-RU" sz="2600" dirty="0">
                <a:latin typeface="Arial" panose="020B0604020202020204" pitchFamily="34" charset="0"/>
                <a:cs typeface="Arial" panose="020B0604020202020204" pitchFamily="34" charset="0"/>
              </a:rPr>
              <a:t> - для объектов капитального строительства производственного назначения, линейных объектов;</a:t>
            </a:r>
          </a:p>
          <a:p>
            <a:pPr marL="0" indent="0">
              <a:buNone/>
            </a:pPr>
            <a:r>
              <a:rPr lang="ru-RU" altLang="ru-RU" sz="2600" dirty="0">
                <a:latin typeface="Arial" panose="020B0604020202020204" pitchFamily="34" charset="0"/>
                <a:cs typeface="Arial" panose="020B0604020202020204" pitchFamily="34" charset="0"/>
              </a:rPr>
              <a:t>в) </a:t>
            </a:r>
            <a:r>
              <a:rPr lang="ru-RU" altLang="ru-RU" sz="2600" b="1" dirty="0">
                <a:latin typeface="Arial" panose="020B0604020202020204" pitchFamily="34" charset="0"/>
                <a:cs typeface="Arial" panose="020B0604020202020204" pitchFamily="34" charset="0"/>
              </a:rPr>
              <a:t>10%</a:t>
            </a:r>
            <a:r>
              <a:rPr lang="ru-RU" altLang="ru-RU" sz="2600" dirty="0">
                <a:latin typeface="Arial" panose="020B0604020202020204" pitchFamily="34" charset="0"/>
                <a:cs typeface="Arial" panose="020B0604020202020204" pitchFamily="34" charset="0"/>
              </a:rPr>
              <a:t> - для уникальных, особо опасных и технически сложных объектов капитального строительства, предусмотренных статьей 48.1 Градостроительного кодекса Российской Федерации.</a:t>
            </a:r>
          </a:p>
          <a:p>
            <a:pPr marL="0" indent="0">
              <a:buNone/>
            </a:pPr>
            <a:endParaRPr lang="ru-RU" altLang="ru-RU" sz="2600" dirty="0">
              <a:solidFill>
                <a:srgbClr val="FF0000"/>
              </a:solidFill>
              <a:latin typeface="Arial" panose="020B0604020202020204" pitchFamily="34" charset="0"/>
              <a:cs typeface="Arial" panose="020B0604020202020204" pitchFamily="34" charset="0"/>
            </a:endParaRPr>
          </a:p>
          <a:p>
            <a:pPr marL="0" indent="0">
              <a:buNone/>
            </a:pPr>
            <a:r>
              <a:rPr lang="ru-RU" altLang="ru-RU" sz="2400" dirty="0">
                <a:solidFill>
                  <a:srgbClr val="0000FF"/>
                </a:solidFill>
                <a:latin typeface="Arial" panose="020B0604020202020204" pitchFamily="34" charset="0"/>
                <a:cs typeface="Arial" panose="020B0604020202020204" pitchFamily="34" charset="0"/>
              </a:rPr>
              <a:t>п. 179 Приказа Минстроя России от 04.08.2020 N 421/</a:t>
            </a:r>
            <a:r>
              <a:rPr lang="ru-RU" altLang="ru-RU" sz="2400" dirty="0" err="1">
                <a:solidFill>
                  <a:srgbClr val="0000FF"/>
                </a:solidFill>
                <a:latin typeface="Arial" panose="020B0604020202020204" pitchFamily="34" charset="0"/>
                <a:cs typeface="Arial" panose="020B0604020202020204" pitchFamily="34" charset="0"/>
              </a:rPr>
              <a:t>пр</a:t>
            </a:r>
            <a:endParaRPr lang="ru-RU" altLang="ru-RU"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39782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41F7-528D-F9DB-EBED-1710E431C50E}"/>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F79DE35D-5FAB-2DFD-F827-76D73E88E80E}"/>
              </a:ext>
            </a:extLst>
          </p:cNvPr>
          <p:cNvSpPr>
            <a:spLocks noGrp="1" noChangeArrowheads="1"/>
          </p:cNvSpPr>
          <p:nvPr>
            <p:ph type="title" idx="4294967295"/>
          </p:nvPr>
        </p:nvSpPr>
        <p:spPr>
          <a:xfrm>
            <a:off x="268448" y="356737"/>
            <a:ext cx="9387280" cy="725444"/>
          </a:xfrm>
        </p:spPr>
        <p:txBody>
          <a:bodyPr/>
          <a:lstStyle/>
          <a:p>
            <a:pPr algn="ctr" eaLnBrk="1" hangingPunct="1"/>
            <a:r>
              <a:rPr lang="ru-RU" altLang="ru-RU" sz="4000" dirty="0">
                <a:latin typeface="Arial" panose="020B0604020202020204" pitchFamily="34" charset="0"/>
                <a:cs typeface="Arial" panose="020B0604020202020204" pitchFamily="34" charset="0"/>
              </a:rPr>
              <a:t>Непредвиденные расходы в ОНМЦК</a:t>
            </a:r>
          </a:p>
        </p:txBody>
      </p:sp>
      <p:sp>
        <p:nvSpPr>
          <p:cNvPr id="33795" name="Rectangle 3">
            <a:extLst>
              <a:ext uri="{FF2B5EF4-FFF2-40B4-BE49-F238E27FC236}">
                <a16:creationId xmlns:a16="http://schemas.microsoft.com/office/drawing/2014/main" id="{A6D7C9E5-72E3-D849-B776-DC824B2B2F26}"/>
              </a:ext>
            </a:extLst>
          </p:cNvPr>
          <p:cNvSpPr>
            <a:spLocks noGrp="1" noChangeArrowheads="1"/>
          </p:cNvSpPr>
          <p:nvPr>
            <p:ph type="body" idx="4294967295"/>
          </p:nvPr>
        </p:nvSpPr>
        <p:spPr>
          <a:xfrm>
            <a:off x="369887" y="1546034"/>
            <a:ext cx="11592814" cy="5039323"/>
          </a:xfrm>
        </p:spPr>
        <p:txBody>
          <a:bodyPr>
            <a:noAutofit/>
          </a:bodyPr>
          <a:lstStyle/>
          <a:p>
            <a:pPr marL="0" indent="0">
              <a:buNone/>
            </a:pPr>
            <a:r>
              <a:rPr lang="ru-RU" altLang="ru-RU" dirty="0">
                <a:latin typeface="Arial" panose="020B0604020202020204" pitchFamily="34" charset="0"/>
                <a:cs typeface="Arial" panose="020B0604020202020204" pitchFamily="34" charset="0"/>
              </a:rPr>
              <a:t>А можно ли предусматривать резерв средств на непредвиденные работы и затраты в </a:t>
            </a:r>
            <a:r>
              <a:rPr lang="ru-RU" altLang="ru-RU" b="1" dirty="0">
                <a:latin typeface="Arial" panose="020B0604020202020204" pitchFamily="34" charset="0"/>
                <a:cs typeface="Arial" panose="020B0604020202020204" pitchFamily="34" charset="0"/>
              </a:rPr>
              <a:t>благоустройстве, текущем ремонте </a:t>
            </a:r>
            <a:r>
              <a:rPr lang="ru-RU" altLang="ru-RU" dirty="0">
                <a:latin typeface="Arial" panose="020B0604020202020204" pitchFamily="34" charset="0"/>
                <a:cs typeface="Arial" panose="020B0604020202020204" pitchFamily="34" charset="0"/>
              </a:rPr>
              <a:t>и т.п.?</a:t>
            </a:r>
          </a:p>
          <a:p>
            <a:pPr marL="0" indent="0">
              <a:buNone/>
            </a:pPr>
            <a:endParaRPr lang="ru-RU" altLang="ru-RU" dirty="0">
              <a:latin typeface="Arial" panose="020B0604020202020204" pitchFamily="34" charset="0"/>
              <a:cs typeface="Arial" panose="020B0604020202020204" pitchFamily="34" charset="0"/>
            </a:endParaRPr>
          </a:p>
          <a:p>
            <a:pPr marL="0" indent="0">
              <a:buNone/>
            </a:pPr>
            <a:r>
              <a:rPr lang="ru-RU" altLang="ru-RU" b="1" dirty="0">
                <a:latin typeface="Arial" panose="020B0604020202020204" pitchFamily="34" charset="0"/>
                <a:cs typeface="Arial" panose="020B0604020202020204" pitchFamily="34" charset="0"/>
              </a:rPr>
              <a:t>Ответ № 1: </a:t>
            </a:r>
            <a:r>
              <a:rPr lang="ru-RU" altLang="ru-RU" dirty="0">
                <a:latin typeface="Arial" panose="020B0604020202020204" pitchFamily="34" charset="0"/>
                <a:cs typeface="Arial" panose="020B0604020202020204" pitchFamily="34" charset="0"/>
              </a:rPr>
              <a:t>можно, например: </a:t>
            </a:r>
            <a:r>
              <a:rPr lang="en-US" altLang="ru-RU" dirty="0">
                <a:latin typeface="Arial" panose="020B0604020202020204" pitchFamily="34" charset="0"/>
                <a:cs typeface="Arial" panose="020B0604020202020204" pitchFamily="34" charset="0"/>
                <a:hlinkClick r:id="rId2"/>
              </a:rPr>
              <a:t>https://clck.ru/3MtLZP</a:t>
            </a:r>
            <a:r>
              <a:rPr lang="ru-RU" altLang="ru-RU" dirty="0">
                <a:latin typeface="Arial" panose="020B0604020202020204" pitchFamily="34" charset="0"/>
                <a:cs typeface="Arial" panose="020B0604020202020204" pitchFamily="34" charset="0"/>
              </a:rPr>
              <a:t> </a:t>
            </a:r>
          </a:p>
          <a:p>
            <a:pPr marL="0" indent="0">
              <a:buNone/>
            </a:pPr>
            <a:endParaRPr lang="ru-RU" altLang="ru-RU" dirty="0">
              <a:latin typeface="Arial" panose="020B0604020202020204" pitchFamily="34" charset="0"/>
              <a:cs typeface="Arial" panose="020B0604020202020204" pitchFamily="34" charset="0"/>
            </a:endParaRPr>
          </a:p>
          <a:p>
            <a:pPr marL="0" indent="0">
              <a:buNone/>
            </a:pPr>
            <a:r>
              <a:rPr lang="ru-RU" altLang="ru-RU" b="1" dirty="0">
                <a:latin typeface="Arial" panose="020B0604020202020204" pitchFamily="34" charset="0"/>
                <a:cs typeface="Arial" panose="020B0604020202020204" pitchFamily="34" charset="0"/>
              </a:rPr>
              <a:t>Ответ № 2: </a:t>
            </a:r>
            <a:r>
              <a:rPr lang="ru-RU" altLang="ru-RU" dirty="0">
                <a:latin typeface="Arial" panose="020B0604020202020204" pitchFamily="34" charset="0"/>
                <a:cs typeface="Arial" panose="020B0604020202020204" pitchFamily="34" charset="0"/>
              </a:rPr>
              <a:t>нельзя, Письма Минстроя России от 04 апреля 2025 г. № 9367-ОГ/09, от 28 февраля 2025 года №11603-АВ/09</a:t>
            </a:r>
          </a:p>
          <a:p>
            <a:pPr marL="0" indent="0">
              <a:buNone/>
            </a:pPr>
            <a:endParaRPr lang="ru-RU" altLang="ru-RU" dirty="0">
              <a:latin typeface="Arial" panose="020B0604020202020204" pitchFamily="34" charset="0"/>
              <a:cs typeface="Arial" panose="020B0604020202020204" pitchFamily="34" charset="0"/>
            </a:endParaRPr>
          </a:p>
          <a:p>
            <a:pPr marL="0" indent="0">
              <a:buNone/>
            </a:pPr>
            <a:r>
              <a:rPr lang="ru-RU" altLang="ru-RU" b="1" dirty="0">
                <a:latin typeface="Arial" panose="020B0604020202020204" pitchFamily="34" charset="0"/>
                <a:cs typeface="Arial" panose="020B0604020202020204" pitchFamily="34" charset="0"/>
              </a:rPr>
              <a:t>Итоговый ответ: </a:t>
            </a:r>
            <a:r>
              <a:rPr lang="ru-RU" altLang="ru-RU" u="sng" dirty="0">
                <a:latin typeface="Arial" panose="020B0604020202020204" pitchFamily="34" charset="0"/>
                <a:cs typeface="Arial" panose="020B0604020202020204" pitchFamily="34" charset="0"/>
              </a:rPr>
              <a:t>как принято в регионе</a:t>
            </a:r>
            <a:r>
              <a:rPr lang="ru-RU" altLang="ru-RU" dirty="0">
                <a:latin typeface="Arial" panose="020B0604020202020204" pitchFamily="34" charset="0"/>
                <a:cs typeface="Arial" panose="020B0604020202020204" pitchFamily="34" charset="0"/>
              </a:rPr>
              <a:t>. Например, СПб закрепил у себя в НПА (ПП СПб от 28.09.2016 № 840), что им </a:t>
            </a:r>
            <a:r>
              <a:rPr lang="ru-RU" altLang="ru-RU" b="1" dirty="0">
                <a:latin typeface="Arial" panose="020B0604020202020204" pitchFamily="34" charset="0"/>
                <a:cs typeface="Arial" panose="020B0604020202020204" pitchFamily="34" charset="0"/>
              </a:rPr>
              <a:t>можно</a:t>
            </a:r>
            <a:r>
              <a:rPr lang="ru-RU" altLang="ru-RU"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288845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EBEBCDEF-989E-3FEF-DD6C-8B6F47B5458D}"/>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69DE2E2F-414B-AC81-8A60-41461D23486C}"/>
              </a:ext>
            </a:extLst>
          </p:cNvPr>
          <p:cNvSpPr txBox="1"/>
          <p:nvPr/>
        </p:nvSpPr>
        <p:spPr bwMode="auto">
          <a:xfrm>
            <a:off x="819529" y="2569782"/>
            <a:ext cx="8363801" cy="830997"/>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0E779D"/>
                </a:solidFill>
                <a:effectLst/>
                <a:uLnTx/>
                <a:uFillTx/>
                <a:latin typeface="Arial" panose="020B0604020202020204"/>
                <a:ea typeface="+mn-ea"/>
                <a:cs typeface="+mn-cs"/>
              </a:rPr>
              <a:t>НДС и УСН</a:t>
            </a:r>
            <a:r>
              <a:rPr kumimoji="0" lang="en-US" sz="4800" b="1" i="0" u="none" strike="noStrike" kern="0" cap="none" spc="0" normalizeH="0" baseline="0" noProof="0" dirty="0">
                <a:ln>
                  <a:noFill/>
                </a:ln>
                <a:solidFill>
                  <a:srgbClr val="0E779D"/>
                </a:solidFill>
                <a:effectLst/>
                <a:uLnTx/>
                <a:uFillTx/>
                <a:latin typeface="Arial" panose="020B0604020202020204"/>
                <a:ea typeface="+mn-ea"/>
                <a:cs typeface="+mn-cs"/>
              </a:rPr>
              <a:t>’</a:t>
            </a:r>
            <a:r>
              <a:rPr kumimoji="0" lang="ru-RU" sz="4800" b="1" i="0" u="none" strike="noStrike" kern="0" cap="none" spc="0" normalizeH="0" baseline="0" noProof="0" dirty="0" err="1">
                <a:ln>
                  <a:noFill/>
                </a:ln>
                <a:solidFill>
                  <a:srgbClr val="0E779D"/>
                </a:solidFill>
                <a:effectLst/>
                <a:uLnTx/>
                <a:uFillTx/>
                <a:latin typeface="Arial" panose="020B0604020202020204"/>
                <a:ea typeface="+mn-ea"/>
                <a:cs typeface="+mn-cs"/>
              </a:rPr>
              <a:t>щики</a:t>
            </a:r>
            <a:endParaRPr kumimoji="0" lang="ru-RU" sz="2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7441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85894" y="1241571"/>
            <a:ext cx="11643919" cy="5545123"/>
          </a:xfrm>
        </p:spPr>
        <p:txBody>
          <a:bodyPr>
            <a:normAutofit lnSpcReduction="10000"/>
          </a:bodyPr>
          <a:lstStyle/>
          <a:p>
            <a:pPr marL="0" indent="0">
              <a:spcBef>
                <a:spcPts val="450"/>
              </a:spcBef>
              <a:buNone/>
              <a:defRPr/>
            </a:pPr>
            <a:r>
              <a:rPr lang="ru-RU" sz="2600" b="1" dirty="0">
                <a:cs typeface="Arial" panose="020B0604020202020204" pitchFamily="34" charset="0"/>
                <a:sym typeface="Wingdings" panose="05000000000000000000" pitchFamily="2" charset="2"/>
              </a:rPr>
              <a:t>Вопрос: </a:t>
            </a:r>
            <a:r>
              <a:rPr lang="ru-RU" sz="2600" dirty="0">
                <a:cs typeface="Arial" panose="020B0604020202020204" pitchFamily="34" charset="0"/>
                <a:sym typeface="Wingdings" panose="05000000000000000000" pitchFamily="2" charset="2"/>
              </a:rPr>
              <a:t>заказчик отыграл аукцион цене с НДС, выиграл участник на УСН – вправе ли заказчик уменьшить цену контракта на разницу НДС и УСН?</a:t>
            </a:r>
          </a:p>
          <a:p>
            <a:pPr marL="0" indent="0">
              <a:spcBef>
                <a:spcPts val="450"/>
              </a:spcBef>
              <a:buNone/>
              <a:defRPr/>
            </a:pPr>
            <a:r>
              <a:rPr lang="ru-RU" sz="2600" b="1" dirty="0">
                <a:cs typeface="Arial" panose="020B0604020202020204" pitchFamily="34" charset="0"/>
                <a:sym typeface="Wingdings" panose="05000000000000000000" pitchFamily="2" charset="2"/>
              </a:rPr>
              <a:t>Ответ: </a:t>
            </a:r>
            <a:r>
              <a:rPr lang="ru-RU" sz="2600" dirty="0">
                <a:cs typeface="Arial" panose="020B0604020202020204" pitchFamily="34" charset="0"/>
                <a:sym typeface="Wingdings" panose="05000000000000000000" pitchFamily="2" charset="2"/>
              </a:rPr>
              <a:t>категорически нет. Есть уйма писем и решений судов, что </a:t>
            </a:r>
            <a:r>
              <a:rPr lang="ru-RU" sz="2600" dirty="0">
                <a:solidFill>
                  <a:srgbClr val="FF0000"/>
                </a:solidFill>
                <a:cs typeface="Arial" panose="020B0604020202020204" pitchFamily="34" charset="0"/>
                <a:sym typeface="Wingdings" panose="05000000000000000000" pitchFamily="2" charset="2"/>
              </a:rPr>
              <a:t>контракт заключается по цене победителя и ему выплачивается полная цена, независимо на НДС он или на УСН</a:t>
            </a:r>
            <a:r>
              <a:rPr lang="ru-RU" sz="2600" dirty="0">
                <a:cs typeface="Arial" panose="020B0604020202020204" pitchFamily="34" charset="0"/>
                <a:sym typeface="Wingdings" panose="05000000000000000000" pitchFamily="2" charset="2"/>
              </a:rPr>
              <a:t> </a:t>
            </a:r>
            <a:r>
              <a:rPr lang="ru-RU" sz="1400" i="1" dirty="0">
                <a:cs typeface="Arial" panose="020B0604020202020204" pitchFamily="34" charset="0"/>
                <a:sym typeface="Wingdings" panose="05000000000000000000" pitchFamily="2" charset="2"/>
              </a:rPr>
              <a:t>(исключения в практике есть, но это именно исключения)</a:t>
            </a:r>
          </a:p>
          <a:p>
            <a:pPr marL="0" indent="0">
              <a:spcBef>
                <a:spcPts val="450"/>
              </a:spcBef>
              <a:buNone/>
              <a:defRPr/>
            </a:pPr>
            <a:endParaRPr lang="ru-RU" sz="1800" dirty="0">
              <a:cs typeface="Arial" panose="020B0604020202020204" pitchFamily="34" charset="0"/>
              <a:sym typeface="Wingdings" panose="05000000000000000000" pitchFamily="2" charset="2"/>
            </a:endParaRPr>
          </a:p>
          <a:p>
            <a:pPr marL="0" indent="0">
              <a:spcBef>
                <a:spcPts val="450"/>
              </a:spcBef>
              <a:buNone/>
              <a:defRPr/>
            </a:pPr>
            <a:r>
              <a:rPr lang="ru-RU" sz="2600" b="1" dirty="0">
                <a:cs typeface="Arial" panose="020B0604020202020204" pitchFamily="34" charset="0"/>
                <a:sym typeface="Wingdings" panose="05000000000000000000" pitchFamily="2" charset="2"/>
              </a:rPr>
              <a:t>Вопрос: </a:t>
            </a:r>
            <a:r>
              <a:rPr lang="ru-RU" sz="2600" dirty="0">
                <a:cs typeface="Arial" panose="020B0604020202020204" pitchFamily="34" charset="0"/>
                <a:sym typeface="Wingdings" panose="05000000000000000000" pitchFamily="2" charset="2"/>
              </a:rPr>
              <a:t>как указывать СНО в </a:t>
            </a:r>
            <a:r>
              <a:rPr lang="ru-RU" sz="2600" u="sng" dirty="0">
                <a:cs typeface="Arial" panose="020B0604020202020204" pitchFamily="34" charset="0"/>
                <a:sym typeface="Wingdings" panose="05000000000000000000" pitchFamily="2" charset="2"/>
              </a:rPr>
              <a:t>проекте</a:t>
            </a:r>
            <a:r>
              <a:rPr lang="ru-RU" sz="2600" dirty="0">
                <a:cs typeface="Arial" panose="020B0604020202020204" pitchFamily="34" charset="0"/>
                <a:sym typeface="Wingdings" panose="05000000000000000000" pitchFamily="2" charset="2"/>
              </a:rPr>
              <a:t> контракта?</a:t>
            </a:r>
          </a:p>
          <a:p>
            <a:pPr marL="0" indent="0">
              <a:spcBef>
                <a:spcPts val="450"/>
              </a:spcBef>
              <a:buNone/>
              <a:defRPr/>
            </a:pPr>
            <a:r>
              <a:rPr lang="ru-RU" sz="2600" b="1" dirty="0">
                <a:cs typeface="Arial" panose="020B0604020202020204" pitchFamily="34" charset="0"/>
                <a:sym typeface="Wingdings" panose="05000000000000000000" pitchFamily="2" charset="2"/>
              </a:rPr>
              <a:t>Ответ: </a:t>
            </a:r>
            <a:r>
              <a:rPr lang="ru-RU" sz="2600" dirty="0">
                <a:cs typeface="Arial" panose="020B0604020202020204" pitchFamily="34" charset="0"/>
                <a:sym typeface="Wingdings" panose="05000000000000000000" pitchFamily="2" charset="2"/>
              </a:rPr>
              <a:t>лучше всего два варианта (как в типовом контракте) – с НДС / без НДС.</a:t>
            </a:r>
          </a:p>
          <a:p>
            <a:pPr marL="0" indent="0">
              <a:spcBef>
                <a:spcPts val="450"/>
              </a:spcBef>
              <a:buNone/>
              <a:defRPr/>
            </a:pPr>
            <a:endParaRPr lang="ru-RU" sz="1800" b="1" dirty="0">
              <a:cs typeface="Arial" panose="020B0604020202020204" pitchFamily="34" charset="0"/>
              <a:sym typeface="Wingdings" panose="05000000000000000000" pitchFamily="2" charset="2"/>
            </a:endParaRPr>
          </a:p>
          <a:p>
            <a:pPr marL="0" indent="0">
              <a:spcBef>
                <a:spcPts val="450"/>
              </a:spcBef>
              <a:buNone/>
              <a:defRPr/>
            </a:pPr>
            <a:r>
              <a:rPr lang="ru-RU" sz="2600" b="1" dirty="0">
                <a:cs typeface="Arial" panose="020B0604020202020204" pitchFamily="34" charset="0"/>
                <a:sym typeface="Wingdings" panose="05000000000000000000" pitchFamily="2" charset="2"/>
              </a:rPr>
              <a:t>Вопрос: </a:t>
            </a:r>
            <a:r>
              <a:rPr lang="ru-RU" sz="2600" dirty="0">
                <a:cs typeface="Arial" panose="020B0604020202020204" pitchFamily="34" charset="0"/>
                <a:sym typeface="Wingdings" panose="05000000000000000000" pitchFamily="2" charset="2"/>
              </a:rPr>
              <a:t>если у нас в контракте указана цена только с НДС, а победитель на УСН, надо ли вносить изменения в контракт?</a:t>
            </a:r>
          </a:p>
          <a:p>
            <a:pPr marL="0" indent="0">
              <a:spcBef>
                <a:spcPts val="450"/>
              </a:spcBef>
              <a:buNone/>
              <a:defRPr/>
            </a:pPr>
            <a:r>
              <a:rPr lang="ru-RU" sz="2600" b="1" dirty="0">
                <a:cs typeface="Arial" panose="020B0604020202020204" pitchFamily="34" charset="0"/>
                <a:sym typeface="Wingdings" panose="05000000000000000000" pitchFamily="2" charset="2"/>
              </a:rPr>
              <a:t>Ответ: </a:t>
            </a:r>
            <a:r>
              <a:rPr lang="ru-RU" sz="2600" dirty="0">
                <a:cs typeface="Arial" panose="020B0604020202020204" pitchFamily="34" charset="0"/>
                <a:sym typeface="Wingdings" panose="05000000000000000000" pitchFamily="2" charset="2"/>
              </a:rPr>
              <a:t>нет или не обязательно. Письмо ФНС от 10.10.2023 № СД-4-3/12950</a:t>
            </a:r>
            <a:r>
              <a:rPr lang="en-US" sz="2600" dirty="0">
                <a:cs typeface="Arial" panose="020B0604020202020204" pitchFamily="34" charset="0"/>
                <a:sym typeface="Wingdings" panose="05000000000000000000" pitchFamily="2" charset="2"/>
              </a:rPr>
              <a:t>@</a:t>
            </a:r>
            <a:r>
              <a:rPr lang="ru-RU" sz="2600" dirty="0">
                <a:cs typeface="Arial" panose="020B0604020202020204" pitchFamily="34" charset="0"/>
                <a:sym typeface="Wingdings" panose="05000000000000000000" pitchFamily="2" charset="2"/>
              </a:rPr>
              <a:t> - подрядчик просто выставляет счета без НДС (не выставляет счета-фактуры) и не платит НДС.</a:t>
            </a:r>
          </a:p>
          <a:p>
            <a:pPr marL="0" indent="0">
              <a:spcBef>
                <a:spcPts val="450"/>
              </a:spcBef>
              <a:buNone/>
              <a:defRPr/>
            </a:pPr>
            <a:endParaRPr lang="ru-RU" sz="2600" dirty="0">
              <a:cs typeface="Arial" panose="020B0604020202020204" pitchFamily="34" charset="0"/>
              <a:sym typeface="Wingdings" panose="05000000000000000000" pitchFamily="2" charset="2"/>
            </a:endParaRPr>
          </a:p>
        </p:txBody>
      </p:sp>
      <p:sp>
        <p:nvSpPr>
          <p:cNvPr id="28675" name="Заголовок 1"/>
          <p:cNvSpPr txBox="1">
            <a:spLocks/>
          </p:cNvSpPr>
          <p:nvPr/>
        </p:nvSpPr>
        <p:spPr bwMode="auto">
          <a:xfrm>
            <a:off x="318782" y="360727"/>
            <a:ext cx="10058707" cy="78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Проблема НДС/УСН</a:t>
            </a:r>
          </a:p>
        </p:txBody>
      </p:sp>
    </p:spTree>
    <p:extLst>
      <p:ext uri="{BB962C8B-B14F-4D97-AF65-F5344CB8AC3E}">
        <p14:creationId xmlns:p14="http://schemas.microsoft.com/office/powerpoint/2010/main" val="4659202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A3147-327C-D94A-C3AD-01BAA0AF4005}"/>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C47623B9-70A0-A5CB-5834-B3AC311AC722}"/>
              </a:ext>
            </a:extLst>
          </p:cNvPr>
          <p:cNvSpPr>
            <a:spLocks noGrp="1"/>
          </p:cNvSpPr>
          <p:nvPr>
            <p:ph idx="4294967295"/>
          </p:nvPr>
        </p:nvSpPr>
        <p:spPr>
          <a:xfrm>
            <a:off x="385894" y="1241571"/>
            <a:ext cx="11643919" cy="5545123"/>
          </a:xfrm>
        </p:spPr>
        <p:txBody>
          <a:bodyPr>
            <a:normAutofit lnSpcReduction="10000"/>
          </a:bodyPr>
          <a:lstStyle/>
          <a:p>
            <a:pPr marL="0" indent="0">
              <a:spcBef>
                <a:spcPts val="450"/>
              </a:spcBef>
              <a:buNone/>
              <a:defRPr/>
            </a:pPr>
            <a:r>
              <a:rPr lang="ru-RU" sz="2600" b="1" dirty="0">
                <a:cs typeface="Arial" panose="020B0604020202020204" pitchFamily="34" charset="0"/>
                <a:sym typeface="Wingdings" panose="05000000000000000000" pitchFamily="2" charset="2"/>
              </a:rPr>
              <a:t>Вопрос: </a:t>
            </a:r>
            <a:r>
              <a:rPr lang="ru-RU" sz="2600" dirty="0">
                <a:cs typeface="Arial" panose="020B0604020202020204" pitchFamily="34" charset="0"/>
                <a:sym typeface="Wingdings" panose="05000000000000000000" pitchFamily="2" charset="2"/>
              </a:rPr>
              <a:t>если участник на УСН по контракту с НДС выставил счета-фактуры с выделением суммы НДС? </a:t>
            </a:r>
          </a:p>
          <a:p>
            <a:pPr marL="0" indent="0">
              <a:spcBef>
                <a:spcPts val="450"/>
              </a:spcBef>
              <a:buNone/>
              <a:defRPr/>
            </a:pPr>
            <a:r>
              <a:rPr lang="ru-RU" sz="2600" b="1" dirty="0">
                <a:cs typeface="Arial" panose="020B0604020202020204" pitchFamily="34" charset="0"/>
                <a:sym typeface="Wingdings" panose="05000000000000000000" pitchFamily="2" charset="2"/>
              </a:rPr>
              <a:t>Ответ: </a:t>
            </a:r>
            <a:r>
              <a:rPr lang="ru-RU" sz="2600" dirty="0">
                <a:cs typeface="Arial" panose="020B0604020202020204" pitchFamily="34" charset="0"/>
                <a:sym typeface="Wingdings" panose="05000000000000000000" pitchFamily="2" charset="2"/>
              </a:rPr>
              <a:t>вся сумма налога, указанная в этих счетах-фактурах, в соответствии с пунктом 5 статьи 173 НК РФ подлежит уплате в бюджет</a:t>
            </a:r>
          </a:p>
          <a:p>
            <a:pPr marL="0" indent="0">
              <a:spcBef>
                <a:spcPts val="450"/>
              </a:spcBef>
              <a:buNone/>
              <a:defRPr/>
            </a:pPr>
            <a:endParaRPr lang="ru-RU" sz="1400" i="1" dirty="0">
              <a:cs typeface="Arial" panose="020B0604020202020204" pitchFamily="34" charset="0"/>
              <a:sym typeface="Wingdings" panose="05000000000000000000" pitchFamily="2" charset="2"/>
            </a:endParaRPr>
          </a:p>
          <a:p>
            <a:pPr marL="0" indent="0">
              <a:spcBef>
                <a:spcPts val="450"/>
              </a:spcBef>
              <a:buNone/>
              <a:defRPr/>
            </a:pPr>
            <a:endParaRPr lang="ru-RU" sz="1800" dirty="0">
              <a:cs typeface="Arial" panose="020B0604020202020204" pitchFamily="34" charset="0"/>
              <a:sym typeface="Wingdings" panose="05000000000000000000" pitchFamily="2" charset="2"/>
            </a:endParaRPr>
          </a:p>
          <a:p>
            <a:pPr marL="0" indent="0">
              <a:spcBef>
                <a:spcPts val="450"/>
              </a:spcBef>
              <a:buNone/>
              <a:defRPr/>
            </a:pPr>
            <a:r>
              <a:rPr lang="ru-RU" sz="2600" b="1" dirty="0">
                <a:cs typeface="Arial" panose="020B0604020202020204" pitchFamily="34" charset="0"/>
                <a:sym typeface="Wingdings" panose="05000000000000000000" pitchFamily="2" charset="2"/>
              </a:rPr>
              <a:t>Вопрос: </a:t>
            </a:r>
            <a:r>
              <a:rPr lang="ru-RU" sz="2600" dirty="0">
                <a:cs typeface="Arial" panose="020B0604020202020204" pitchFamily="34" charset="0"/>
                <a:sym typeface="Wingdings" panose="05000000000000000000" pitchFamily="2" charset="2"/>
              </a:rPr>
              <a:t>вправе ли на стадии исполнения государственного контракта заказчик отказаться подписывать акт сдачи-приемки работ, если не выставлена счет-фактура с выделением суммы НДС, ссылаясь на условие контракта, что цена включает НДС?</a:t>
            </a:r>
          </a:p>
          <a:p>
            <a:pPr marL="0" indent="0">
              <a:spcBef>
                <a:spcPts val="450"/>
              </a:spcBef>
              <a:buNone/>
              <a:defRPr/>
            </a:pPr>
            <a:r>
              <a:rPr lang="ru-RU" sz="2600" b="1" dirty="0">
                <a:cs typeface="Arial" panose="020B0604020202020204" pitchFamily="34" charset="0"/>
                <a:sym typeface="Wingdings" panose="05000000000000000000" pitchFamily="2" charset="2"/>
              </a:rPr>
              <a:t>Ответ: </a:t>
            </a:r>
            <a:r>
              <a:rPr lang="ru-RU" sz="2600" dirty="0">
                <a:cs typeface="Arial" panose="020B0604020202020204" pitchFamily="34" charset="0"/>
                <a:sym typeface="Wingdings" panose="05000000000000000000" pitchFamily="2" charset="2"/>
              </a:rPr>
              <a:t>нет, это 100% нарушение, штраф до 20 тысяч рублей – нарушение порядка приёмки или отказ от приёмки</a:t>
            </a:r>
          </a:p>
          <a:p>
            <a:pPr marL="0" indent="0">
              <a:spcBef>
                <a:spcPts val="450"/>
              </a:spcBef>
              <a:buNone/>
              <a:defRPr/>
            </a:pPr>
            <a:endParaRPr lang="ru-RU" sz="1800" b="1" dirty="0">
              <a:cs typeface="Arial" panose="020B0604020202020204" pitchFamily="34" charset="0"/>
              <a:sym typeface="Wingdings" panose="05000000000000000000" pitchFamily="2" charset="2"/>
            </a:endParaRPr>
          </a:p>
          <a:p>
            <a:pPr marL="0" indent="0">
              <a:spcBef>
                <a:spcPts val="450"/>
              </a:spcBef>
              <a:buNone/>
              <a:defRPr/>
            </a:pPr>
            <a:r>
              <a:rPr lang="ru-RU" sz="2600" b="1" dirty="0">
                <a:cs typeface="Arial" panose="020B0604020202020204" pitchFamily="34" charset="0"/>
                <a:sym typeface="Wingdings" panose="05000000000000000000" pitchFamily="2" charset="2"/>
              </a:rPr>
              <a:t>Вопрос: </a:t>
            </a:r>
            <a:r>
              <a:rPr lang="ru-RU" sz="2600" dirty="0">
                <a:cs typeface="Arial" panose="020B0604020202020204" pitchFamily="34" charset="0"/>
                <a:sym typeface="Wingdings" panose="05000000000000000000" pitchFamily="2" charset="2"/>
              </a:rPr>
              <a:t>как отразить бывший НДС в документах контракта и приёмке, если подрядчик на УСН?</a:t>
            </a:r>
          </a:p>
          <a:p>
            <a:pPr marL="0" indent="0">
              <a:spcBef>
                <a:spcPts val="450"/>
              </a:spcBef>
              <a:buNone/>
              <a:defRPr/>
            </a:pPr>
            <a:r>
              <a:rPr lang="ru-RU" sz="2600" b="1" dirty="0">
                <a:cs typeface="Arial" panose="020B0604020202020204" pitchFamily="34" charset="0"/>
                <a:sym typeface="Wingdings" panose="05000000000000000000" pitchFamily="2" charset="2"/>
              </a:rPr>
              <a:t>Ответ: </a:t>
            </a:r>
            <a:r>
              <a:rPr lang="ru-RU" sz="2600" dirty="0">
                <a:solidFill>
                  <a:srgbClr val="FF0000"/>
                </a:solidFill>
                <a:cs typeface="Arial" panose="020B0604020202020204" pitchFamily="34" charset="0"/>
                <a:sym typeface="Wingdings" panose="05000000000000000000" pitchFamily="2" charset="2"/>
              </a:rPr>
              <a:t>решения нет. Поэтому - так, как принято в регионе</a:t>
            </a:r>
          </a:p>
          <a:p>
            <a:pPr marL="0" indent="0">
              <a:spcBef>
                <a:spcPts val="450"/>
              </a:spcBef>
              <a:buNone/>
              <a:defRPr/>
            </a:pPr>
            <a:endParaRPr lang="ru-RU" sz="2600" dirty="0">
              <a:cs typeface="Arial" panose="020B0604020202020204" pitchFamily="34" charset="0"/>
              <a:sym typeface="Wingdings" panose="05000000000000000000" pitchFamily="2" charset="2"/>
            </a:endParaRPr>
          </a:p>
        </p:txBody>
      </p:sp>
      <p:sp>
        <p:nvSpPr>
          <p:cNvPr id="28675" name="Заголовок 1">
            <a:extLst>
              <a:ext uri="{FF2B5EF4-FFF2-40B4-BE49-F238E27FC236}">
                <a16:creationId xmlns:a16="http://schemas.microsoft.com/office/drawing/2014/main" id="{70CC8E98-2976-5396-1716-76CBBE275A45}"/>
              </a:ext>
            </a:extLst>
          </p:cNvPr>
          <p:cNvSpPr txBox="1">
            <a:spLocks/>
          </p:cNvSpPr>
          <p:nvPr/>
        </p:nvSpPr>
        <p:spPr bwMode="auto">
          <a:xfrm>
            <a:off x="318782" y="360727"/>
            <a:ext cx="10058707" cy="78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Проблема НДС/УСН</a:t>
            </a:r>
          </a:p>
        </p:txBody>
      </p:sp>
    </p:spTree>
    <p:extLst>
      <p:ext uri="{BB962C8B-B14F-4D97-AF65-F5344CB8AC3E}">
        <p14:creationId xmlns:p14="http://schemas.microsoft.com/office/powerpoint/2010/main" val="22486452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1D11C-7459-23B4-D866-8E536337BFD5}"/>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25F27972-6684-26F5-CD4F-073C08FF51BA}"/>
              </a:ext>
            </a:extLst>
          </p:cNvPr>
          <p:cNvSpPr>
            <a:spLocks noGrp="1"/>
          </p:cNvSpPr>
          <p:nvPr>
            <p:ph idx="4294967295"/>
          </p:nvPr>
        </p:nvSpPr>
        <p:spPr>
          <a:xfrm>
            <a:off x="385894" y="1241571"/>
            <a:ext cx="11643919" cy="5545123"/>
          </a:xfrm>
        </p:spPr>
        <p:txBody>
          <a:bodyPr>
            <a:normAutofit/>
          </a:bodyPr>
          <a:lstStyle/>
          <a:p>
            <a:pPr marL="0" indent="0">
              <a:spcBef>
                <a:spcPts val="450"/>
              </a:spcBef>
              <a:buNone/>
              <a:defRPr/>
            </a:pPr>
            <a:r>
              <a:rPr lang="ru-RU" sz="2600" dirty="0">
                <a:cs typeface="Arial" panose="020B0604020202020204" pitchFamily="34" charset="0"/>
                <a:sym typeface="Wingdings" panose="05000000000000000000" pitchFamily="2" charset="2"/>
              </a:rPr>
              <a:t>Если заказчик покупает «стройку», где </a:t>
            </a:r>
            <a:r>
              <a:rPr lang="ru-RU" sz="2600" u="sng" dirty="0">
                <a:cs typeface="Arial" panose="020B0604020202020204" pitchFamily="34" charset="0"/>
                <a:sym typeface="Wingdings" panose="05000000000000000000" pitchFamily="2" charset="2"/>
              </a:rPr>
              <a:t>не требуется обязательное применение сметных нормативов по </a:t>
            </a:r>
            <a:r>
              <a:rPr lang="ru-RU" sz="2600" u="sng" dirty="0" err="1">
                <a:cs typeface="Arial" panose="020B0604020202020204" pitchFamily="34" charset="0"/>
                <a:sym typeface="Wingdings" panose="05000000000000000000" pitchFamily="2" charset="2"/>
              </a:rPr>
              <a:t>ГрК</a:t>
            </a:r>
            <a:r>
              <a:rPr lang="ru-RU" sz="2600" u="sng" dirty="0">
                <a:cs typeface="Arial" panose="020B0604020202020204" pitchFamily="34" charset="0"/>
                <a:sym typeface="Wingdings" panose="05000000000000000000" pitchFamily="2" charset="2"/>
              </a:rPr>
              <a:t> РФ </a:t>
            </a:r>
            <a:r>
              <a:rPr lang="ru-RU" sz="2600" dirty="0">
                <a:cs typeface="Arial" panose="020B0604020202020204" pitchFamily="34" charset="0"/>
                <a:sym typeface="Wingdings" panose="05000000000000000000" pitchFamily="2" charset="2"/>
              </a:rPr>
              <a:t>(например, </a:t>
            </a:r>
            <a:r>
              <a:rPr lang="ru-RU" sz="2600" u="sng" dirty="0">
                <a:cs typeface="Arial" panose="020B0604020202020204" pitchFamily="34" charset="0"/>
                <a:sym typeface="Wingdings" panose="05000000000000000000" pitchFamily="2" charset="2"/>
              </a:rPr>
              <a:t>текущий ремонт</a:t>
            </a:r>
            <a:r>
              <a:rPr lang="ru-RU" sz="2600" dirty="0">
                <a:cs typeface="Arial" panose="020B0604020202020204" pitchFamily="34" charset="0"/>
                <a:sym typeface="Wingdings" panose="05000000000000000000" pitchFamily="2" charset="2"/>
              </a:rPr>
              <a:t>), то обоснование НМЦК можно сделать методом анализа рынка, то есть</a:t>
            </a:r>
          </a:p>
          <a:p>
            <a:pPr marL="0" indent="0">
              <a:spcBef>
                <a:spcPts val="450"/>
              </a:spcBef>
              <a:buNone/>
              <a:defRPr/>
            </a:pPr>
            <a:endParaRPr lang="ru-RU" sz="2600" dirty="0">
              <a:cs typeface="Arial" panose="020B0604020202020204" pitchFamily="34" charset="0"/>
              <a:sym typeface="Wingdings" panose="05000000000000000000" pitchFamily="2" charset="2"/>
            </a:endParaRPr>
          </a:p>
          <a:p>
            <a:pPr>
              <a:spcBef>
                <a:spcPts val="450"/>
              </a:spcBef>
              <a:buFontTx/>
              <a:buChar char="-"/>
              <a:defRPr/>
            </a:pPr>
            <a:r>
              <a:rPr lang="ru-RU" sz="2600" b="1" dirty="0">
                <a:cs typeface="Arial" panose="020B0604020202020204" pitchFamily="34" charset="0"/>
                <a:sym typeface="Wingdings" panose="05000000000000000000" pitchFamily="2" charset="2"/>
              </a:rPr>
              <a:t>Запрос подрядчикам: за какую сумму вы сделаете работы по ВОР в виде и количестве (кирпич 100 штук, укладка кладки 2 </a:t>
            </a:r>
            <a:r>
              <a:rPr lang="ru-RU" sz="2600" b="1" dirty="0" err="1">
                <a:cs typeface="Arial" panose="020B0604020202020204" pitchFamily="34" charset="0"/>
                <a:sym typeface="Wingdings" panose="05000000000000000000" pitchFamily="2" charset="2"/>
              </a:rPr>
              <a:t>кв.м</a:t>
            </a:r>
            <a:r>
              <a:rPr lang="ru-RU" sz="2600" b="1" dirty="0">
                <a:cs typeface="Arial" panose="020B0604020202020204" pitchFamily="34" charset="0"/>
                <a:sym typeface="Wingdings" panose="05000000000000000000" pitchFamily="2" charset="2"/>
              </a:rPr>
              <a:t>…)?</a:t>
            </a:r>
            <a:br>
              <a:rPr lang="ru-RU" sz="2600" b="1" dirty="0">
                <a:cs typeface="Arial" panose="020B0604020202020204" pitchFamily="34" charset="0"/>
                <a:sym typeface="Wingdings" panose="05000000000000000000" pitchFamily="2" charset="2"/>
              </a:rPr>
            </a:br>
            <a:endParaRPr lang="ru-RU" sz="2600" b="1" dirty="0">
              <a:cs typeface="Arial" panose="020B0604020202020204" pitchFamily="34" charset="0"/>
              <a:sym typeface="Wingdings" panose="05000000000000000000" pitchFamily="2" charset="2"/>
            </a:endParaRPr>
          </a:p>
          <a:p>
            <a:pPr>
              <a:spcBef>
                <a:spcPts val="450"/>
              </a:spcBef>
              <a:buFontTx/>
              <a:buChar char="-"/>
              <a:defRPr/>
            </a:pPr>
            <a:r>
              <a:rPr lang="ru-RU" sz="2600" b="1" dirty="0">
                <a:cs typeface="Arial" panose="020B0604020202020204" pitchFamily="34" charset="0"/>
                <a:sym typeface="Wingdings" panose="05000000000000000000" pitchFamily="2" charset="2"/>
              </a:rPr>
              <a:t>Ответы: за 100 тысяч, за 110 тысяч, за 90 тысяч.</a:t>
            </a:r>
          </a:p>
          <a:p>
            <a:pPr>
              <a:spcBef>
                <a:spcPts val="450"/>
              </a:spcBef>
              <a:buFontTx/>
              <a:buChar char="-"/>
              <a:defRPr/>
            </a:pPr>
            <a:endParaRPr lang="ru-RU" sz="2600" b="1" dirty="0">
              <a:cs typeface="Arial" panose="020B0604020202020204" pitchFamily="34" charset="0"/>
              <a:sym typeface="Wingdings" panose="05000000000000000000" pitchFamily="2" charset="2"/>
            </a:endParaRPr>
          </a:p>
          <a:p>
            <a:pPr>
              <a:spcBef>
                <a:spcPts val="450"/>
              </a:spcBef>
              <a:buFontTx/>
              <a:buChar char="-"/>
              <a:defRPr/>
            </a:pPr>
            <a:r>
              <a:rPr lang="ru-RU" sz="2600" b="1" dirty="0">
                <a:cs typeface="Arial" panose="020B0604020202020204" pitchFamily="34" charset="0"/>
                <a:sym typeface="Wingdings" panose="05000000000000000000" pitchFamily="2" charset="2"/>
              </a:rPr>
              <a:t>ОНМЦК: заказчик взял среднюю цену = 100 тысяч</a:t>
            </a:r>
          </a:p>
          <a:p>
            <a:pPr marL="0" indent="0">
              <a:spcBef>
                <a:spcPts val="450"/>
              </a:spcBef>
              <a:buNone/>
              <a:defRPr/>
            </a:pPr>
            <a:endParaRPr lang="ru-RU" sz="2600" dirty="0">
              <a:cs typeface="Arial" panose="020B0604020202020204" pitchFamily="34" charset="0"/>
              <a:sym typeface="Wingdings" panose="05000000000000000000" pitchFamily="2" charset="2"/>
            </a:endParaRPr>
          </a:p>
          <a:p>
            <a:pPr marL="0" indent="0">
              <a:spcBef>
                <a:spcPts val="450"/>
              </a:spcBef>
              <a:buNone/>
              <a:defRPr/>
            </a:pPr>
            <a:r>
              <a:rPr lang="ru-RU" sz="2600" dirty="0">
                <a:cs typeface="Arial" panose="020B0604020202020204" pitchFamily="34" charset="0"/>
                <a:sym typeface="Wingdings" panose="05000000000000000000" pitchFamily="2" charset="2"/>
              </a:rPr>
              <a:t>Какие там налоги закладывали подрядчики – их личное дело.</a:t>
            </a:r>
          </a:p>
        </p:txBody>
      </p:sp>
      <p:sp>
        <p:nvSpPr>
          <p:cNvPr id="28675" name="Заголовок 1">
            <a:extLst>
              <a:ext uri="{FF2B5EF4-FFF2-40B4-BE49-F238E27FC236}">
                <a16:creationId xmlns:a16="http://schemas.microsoft.com/office/drawing/2014/main" id="{EAE59148-61AB-22A1-0F35-61F343ED7401}"/>
              </a:ext>
            </a:extLst>
          </p:cNvPr>
          <p:cNvSpPr txBox="1">
            <a:spLocks/>
          </p:cNvSpPr>
          <p:nvPr/>
        </p:nvSpPr>
        <p:spPr bwMode="auto">
          <a:xfrm>
            <a:off x="318782" y="360727"/>
            <a:ext cx="10058707" cy="78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Важный нюанс</a:t>
            </a:r>
          </a:p>
        </p:txBody>
      </p:sp>
    </p:spTree>
    <p:extLst>
      <p:ext uri="{BB962C8B-B14F-4D97-AF65-F5344CB8AC3E}">
        <p14:creationId xmlns:p14="http://schemas.microsoft.com/office/powerpoint/2010/main" val="16587611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C0A2-20ED-2968-DD4B-1B72E7C7C129}"/>
            </a:ext>
          </a:extLst>
        </p:cNvPr>
        <p:cNvGrpSpPr/>
        <p:nvPr/>
      </p:nvGrpSpPr>
      <p:grpSpPr>
        <a:xfrm>
          <a:off x="0" y="0"/>
          <a:ext cx="0" cy="0"/>
          <a:chOff x="0" y="0"/>
          <a:chExt cx="0" cy="0"/>
        </a:xfrm>
      </p:grpSpPr>
      <p:sp>
        <p:nvSpPr>
          <p:cNvPr id="33794" name="Объект 2">
            <a:extLst>
              <a:ext uri="{FF2B5EF4-FFF2-40B4-BE49-F238E27FC236}">
                <a16:creationId xmlns:a16="http://schemas.microsoft.com/office/drawing/2014/main" id="{AEE17FE5-32AE-FE3C-32B2-691E849565DA}"/>
              </a:ext>
            </a:extLst>
          </p:cNvPr>
          <p:cNvSpPr>
            <a:spLocks noGrp="1"/>
          </p:cNvSpPr>
          <p:nvPr>
            <p:ph idx="4294967295"/>
          </p:nvPr>
        </p:nvSpPr>
        <p:spPr>
          <a:xfrm>
            <a:off x="318783" y="1325461"/>
            <a:ext cx="11873218" cy="5316639"/>
          </a:xfrm>
        </p:spPr>
        <p:txBody>
          <a:bodyPr>
            <a:normAutofit/>
          </a:bodyPr>
          <a:lstStyle/>
          <a:p>
            <a:pPr>
              <a:spcBef>
                <a:spcPts val="450"/>
              </a:spcBef>
            </a:pPr>
            <a:r>
              <a:rPr lang="ru-RU" altLang="ru-RU" sz="2400" dirty="0">
                <a:cs typeface="Arial" panose="020B0604020202020204" pitchFamily="34" charset="0"/>
                <a:sym typeface="Wingdings" panose="05000000000000000000" pitchFamily="2" charset="2"/>
              </a:rPr>
              <a:t>Письмо Министерства финансов РФ от 2 ноября 2017 г. № 03-07-11/72354;</a:t>
            </a:r>
          </a:p>
          <a:p>
            <a:pPr>
              <a:spcBef>
                <a:spcPts val="450"/>
              </a:spcBef>
            </a:pPr>
            <a:r>
              <a:rPr lang="ru-RU" altLang="ru-RU" sz="2400" dirty="0">
                <a:cs typeface="Arial" panose="020B0604020202020204" pitchFamily="34" charset="0"/>
                <a:sym typeface="Wingdings" panose="05000000000000000000" pitchFamily="2" charset="2"/>
              </a:rPr>
              <a:t>Определение Верховного Суда РФ от 16.11.2018 № 308-ЭС18-18914 по делу № А53-29054/2017;</a:t>
            </a:r>
          </a:p>
          <a:p>
            <a:pPr>
              <a:spcBef>
                <a:spcPts val="450"/>
              </a:spcBef>
            </a:pPr>
            <a:r>
              <a:rPr lang="ru-RU" altLang="ru-RU" sz="2400" dirty="0">
                <a:cs typeface="Arial" panose="020B0604020202020204" pitchFamily="34" charset="0"/>
                <a:sym typeface="Wingdings" panose="05000000000000000000" pitchFamily="2" charset="2"/>
              </a:rPr>
              <a:t>Постановление Арбитражного суда Дальневосточного округа от 18.12.2017 № Ф03-4850/2017;</a:t>
            </a:r>
          </a:p>
          <a:p>
            <a:pPr>
              <a:spcBef>
                <a:spcPts val="450"/>
              </a:spcBef>
            </a:pPr>
            <a:r>
              <a:rPr lang="ru-RU" altLang="ru-RU" sz="2400" dirty="0">
                <a:cs typeface="Arial" panose="020B0604020202020204" pitchFamily="34" charset="0"/>
                <a:sym typeface="Wingdings" panose="05000000000000000000" pitchFamily="2" charset="2"/>
              </a:rPr>
              <a:t>Постановление Арбитражного суда Северо-Кавказского округа от 07.07.2017 по делу № А15-3160/2016).</a:t>
            </a:r>
          </a:p>
          <a:p>
            <a:pPr>
              <a:spcBef>
                <a:spcPts val="450"/>
              </a:spcBef>
            </a:pPr>
            <a:r>
              <a:rPr lang="ru-RU" altLang="ru-RU" sz="2400" dirty="0">
                <a:cs typeface="Arial" panose="020B0604020202020204" pitchFamily="34" charset="0"/>
                <a:sym typeface="Wingdings" panose="05000000000000000000" pitchFamily="2" charset="2"/>
              </a:rPr>
              <a:t>Письмо ФАС России от 18.06.2019 № ИА/50880/19 «О разъяснении положений Федерального закона от 05.04.2013 № 44-ФЗ «О контрактной системе в сфере закупок товаров, работ, услуг для обеспечения государственных и муниципальных нужд“ в части заключения государственного контракта с победителем закупки, применяющим упрощенную систему налогообложения».</a:t>
            </a:r>
          </a:p>
          <a:p>
            <a:pPr>
              <a:spcBef>
                <a:spcPts val="450"/>
              </a:spcBef>
            </a:pPr>
            <a:r>
              <a:rPr lang="ru-RU" altLang="ru-RU" sz="2400" dirty="0">
                <a:cs typeface="Arial" panose="020B0604020202020204" pitchFamily="34" charset="0"/>
                <a:sym typeface="Wingdings" panose="05000000000000000000" pitchFamily="2" charset="2"/>
              </a:rPr>
              <a:t>Суды: </a:t>
            </a:r>
            <a:r>
              <a:rPr lang="ru-RU" sz="2400" dirty="0"/>
              <a:t>А03-16525/2018, А07-13700/2018, А73-22807/2018, А21-15416/2023</a:t>
            </a:r>
            <a:r>
              <a:rPr lang="ru-RU" altLang="ru-RU" sz="2400" dirty="0">
                <a:cs typeface="Arial" panose="020B0604020202020204" pitchFamily="34" charset="0"/>
                <a:sym typeface="Wingdings" panose="05000000000000000000" pitchFamily="2" charset="2"/>
              </a:rPr>
              <a:t> и т.д.</a:t>
            </a:r>
          </a:p>
        </p:txBody>
      </p:sp>
      <p:sp>
        <p:nvSpPr>
          <p:cNvPr id="33795" name="Заголовок 1">
            <a:extLst>
              <a:ext uri="{FF2B5EF4-FFF2-40B4-BE49-F238E27FC236}">
                <a16:creationId xmlns:a16="http://schemas.microsoft.com/office/drawing/2014/main" id="{FC699120-0DD3-6033-BAD3-F5494115B076}"/>
              </a:ext>
            </a:extLst>
          </p:cNvPr>
          <p:cNvSpPr txBox="1">
            <a:spLocks/>
          </p:cNvSpPr>
          <p:nvPr/>
        </p:nvSpPr>
        <p:spPr bwMode="auto">
          <a:xfrm>
            <a:off x="937980" y="438369"/>
            <a:ext cx="86217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Дополнительное обоснование</a:t>
            </a:r>
          </a:p>
        </p:txBody>
      </p:sp>
    </p:spTree>
    <p:extLst>
      <p:ext uri="{BB962C8B-B14F-4D97-AF65-F5344CB8AC3E}">
        <p14:creationId xmlns:p14="http://schemas.microsoft.com/office/powerpoint/2010/main" val="24420607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2F2E-022F-B813-2C76-2F6C70E1703F}"/>
            </a:ext>
          </a:extLst>
        </p:cNvPr>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62EEB370-4C10-9770-4795-8BB1AFF6CE07}"/>
              </a:ext>
            </a:extLst>
          </p:cNvPr>
          <p:cNvSpPr>
            <a:spLocks noGrp="1"/>
          </p:cNvSpPr>
          <p:nvPr>
            <p:ph type="title" idx="4294967295"/>
          </p:nvPr>
        </p:nvSpPr>
        <p:spPr>
          <a:xfrm>
            <a:off x="353960" y="277813"/>
            <a:ext cx="7875639" cy="774700"/>
          </a:xfrm>
        </p:spPr>
        <p:txBody>
          <a:bodyPr>
            <a:normAutofit/>
          </a:bodyPr>
          <a:lstStyle/>
          <a:p>
            <a:r>
              <a:rPr lang="ru-RU" altLang="ru-RU" sz="4000" dirty="0">
                <a:latin typeface="Arial" panose="020B0604020202020204" pitchFamily="34" charset="0"/>
                <a:cs typeface="Arial" panose="020B0604020202020204" pitchFamily="34" charset="0"/>
              </a:rPr>
              <a:t>Минстрой 2024</a:t>
            </a:r>
            <a:endParaRPr lang="ru-RU" altLang="ru-RU" dirty="0">
              <a:latin typeface="Arial" panose="020B0604020202020204" pitchFamily="34" charset="0"/>
              <a:cs typeface="Arial" panose="020B0604020202020204" pitchFamily="34" charset="0"/>
            </a:endParaRPr>
          </a:p>
        </p:txBody>
      </p:sp>
      <p:sp>
        <p:nvSpPr>
          <p:cNvPr id="18435" name="Объект 2">
            <a:extLst>
              <a:ext uri="{FF2B5EF4-FFF2-40B4-BE49-F238E27FC236}">
                <a16:creationId xmlns:a16="http://schemas.microsoft.com/office/drawing/2014/main" id="{154D0E7F-1717-FD8C-EFD8-220A0BFAAA19}"/>
              </a:ext>
            </a:extLst>
          </p:cNvPr>
          <p:cNvSpPr>
            <a:spLocks noGrp="1"/>
          </p:cNvSpPr>
          <p:nvPr>
            <p:ph idx="4294967295"/>
          </p:nvPr>
        </p:nvSpPr>
        <p:spPr>
          <a:xfrm>
            <a:off x="353960" y="1263650"/>
            <a:ext cx="11310989" cy="5386388"/>
          </a:xfrm>
        </p:spPr>
        <p:txBody>
          <a:bodyPr>
            <a:normAutofit fontScale="77500" lnSpcReduction="20000"/>
          </a:bodyPr>
          <a:lstStyle/>
          <a:p>
            <a:r>
              <a:rPr lang="ru-RU" altLang="ru-RU" dirty="0">
                <a:latin typeface="Arial" panose="020B0604020202020204" pitchFamily="34" charset="0"/>
                <a:cs typeface="Arial" panose="020B0604020202020204" pitchFamily="34" charset="0"/>
              </a:rPr>
              <a:t>Минстрой России разъяснил порядок оплаты контрактов, предметом которых являются строительство, реконструкция объектов капитального строительства</a:t>
            </a:r>
          </a:p>
          <a:p>
            <a:r>
              <a:rPr lang="ru-RU" altLang="ru-RU" dirty="0">
                <a:latin typeface="Arial" panose="020B0604020202020204" pitchFamily="34" charset="0"/>
                <a:cs typeface="Arial" panose="020B0604020202020204" pitchFamily="34" charset="0"/>
              </a:rPr>
              <a:t>Контракты, предметом которых являются строительство, реконструкция объектов капитального строительства, должны содержать обязательное условие о включении/невключении НДС в цену контракта (пункт 36 Типовых условий, утвержденных постановлением Правительства РФ от 29.06.2023 № 1066).</a:t>
            </a:r>
          </a:p>
          <a:p>
            <a:r>
              <a:rPr lang="ru-RU" altLang="ru-RU" dirty="0">
                <a:latin typeface="Arial" panose="020B0604020202020204" pitchFamily="34" charset="0"/>
                <a:cs typeface="Arial" panose="020B0604020202020204" pitchFamily="34" charset="0"/>
              </a:rPr>
              <a:t>С учетом того, что составление сметы контракта осуществляется до момента проведения закупки с обязательным включением в расчет НДС (приказ Минстроя России от 23.12.2019 № 841/</a:t>
            </a:r>
            <a:r>
              <a:rPr lang="ru-RU" altLang="ru-RU" dirty="0" err="1">
                <a:latin typeface="Arial" panose="020B0604020202020204" pitchFamily="34" charset="0"/>
                <a:cs typeface="Arial" panose="020B0604020202020204" pitchFamily="34" charset="0"/>
              </a:rPr>
              <a:t>пр</a:t>
            </a:r>
            <a:r>
              <a:rPr lang="ru-RU" altLang="ru-RU" dirty="0">
                <a:latin typeface="Arial" panose="020B0604020202020204" pitchFamily="34" charset="0"/>
                <a:cs typeface="Arial" panose="020B0604020202020204" pitchFamily="34" charset="0"/>
              </a:rPr>
              <a:t>), до размещения закупки и заключения контракта заказчик не обладает информацией о системе налогообложения, применяемой участником закупки, с которым будет заключен контракт.</a:t>
            </a:r>
          </a:p>
          <a:p>
            <a:r>
              <a:rPr lang="ru-RU" altLang="ru-RU" dirty="0">
                <a:latin typeface="Arial" panose="020B0604020202020204" pitchFamily="34" charset="0"/>
                <a:cs typeface="Arial" panose="020B0604020202020204" pitchFamily="34" charset="0"/>
              </a:rPr>
              <a:t>Таким образом, несмотря на то, что контракт заключается заказчиком с лицом, применяющим упрощенную систему налогообложения, смета подлежит включению в контракт с учетом НДС, но при осуществлении оплаты заказчик руководствуется положениями контракта. В случае </a:t>
            </a:r>
            <a:r>
              <a:rPr lang="ru-RU" altLang="ru-RU" b="1" dirty="0">
                <a:latin typeface="Arial" panose="020B0604020202020204" pitchFamily="34" charset="0"/>
                <a:cs typeface="Arial" panose="020B0604020202020204" pitchFamily="34" charset="0"/>
              </a:rPr>
              <a:t>если контракт заключен с лицом, не являющимся в соответствии с законодательством РФ плательщиком НДС, то цена контракта НДС не облагается</a:t>
            </a:r>
            <a:r>
              <a:rPr lang="ru-RU" altLang="ru-RU" dirty="0">
                <a:latin typeface="Arial" panose="020B0604020202020204" pitchFamily="34" charset="0"/>
                <a:cs typeface="Arial" panose="020B0604020202020204" pitchFamily="34" charset="0"/>
              </a:rPr>
              <a:t>.</a:t>
            </a:r>
          </a:p>
          <a:p>
            <a:endParaRPr lang="ru-RU" altLang="ru-RU" dirty="0">
              <a:latin typeface="Arial" panose="020B0604020202020204" pitchFamily="34" charset="0"/>
              <a:cs typeface="Arial" panose="020B0604020202020204" pitchFamily="34" charset="0"/>
            </a:endParaRPr>
          </a:p>
          <a:p>
            <a:r>
              <a:rPr lang="ru-RU" altLang="ru-RU" dirty="0">
                <a:latin typeface="Arial" panose="020B0604020202020204" pitchFamily="34" charset="0"/>
                <a:cs typeface="Arial" panose="020B0604020202020204" pitchFamily="34" charset="0"/>
              </a:rPr>
              <a:t>Документ: письмо Минстроя России от 01.10.2024 № 57284-АВ/09. </a:t>
            </a:r>
            <a:endParaRPr lang="ru-RU" altLang="ru-RU"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7312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3A06F-64D9-DCB8-12DF-26248B4CCBF0}"/>
            </a:ext>
          </a:extLst>
        </p:cNvPr>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22447DDD-5364-198C-931B-08E791F1918B}"/>
              </a:ext>
            </a:extLst>
          </p:cNvPr>
          <p:cNvSpPr>
            <a:spLocks noGrp="1"/>
          </p:cNvSpPr>
          <p:nvPr>
            <p:ph type="title" idx="4294967295"/>
          </p:nvPr>
        </p:nvSpPr>
        <p:spPr>
          <a:xfrm>
            <a:off x="353960" y="277813"/>
            <a:ext cx="7875639" cy="774700"/>
          </a:xfrm>
        </p:spPr>
        <p:txBody>
          <a:bodyPr>
            <a:normAutofit/>
          </a:bodyPr>
          <a:lstStyle/>
          <a:p>
            <a:r>
              <a:rPr lang="ru-RU" altLang="ru-RU" sz="4000" dirty="0">
                <a:latin typeface="Arial" panose="020B0604020202020204" pitchFamily="34" charset="0"/>
                <a:cs typeface="Arial" panose="020B0604020202020204" pitchFamily="34" charset="0"/>
              </a:rPr>
              <a:t>Минфин 2024</a:t>
            </a:r>
            <a:endParaRPr lang="ru-RU" altLang="ru-RU" dirty="0">
              <a:latin typeface="Arial" panose="020B0604020202020204" pitchFamily="34" charset="0"/>
              <a:cs typeface="Arial" panose="020B0604020202020204" pitchFamily="34" charset="0"/>
            </a:endParaRPr>
          </a:p>
        </p:txBody>
      </p:sp>
      <p:sp>
        <p:nvSpPr>
          <p:cNvPr id="18435" name="Объект 2">
            <a:extLst>
              <a:ext uri="{FF2B5EF4-FFF2-40B4-BE49-F238E27FC236}">
                <a16:creationId xmlns:a16="http://schemas.microsoft.com/office/drawing/2014/main" id="{BEE21927-7D17-7974-526D-425AE35B1D63}"/>
              </a:ext>
            </a:extLst>
          </p:cNvPr>
          <p:cNvSpPr>
            <a:spLocks noGrp="1"/>
          </p:cNvSpPr>
          <p:nvPr>
            <p:ph idx="4294967295"/>
          </p:nvPr>
        </p:nvSpPr>
        <p:spPr>
          <a:xfrm>
            <a:off x="353960" y="1263650"/>
            <a:ext cx="11310989" cy="5386388"/>
          </a:xfrm>
        </p:spPr>
        <p:txBody>
          <a:bodyPr>
            <a:normAutofit fontScale="55000" lnSpcReduction="20000"/>
          </a:bodyPr>
          <a:lstStyle/>
          <a:p>
            <a:r>
              <a:rPr lang="ru-RU" altLang="ru-RU" sz="3300" dirty="0">
                <a:latin typeface="Arial" panose="020B0604020202020204" pitchFamily="34" charset="0"/>
                <a:cs typeface="Arial" panose="020B0604020202020204" pitchFamily="34" charset="0"/>
              </a:rPr>
              <a:t>Минфин России отметил, что в рамках Закона № 44-ФЗ:</a:t>
            </a:r>
          </a:p>
          <a:p>
            <a:r>
              <a:rPr lang="ru-RU" altLang="ru-RU" sz="3300" dirty="0">
                <a:latin typeface="Arial" panose="020B0604020202020204" pitchFamily="34" charset="0"/>
                <a:cs typeface="Arial" panose="020B0604020202020204" pitchFamily="34" charset="0"/>
              </a:rPr>
              <a:t>- контракт заключается на условиях, предусмотренных извещением об осуществлении закупки, приглашением, документацией о закупке (при наличии) и заявкой участника закупки, с которым заключается контракт (часть 1 статьи 34 Закона № 44-ФЗ);</a:t>
            </a:r>
          </a:p>
          <a:p>
            <a:r>
              <a:rPr lang="ru-RU" altLang="ru-RU" sz="3300" dirty="0">
                <a:latin typeface="Arial" panose="020B0604020202020204" pitchFamily="34" charset="0"/>
                <a:cs typeface="Arial" panose="020B0604020202020204" pitchFamily="34" charset="0"/>
              </a:rPr>
              <a:t>- цена контракта является твердой и определяется на весь срок его исполнения (часть 2 статьи 34 Закона № 44-ФЗ);</a:t>
            </a:r>
          </a:p>
          <a:p>
            <a:r>
              <a:rPr lang="ru-RU" altLang="ru-RU" sz="3300" dirty="0">
                <a:latin typeface="Arial" panose="020B0604020202020204" pitchFamily="34" charset="0"/>
                <a:cs typeface="Arial" panose="020B0604020202020204" pitchFamily="34" charset="0"/>
              </a:rPr>
              <a:t>- при исполнении контракта изменение его существенных условий не допускается, за исключением случаев, предусмотренных Законом № 44-ФЗ (часть 2 статьи 34 Закона № 44-ФЗ);</a:t>
            </a:r>
          </a:p>
          <a:p>
            <a:r>
              <a:rPr lang="ru-RU" altLang="ru-RU" sz="3300" dirty="0">
                <a:latin typeface="Arial" panose="020B0604020202020204" pitchFamily="34" charset="0"/>
                <a:cs typeface="Arial" panose="020B0604020202020204" pitchFamily="34" charset="0"/>
              </a:rPr>
              <a:t>- контракт заключается и оплачивается заказчиком по цене, предложенной участником закупки, с которым заключается контракт вне зависимости от применяемой им системы налогообложения (цена, предложенная участником в заявке, формируется с учетом всех накладных расходов (в том числе налогов и сборов), коммерческих рисков);</a:t>
            </a:r>
          </a:p>
          <a:p>
            <a:r>
              <a:rPr lang="ru-RU" altLang="ru-RU" sz="3300" b="1" dirty="0">
                <a:latin typeface="Arial" panose="020B0604020202020204" pitchFamily="34" charset="0"/>
                <a:cs typeface="Arial" panose="020B0604020202020204" pitchFamily="34" charset="0"/>
              </a:rPr>
              <a:t>- заказчик не вправе самостоятельно осуществлять корректировку цены контракта, предложенной участником закупки, применяющим упрощенную систему налогообложения;</a:t>
            </a:r>
          </a:p>
          <a:p>
            <a:r>
              <a:rPr lang="ru-RU" altLang="ru-RU" sz="3300" dirty="0">
                <a:latin typeface="Arial" panose="020B0604020202020204" pitchFamily="34" charset="0"/>
                <a:cs typeface="Arial" panose="020B0604020202020204" pitchFamily="34" charset="0"/>
              </a:rPr>
              <a:t>- возможность увеличения цены контракта (на размер ставки НДС) в связи с изменением системы </a:t>
            </a:r>
            <a:r>
              <a:rPr lang="ru-RU" altLang="ru-RU" sz="3300" dirty="0" err="1">
                <a:latin typeface="Arial" panose="020B0604020202020204" pitchFamily="34" charset="0"/>
                <a:cs typeface="Arial" panose="020B0604020202020204" pitchFamily="34" charset="0"/>
              </a:rPr>
              <a:t>налогооблажения</a:t>
            </a:r>
            <a:r>
              <a:rPr lang="ru-RU" altLang="ru-RU" sz="3300" dirty="0">
                <a:latin typeface="Arial" panose="020B0604020202020204" pitchFamily="34" charset="0"/>
                <a:cs typeface="Arial" panose="020B0604020202020204" pitchFamily="34" charset="0"/>
              </a:rPr>
              <a:t> поставщика (подрядчика, исполнителя) законодательством о контрактной системе не предусмотрена;</a:t>
            </a:r>
          </a:p>
          <a:p>
            <a:r>
              <a:rPr lang="ru-RU" altLang="ru-RU" sz="3300" dirty="0">
                <a:latin typeface="Arial" panose="020B0604020202020204" pitchFamily="34" charset="0"/>
                <a:cs typeface="Arial" panose="020B0604020202020204" pitchFamily="34" charset="0"/>
              </a:rPr>
              <a:t>- условие о размере ставки НДС не является существенным и может быть изменено путем заключения дополнительного соглашения без изменения цены контракта.</a:t>
            </a:r>
          </a:p>
          <a:p>
            <a:endParaRPr lang="ru-RU" altLang="ru-RU" dirty="0">
              <a:latin typeface="Arial" panose="020B0604020202020204" pitchFamily="34" charset="0"/>
              <a:cs typeface="Arial" panose="020B0604020202020204" pitchFamily="34" charset="0"/>
            </a:endParaRPr>
          </a:p>
          <a:p>
            <a:r>
              <a:rPr lang="ru-RU" altLang="ru-RU" dirty="0">
                <a:latin typeface="Arial" panose="020B0604020202020204" pitchFamily="34" charset="0"/>
                <a:cs typeface="Arial" panose="020B0604020202020204" pitchFamily="34" charset="0"/>
              </a:rPr>
              <a:t> письма Минфина России от 20.11.2024 № 03-07-11/115183, от 28.11.2024 № 24-06-09/119523, от 23.12.2024 № 24-06-09/129836, от 16.01.2025 № 03-07-11/2688, от 07.02.2025 № 24-06-07/10915. </a:t>
            </a:r>
            <a:endParaRPr lang="ru-RU" altLang="ru-RU"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824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idx="4294967295"/>
          </p:nvPr>
        </p:nvSpPr>
        <p:spPr>
          <a:xfrm>
            <a:off x="285225" y="285750"/>
            <a:ext cx="9714451" cy="830263"/>
          </a:xfrm>
        </p:spPr>
        <p:txBody>
          <a:bodyPr>
            <a:normAutofit/>
          </a:bodyPr>
          <a:lstStyle/>
          <a:p>
            <a:pPr algn="ctr"/>
            <a:r>
              <a:rPr lang="ru-RU" altLang="ru-RU" sz="3600" b="1" dirty="0">
                <a:latin typeface="Arial" panose="020B0604020202020204" pitchFamily="34" charset="0"/>
                <a:cs typeface="Arial" panose="020B0604020202020204" pitchFamily="34" charset="0"/>
              </a:rPr>
              <a:t>Сложные закупки</a:t>
            </a:r>
            <a:endParaRPr lang="ru-RU" altLang="ru-RU" sz="3600" dirty="0">
              <a:latin typeface="Arial" panose="020B0604020202020204" pitchFamily="34" charset="0"/>
              <a:cs typeface="Arial" panose="020B0604020202020204" pitchFamily="34" charset="0"/>
            </a:endParaRPr>
          </a:p>
        </p:txBody>
      </p:sp>
      <p:sp>
        <p:nvSpPr>
          <p:cNvPr id="35843" name="Объект 2"/>
          <p:cNvSpPr>
            <a:spLocks noGrp="1"/>
          </p:cNvSpPr>
          <p:nvPr>
            <p:ph idx="4294967295"/>
          </p:nvPr>
        </p:nvSpPr>
        <p:spPr>
          <a:xfrm>
            <a:off x="285225" y="1317072"/>
            <a:ext cx="11719421" cy="5419288"/>
          </a:xfrm>
        </p:spPr>
        <p:txBody>
          <a:bodyPr>
            <a:noAutofit/>
          </a:bodyPr>
          <a:lstStyle/>
          <a:p>
            <a:pPr marL="0" indent="0">
              <a:buNone/>
              <a:defRPr/>
            </a:pPr>
            <a:r>
              <a:rPr lang="ru-RU" altLang="ru-RU" sz="1900" b="1" dirty="0">
                <a:latin typeface="Arial" panose="020B0604020202020204" pitchFamily="34" charset="0"/>
                <a:cs typeface="Arial" panose="020B0604020202020204" pitchFamily="34" charset="0"/>
              </a:rPr>
              <a:t>Основные виды сложных закупок</a:t>
            </a:r>
          </a:p>
          <a:p>
            <a:pPr>
              <a:defRPr/>
            </a:pPr>
            <a:r>
              <a:rPr lang="ru-RU" altLang="ru-RU" sz="1900" dirty="0">
                <a:latin typeface="Arial" panose="020B0604020202020204" pitchFamily="34" charset="0"/>
                <a:cs typeface="Arial" panose="020B0604020202020204" pitchFamily="34" charset="0"/>
              </a:rPr>
              <a:t>Крупные суммы (от 10-100 млн.)</a:t>
            </a:r>
          </a:p>
          <a:p>
            <a:pPr>
              <a:defRPr/>
            </a:pPr>
            <a:r>
              <a:rPr lang="ru-RU" altLang="ru-RU" sz="1900" dirty="0">
                <a:latin typeface="Arial" panose="020B0604020202020204" pitchFamily="34" charset="0"/>
                <a:cs typeface="Arial" panose="020B0604020202020204" pitchFamily="34" charset="0"/>
              </a:rPr>
              <a:t>Национальные проекты</a:t>
            </a:r>
          </a:p>
          <a:p>
            <a:pPr>
              <a:defRPr/>
            </a:pPr>
            <a:r>
              <a:rPr lang="ru-RU" altLang="ru-RU" sz="1900" dirty="0">
                <a:latin typeface="Arial" panose="020B0604020202020204" pitchFamily="34" charset="0"/>
                <a:cs typeface="Arial" panose="020B0604020202020204" pitchFamily="34" charset="0"/>
              </a:rPr>
              <a:t>Федеральные, региональные, муниципальные программы</a:t>
            </a:r>
          </a:p>
          <a:p>
            <a:pPr>
              <a:defRPr/>
            </a:pPr>
            <a:r>
              <a:rPr lang="ru-RU" altLang="ru-RU" sz="1900" dirty="0">
                <a:latin typeface="Arial" panose="020B0604020202020204" pitchFamily="34" charset="0"/>
                <a:cs typeface="Arial" panose="020B0604020202020204" pitchFamily="34" charset="0"/>
              </a:rPr>
              <a:t>Бюджетные трансферты</a:t>
            </a:r>
          </a:p>
          <a:p>
            <a:pPr marL="0" indent="0">
              <a:buNone/>
              <a:defRPr/>
            </a:pPr>
            <a:r>
              <a:rPr lang="ru-RU" altLang="ru-RU" sz="1900" b="1" dirty="0">
                <a:latin typeface="Arial" panose="020B0604020202020204" pitchFamily="34" charset="0"/>
                <a:cs typeface="Arial" panose="020B0604020202020204" pitchFamily="34" charset="0"/>
              </a:rPr>
              <a:t>Последствия</a:t>
            </a:r>
          </a:p>
          <a:p>
            <a:pPr>
              <a:defRPr/>
            </a:pPr>
            <a:r>
              <a:rPr lang="ru-RU" altLang="ru-RU" sz="1900" dirty="0">
                <a:latin typeface="Arial" panose="020B0604020202020204" pitchFamily="34" charset="0"/>
                <a:cs typeface="Arial" panose="020B0604020202020204" pitchFamily="34" charset="0"/>
              </a:rPr>
              <a:t>Административная ответственность. Штрафы в среднем до 30 000 руб. (чего не все боятся)</a:t>
            </a:r>
          </a:p>
          <a:p>
            <a:pPr>
              <a:defRPr/>
            </a:pPr>
            <a:r>
              <a:rPr lang="ru-RU" altLang="ru-RU" sz="1900" dirty="0">
                <a:latin typeface="Arial" panose="020B0604020202020204" pitchFamily="34" charset="0"/>
                <a:cs typeface="Arial" panose="020B0604020202020204" pitchFamily="34" charset="0"/>
              </a:rPr>
              <a:t>Уголовная ответственность. </a:t>
            </a:r>
          </a:p>
          <a:p>
            <a:pPr>
              <a:defRPr/>
            </a:pPr>
            <a:r>
              <a:rPr lang="ru-RU" altLang="ru-RU" sz="1900" dirty="0">
                <a:latin typeface="Arial" panose="020B0604020202020204" pitchFamily="34" charset="0"/>
                <a:cs typeface="Arial" panose="020B0604020202020204" pitchFamily="34" charset="0"/>
              </a:rPr>
              <a:t>Финансовая ответственность. Пример: заказчик принял и оплатил фактически невыполненные работы. Суды удовлетворили иск казначейства о взыскании с заказчика ущерба. Казначейство проверило объемы выполненных работ по капремонту и выявило нецелевой расход средств. Посчитало, что </a:t>
            </a:r>
            <a:r>
              <a:rPr lang="ru-RU" altLang="ru-RU" sz="1900" dirty="0" err="1">
                <a:latin typeface="Arial" panose="020B0604020202020204" pitchFamily="34" charset="0"/>
                <a:cs typeface="Arial" panose="020B0604020202020204" pitchFamily="34" charset="0"/>
              </a:rPr>
              <a:t>госзаказчик</a:t>
            </a:r>
            <a:r>
              <a:rPr lang="ru-RU" altLang="ru-RU" sz="1900" dirty="0">
                <a:latin typeface="Arial" panose="020B0604020202020204" pitchFamily="34" charset="0"/>
                <a:cs typeface="Arial" panose="020B0604020202020204" pitchFamily="34" charset="0"/>
              </a:rPr>
              <a:t> принял и оплатил фактически невыполненные работы на 383 тыс. рублей и обратилось в суд. Ответчик указал, что не смог взыскать в судебном порядке с подрядчика неосновательное обогащение. Но суды отклонили довод и удовлетворили требования. </a:t>
            </a:r>
          </a:p>
          <a:p>
            <a:pPr>
              <a:defRPr/>
            </a:pPr>
            <a:r>
              <a:rPr lang="ru-RU" altLang="ru-RU" sz="1900" dirty="0">
                <a:latin typeface="Arial" panose="020B0604020202020204" pitchFamily="34" charset="0"/>
                <a:cs typeface="Arial" panose="020B0604020202020204" pitchFamily="34" charset="0"/>
              </a:rPr>
              <a:t>постановление 15-го ААС от 15.11.2023 по делу № А32-64506/2022</a:t>
            </a:r>
          </a:p>
        </p:txBody>
      </p:sp>
    </p:spTree>
    <p:extLst>
      <p:ext uri="{BB962C8B-B14F-4D97-AF65-F5344CB8AC3E}">
        <p14:creationId xmlns:p14="http://schemas.microsoft.com/office/powerpoint/2010/main" val="16589167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11163-2943-B016-21EE-19C8469E675E}"/>
            </a:ext>
          </a:extLst>
        </p:cNvPr>
        <p:cNvGrpSpPr/>
        <p:nvPr/>
      </p:nvGrpSpPr>
      <p:grpSpPr>
        <a:xfrm>
          <a:off x="0" y="0"/>
          <a:ext cx="0" cy="0"/>
          <a:chOff x="0" y="0"/>
          <a:chExt cx="0" cy="0"/>
        </a:xfrm>
      </p:grpSpPr>
      <p:sp>
        <p:nvSpPr>
          <p:cNvPr id="33794" name="Объект 2">
            <a:extLst>
              <a:ext uri="{FF2B5EF4-FFF2-40B4-BE49-F238E27FC236}">
                <a16:creationId xmlns:a16="http://schemas.microsoft.com/office/drawing/2014/main" id="{47382688-DB27-8854-17AF-34974FB4FD41}"/>
              </a:ext>
            </a:extLst>
          </p:cNvPr>
          <p:cNvSpPr>
            <a:spLocks noGrp="1"/>
          </p:cNvSpPr>
          <p:nvPr>
            <p:ph idx="4294967295"/>
          </p:nvPr>
        </p:nvSpPr>
        <p:spPr>
          <a:xfrm>
            <a:off x="343949" y="1342239"/>
            <a:ext cx="11627141" cy="5299861"/>
          </a:xfrm>
        </p:spPr>
        <p:txBody>
          <a:bodyPr>
            <a:normAutofit/>
          </a:bodyPr>
          <a:lstStyle/>
          <a:p>
            <a:pPr marL="0" indent="0">
              <a:spcBef>
                <a:spcPts val="450"/>
              </a:spcBef>
              <a:buNone/>
            </a:pPr>
            <a:r>
              <a:rPr lang="ru-RU" altLang="ru-RU" dirty="0">
                <a:cs typeface="Arial" panose="020B0604020202020204" pitchFamily="34" charset="0"/>
                <a:sym typeface="Wingdings" panose="05000000000000000000" pitchFamily="2" charset="2"/>
              </a:rPr>
              <a:t>Используются разные форматы:</a:t>
            </a:r>
          </a:p>
          <a:p>
            <a:pPr>
              <a:spcBef>
                <a:spcPts val="450"/>
              </a:spcBef>
            </a:pPr>
            <a:r>
              <a:rPr lang="ru-RU" altLang="ru-RU" i="1" dirty="0">
                <a:cs typeface="Arial" panose="020B0604020202020204" pitchFamily="34" charset="0"/>
                <a:sym typeface="Wingdings" panose="05000000000000000000" pitchFamily="2" charset="2"/>
              </a:rPr>
              <a:t>Какая-то формула</a:t>
            </a:r>
          </a:p>
          <a:p>
            <a:pPr>
              <a:spcBef>
                <a:spcPts val="450"/>
              </a:spcBef>
            </a:pPr>
            <a:r>
              <a:rPr lang="ru-RU" altLang="ru-RU" i="1" dirty="0">
                <a:cs typeface="Arial" panose="020B0604020202020204" pitchFamily="34" charset="0"/>
                <a:sym typeface="Wingdings" panose="05000000000000000000" pitchFamily="2" charset="2"/>
              </a:rPr>
              <a:t>Прибыль подрядчика</a:t>
            </a:r>
          </a:p>
          <a:p>
            <a:pPr>
              <a:spcBef>
                <a:spcPts val="450"/>
              </a:spcBef>
            </a:pPr>
            <a:r>
              <a:rPr lang="ru-RU" altLang="ru-RU" i="1" dirty="0">
                <a:cs typeface="Arial" panose="020B0604020202020204" pitchFamily="34" charset="0"/>
                <a:sym typeface="Wingdings" panose="05000000000000000000" pitchFamily="2" charset="2"/>
              </a:rPr>
              <a:t>Без НДС</a:t>
            </a:r>
          </a:p>
          <a:p>
            <a:pPr>
              <a:spcBef>
                <a:spcPts val="450"/>
              </a:spcBef>
            </a:pPr>
            <a:r>
              <a:rPr lang="ru-RU" altLang="ru-RU" i="1" dirty="0">
                <a:cs typeface="Arial" panose="020B0604020202020204" pitchFamily="34" charset="0"/>
                <a:sym typeface="Wingdings" panose="05000000000000000000" pitchFamily="2" charset="2"/>
              </a:rPr>
              <a:t>НДС не облагается</a:t>
            </a:r>
          </a:p>
          <a:p>
            <a:pPr>
              <a:spcBef>
                <a:spcPts val="450"/>
              </a:spcBef>
            </a:pPr>
            <a:r>
              <a:rPr lang="ru-RU" altLang="ru-RU" i="1" dirty="0">
                <a:cs typeface="Arial" panose="020B0604020202020204" pitchFamily="34" charset="0"/>
                <a:sym typeface="Wingdings" panose="05000000000000000000" pitchFamily="2" charset="2"/>
              </a:rPr>
              <a:t>0%</a:t>
            </a:r>
          </a:p>
          <a:p>
            <a:pPr>
              <a:spcBef>
                <a:spcPts val="450"/>
              </a:spcBef>
            </a:pPr>
            <a:r>
              <a:rPr lang="ru-RU" altLang="ru-RU" i="1" dirty="0">
                <a:cs typeface="Arial" panose="020B0604020202020204" pitchFamily="34" charset="0"/>
                <a:sym typeface="Wingdings" panose="05000000000000000000" pitchFamily="2" charset="2"/>
              </a:rPr>
              <a:t>Приведение к цене контракта</a:t>
            </a:r>
          </a:p>
          <a:p>
            <a:pPr>
              <a:spcBef>
                <a:spcPts val="450"/>
              </a:spcBef>
            </a:pPr>
            <a:r>
              <a:rPr lang="ru-RU" altLang="ru-RU" i="1" dirty="0">
                <a:cs typeface="Arial" panose="020B0604020202020204" pitchFamily="34" charset="0"/>
                <a:sym typeface="Wingdings" panose="05000000000000000000" pitchFamily="2" charset="2"/>
              </a:rPr>
              <a:t>И т.д.</a:t>
            </a:r>
          </a:p>
          <a:p>
            <a:pPr>
              <a:spcBef>
                <a:spcPts val="450"/>
              </a:spcBef>
            </a:pPr>
            <a:endParaRPr lang="ru-RU" altLang="ru-RU" dirty="0">
              <a:cs typeface="Arial" panose="020B0604020202020204" pitchFamily="34" charset="0"/>
              <a:sym typeface="Wingdings" panose="05000000000000000000" pitchFamily="2" charset="2"/>
            </a:endParaRPr>
          </a:p>
          <a:p>
            <a:pPr marL="0" indent="0">
              <a:spcBef>
                <a:spcPts val="450"/>
              </a:spcBef>
              <a:buNone/>
            </a:pPr>
            <a:r>
              <a:rPr lang="ru-RU" altLang="ru-RU" dirty="0">
                <a:cs typeface="Arial" panose="020B0604020202020204" pitchFamily="34" charset="0"/>
                <a:sym typeface="Wingdings" panose="05000000000000000000" pitchFamily="2" charset="2"/>
              </a:rPr>
              <a:t>Единственно верного решения нет. Поэтому – </a:t>
            </a:r>
            <a:r>
              <a:rPr lang="ru-RU" altLang="ru-RU" b="1" dirty="0">
                <a:highlight>
                  <a:srgbClr val="FFFF00"/>
                </a:highlight>
                <a:cs typeface="Arial" panose="020B0604020202020204" pitchFamily="34" charset="0"/>
                <a:sym typeface="Wingdings" panose="05000000000000000000" pitchFamily="2" charset="2"/>
              </a:rPr>
              <a:t>делаем так, как принято в регионе</a:t>
            </a:r>
          </a:p>
          <a:p>
            <a:pPr>
              <a:spcBef>
                <a:spcPts val="450"/>
              </a:spcBef>
            </a:pPr>
            <a:endParaRPr lang="ru-RU" altLang="ru-RU" dirty="0">
              <a:cs typeface="Arial" panose="020B0604020202020204" pitchFamily="34" charset="0"/>
              <a:sym typeface="Wingdings" panose="05000000000000000000" pitchFamily="2" charset="2"/>
            </a:endParaRPr>
          </a:p>
        </p:txBody>
      </p:sp>
      <p:sp>
        <p:nvSpPr>
          <p:cNvPr id="33795" name="Заголовок 1">
            <a:extLst>
              <a:ext uri="{FF2B5EF4-FFF2-40B4-BE49-F238E27FC236}">
                <a16:creationId xmlns:a16="http://schemas.microsoft.com/office/drawing/2014/main" id="{6AC6DF5B-B50C-943C-58F6-A2354FB89878}"/>
              </a:ext>
            </a:extLst>
          </p:cNvPr>
          <p:cNvSpPr txBox="1">
            <a:spLocks/>
          </p:cNvSpPr>
          <p:nvPr/>
        </p:nvSpPr>
        <p:spPr bwMode="auto">
          <a:xfrm>
            <a:off x="937980" y="438369"/>
            <a:ext cx="86217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«Бывший» НДС в документах</a:t>
            </a:r>
          </a:p>
        </p:txBody>
      </p:sp>
    </p:spTree>
    <p:extLst>
      <p:ext uri="{BB962C8B-B14F-4D97-AF65-F5344CB8AC3E}">
        <p14:creationId xmlns:p14="http://schemas.microsoft.com/office/powerpoint/2010/main" val="15301645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11163-2943-B016-21EE-19C8469E675E}"/>
            </a:ext>
          </a:extLst>
        </p:cNvPr>
        <p:cNvGrpSpPr/>
        <p:nvPr/>
      </p:nvGrpSpPr>
      <p:grpSpPr>
        <a:xfrm>
          <a:off x="0" y="0"/>
          <a:ext cx="0" cy="0"/>
          <a:chOff x="0" y="0"/>
          <a:chExt cx="0" cy="0"/>
        </a:xfrm>
      </p:grpSpPr>
      <p:sp>
        <p:nvSpPr>
          <p:cNvPr id="33794" name="Объект 2">
            <a:extLst>
              <a:ext uri="{FF2B5EF4-FFF2-40B4-BE49-F238E27FC236}">
                <a16:creationId xmlns:a16="http://schemas.microsoft.com/office/drawing/2014/main" id="{47382688-DB27-8854-17AF-34974FB4FD41}"/>
              </a:ext>
            </a:extLst>
          </p:cNvPr>
          <p:cNvSpPr>
            <a:spLocks noGrp="1"/>
          </p:cNvSpPr>
          <p:nvPr>
            <p:ph idx="4294967295"/>
          </p:nvPr>
        </p:nvSpPr>
        <p:spPr>
          <a:xfrm>
            <a:off x="343949" y="1342239"/>
            <a:ext cx="11732721" cy="5412788"/>
          </a:xfrm>
        </p:spPr>
        <p:txBody>
          <a:bodyPr>
            <a:normAutofit lnSpcReduction="10000"/>
          </a:bodyPr>
          <a:lstStyle/>
          <a:p>
            <a:pPr>
              <a:spcBef>
                <a:spcPts val="450"/>
              </a:spcBef>
            </a:pPr>
            <a:r>
              <a:rPr lang="ru-RU" altLang="ru-RU" sz="2400" dirty="0">
                <a:cs typeface="Arial" panose="020B0604020202020204" pitchFamily="34" charset="0"/>
                <a:sym typeface="Wingdings" panose="05000000000000000000" pitchFamily="2" charset="2"/>
              </a:rPr>
              <a:t>Уполномоченным органом – управлением закупок для муниципальных нужд администрации МО г. Армавир в ЕИС 24.04.2025 размещено извещение о проведении электронного аукциона: «Выполнение работ по текущему ремонту входной группы» (извещение № 0318300552925000265) с НМЦК 2 371 150,38 рублей. Заказчик – администрация МО г. Армавир.</a:t>
            </a:r>
          </a:p>
          <a:p>
            <a:pPr>
              <a:spcBef>
                <a:spcPts val="450"/>
              </a:spcBef>
            </a:pPr>
            <a:r>
              <a:rPr lang="ru-RU" altLang="ru-RU" sz="2400" dirty="0">
                <a:cs typeface="Arial" panose="020B0604020202020204" pitchFamily="34" charset="0"/>
                <a:sym typeface="Wingdings" panose="05000000000000000000" pitchFamily="2" charset="2"/>
              </a:rPr>
              <a:t>В соответствии с заявкой ИП </a:t>
            </a:r>
            <a:r>
              <a:rPr lang="ru-RU" altLang="ru-RU" sz="2400" dirty="0" err="1">
                <a:cs typeface="Arial" panose="020B0604020202020204" pitchFamily="34" charset="0"/>
                <a:sym typeface="Wingdings" panose="05000000000000000000" pitchFamily="2" charset="2"/>
              </a:rPr>
              <a:t>Папикян</a:t>
            </a:r>
            <a:r>
              <a:rPr lang="ru-RU" altLang="ru-RU" sz="2400" dirty="0">
                <a:cs typeface="Arial" panose="020B0604020202020204" pitchFamily="34" charset="0"/>
                <a:sym typeface="Wingdings" panose="05000000000000000000" pitchFamily="2" charset="2"/>
              </a:rPr>
              <a:t> Т.В.,, поданной на участие в закупке, указана цена, которая является твердой и ставка НДС 5%. </a:t>
            </a:r>
          </a:p>
          <a:p>
            <a:pPr>
              <a:spcBef>
                <a:spcPts val="450"/>
              </a:spcBef>
            </a:pPr>
            <a:r>
              <a:rPr lang="ru-RU" altLang="ru-RU" sz="2400" dirty="0">
                <a:cs typeface="Arial" panose="020B0604020202020204" pitchFamily="34" charset="0"/>
                <a:sym typeface="Wingdings" panose="05000000000000000000" pitchFamily="2" charset="2"/>
              </a:rPr>
              <a:t>заказчиком через электронную площадку направлен проект контракта для подписания ИП </a:t>
            </a:r>
            <a:r>
              <a:rPr lang="ru-RU" altLang="ru-RU" sz="2400" dirty="0" err="1">
                <a:cs typeface="Arial" panose="020B0604020202020204" pitchFamily="34" charset="0"/>
                <a:sym typeface="Wingdings" panose="05000000000000000000" pitchFamily="2" charset="2"/>
              </a:rPr>
              <a:t>Папикян</a:t>
            </a:r>
            <a:r>
              <a:rPr lang="ru-RU" altLang="ru-RU" sz="2400" dirty="0">
                <a:cs typeface="Arial" panose="020B0604020202020204" pitchFamily="34" charset="0"/>
                <a:sym typeface="Wingdings" panose="05000000000000000000" pitchFamily="2" charset="2"/>
              </a:rPr>
              <a:t> Т.В., в котором указана ставка НДС 20%. </a:t>
            </a:r>
          </a:p>
          <a:p>
            <a:pPr>
              <a:spcBef>
                <a:spcPts val="450"/>
              </a:spcBef>
            </a:pPr>
            <a:r>
              <a:rPr lang="ru-RU" altLang="ru-RU" sz="2400" b="1" dirty="0">
                <a:cs typeface="Arial" panose="020B0604020202020204" pitchFamily="34" charset="0"/>
                <a:sym typeface="Wingdings" panose="05000000000000000000" pitchFamily="2" charset="2"/>
              </a:rPr>
              <a:t>УФАС: </a:t>
            </a:r>
            <a:r>
              <a:rPr lang="ru-RU" altLang="ru-RU" sz="2400" dirty="0">
                <a:solidFill>
                  <a:srgbClr val="FF0000"/>
                </a:solidFill>
                <a:cs typeface="Arial" panose="020B0604020202020204" pitchFamily="34" charset="0"/>
                <a:sym typeface="Wingdings" panose="05000000000000000000" pitchFamily="2" charset="2"/>
              </a:rPr>
              <a:t>законное основание для указания в контракте ставки НДС 20% в рассматриваемой ситуации у заказчика отсутствует.</a:t>
            </a:r>
          </a:p>
          <a:p>
            <a:pPr>
              <a:spcBef>
                <a:spcPts val="450"/>
              </a:spcBef>
            </a:pPr>
            <a:r>
              <a:rPr lang="ru-RU" altLang="ru-RU" sz="2400" dirty="0">
                <a:cs typeface="Arial" panose="020B0604020202020204" pitchFamily="34" charset="0"/>
                <a:sym typeface="Wingdings" panose="05000000000000000000" pitchFamily="2" charset="2"/>
              </a:rPr>
              <a:t>Кроме того, согласно сведениям ЕИС данный заказчик допускает заключение контрактов с участниками по предложенной цене (без НДС) (например, закупки №0318300552925000228 от 15.04.2025; №0318300552925000171 от 02.04.2025; №0318300552925000082 от 07.03.2025; №031830052925000025 от 10.02.2025).</a:t>
            </a:r>
          </a:p>
          <a:p>
            <a:pPr>
              <a:spcBef>
                <a:spcPts val="450"/>
              </a:spcBef>
            </a:pPr>
            <a:endParaRPr lang="ru-RU" altLang="ru-RU" sz="2400" dirty="0">
              <a:cs typeface="Arial" panose="020B0604020202020204" pitchFamily="34" charset="0"/>
              <a:sym typeface="Wingdings" panose="05000000000000000000" pitchFamily="2" charset="2"/>
            </a:endParaRPr>
          </a:p>
          <a:p>
            <a:pPr>
              <a:spcBef>
                <a:spcPts val="450"/>
              </a:spcBef>
            </a:pPr>
            <a:endParaRPr lang="ru-RU" altLang="ru-RU" dirty="0">
              <a:cs typeface="Arial" panose="020B0604020202020204" pitchFamily="34" charset="0"/>
              <a:sym typeface="Wingdings" panose="05000000000000000000" pitchFamily="2" charset="2"/>
            </a:endParaRPr>
          </a:p>
        </p:txBody>
      </p:sp>
      <p:sp>
        <p:nvSpPr>
          <p:cNvPr id="33795" name="Заголовок 1">
            <a:extLst>
              <a:ext uri="{FF2B5EF4-FFF2-40B4-BE49-F238E27FC236}">
                <a16:creationId xmlns:a16="http://schemas.microsoft.com/office/drawing/2014/main" id="{6AC6DF5B-B50C-943C-58F6-A2354FB89878}"/>
              </a:ext>
            </a:extLst>
          </p:cNvPr>
          <p:cNvSpPr txBox="1">
            <a:spLocks/>
          </p:cNvSpPr>
          <p:nvPr/>
        </p:nvSpPr>
        <p:spPr bwMode="auto">
          <a:xfrm>
            <a:off x="937980" y="438369"/>
            <a:ext cx="86217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Нельзя «навязывать» НДС</a:t>
            </a:r>
          </a:p>
        </p:txBody>
      </p:sp>
    </p:spTree>
    <p:extLst>
      <p:ext uri="{BB962C8B-B14F-4D97-AF65-F5344CB8AC3E}">
        <p14:creationId xmlns:p14="http://schemas.microsoft.com/office/powerpoint/2010/main" val="5998343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0B268-5366-EB59-1EFE-DECA4E72C67D}"/>
            </a:ext>
          </a:extLst>
        </p:cNvPr>
        <p:cNvGrpSpPr/>
        <p:nvPr/>
      </p:nvGrpSpPr>
      <p:grpSpPr>
        <a:xfrm>
          <a:off x="0" y="0"/>
          <a:ext cx="0" cy="0"/>
          <a:chOff x="0" y="0"/>
          <a:chExt cx="0" cy="0"/>
        </a:xfrm>
      </p:grpSpPr>
      <p:sp>
        <p:nvSpPr>
          <p:cNvPr id="33795" name="Заголовок 1">
            <a:extLst>
              <a:ext uri="{FF2B5EF4-FFF2-40B4-BE49-F238E27FC236}">
                <a16:creationId xmlns:a16="http://schemas.microsoft.com/office/drawing/2014/main" id="{0EA9DE25-2C19-9FB3-C6F2-01CAB7ED3C1A}"/>
              </a:ext>
            </a:extLst>
          </p:cNvPr>
          <p:cNvSpPr txBox="1">
            <a:spLocks/>
          </p:cNvSpPr>
          <p:nvPr/>
        </p:nvSpPr>
        <p:spPr bwMode="auto">
          <a:xfrm>
            <a:off x="300416" y="225579"/>
            <a:ext cx="86217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Пример</a:t>
            </a:r>
          </a:p>
        </p:txBody>
      </p:sp>
      <p:pic>
        <p:nvPicPr>
          <p:cNvPr id="6" name="Рисунок 5">
            <a:extLst>
              <a:ext uri="{FF2B5EF4-FFF2-40B4-BE49-F238E27FC236}">
                <a16:creationId xmlns:a16="http://schemas.microsoft.com/office/drawing/2014/main" id="{968C46F8-FBBA-44EA-A3F9-4759E76E4C28}"/>
              </a:ext>
            </a:extLst>
          </p:cNvPr>
          <p:cNvPicPr>
            <a:picLocks noChangeAspect="1"/>
          </p:cNvPicPr>
          <p:nvPr/>
        </p:nvPicPr>
        <p:blipFill>
          <a:blip r:embed="rId2"/>
          <a:stretch>
            <a:fillRect/>
          </a:stretch>
        </p:blipFill>
        <p:spPr>
          <a:xfrm>
            <a:off x="300416" y="3368386"/>
            <a:ext cx="10272584" cy="3395767"/>
          </a:xfrm>
          <a:prstGeom prst="rect">
            <a:avLst/>
          </a:prstGeom>
        </p:spPr>
      </p:pic>
      <p:sp>
        <p:nvSpPr>
          <p:cNvPr id="14" name="Овал 13">
            <a:extLst>
              <a:ext uri="{FF2B5EF4-FFF2-40B4-BE49-F238E27FC236}">
                <a16:creationId xmlns:a16="http://schemas.microsoft.com/office/drawing/2014/main" id="{0FC9255C-FBFB-41D0-A9B6-93C77279AF49}"/>
              </a:ext>
            </a:extLst>
          </p:cNvPr>
          <p:cNvSpPr/>
          <p:nvPr/>
        </p:nvSpPr>
        <p:spPr>
          <a:xfrm>
            <a:off x="8922128" y="4890019"/>
            <a:ext cx="1358694" cy="2718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24" name="Рисунок 23">
            <a:extLst>
              <a:ext uri="{FF2B5EF4-FFF2-40B4-BE49-F238E27FC236}">
                <a16:creationId xmlns:a16="http://schemas.microsoft.com/office/drawing/2014/main" id="{C51A2CFF-E4D6-4402-8FA5-66FF3B536244}"/>
              </a:ext>
            </a:extLst>
          </p:cNvPr>
          <p:cNvPicPr>
            <a:picLocks noChangeAspect="1"/>
          </p:cNvPicPr>
          <p:nvPr/>
        </p:nvPicPr>
        <p:blipFill>
          <a:blip r:embed="rId3"/>
          <a:stretch>
            <a:fillRect/>
          </a:stretch>
        </p:blipFill>
        <p:spPr>
          <a:xfrm>
            <a:off x="832021" y="890201"/>
            <a:ext cx="8551172" cy="2669383"/>
          </a:xfrm>
          <a:prstGeom prst="rect">
            <a:avLst/>
          </a:prstGeom>
        </p:spPr>
      </p:pic>
    </p:spTree>
    <p:extLst>
      <p:ext uri="{BB962C8B-B14F-4D97-AF65-F5344CB8AC3E}">
        <p14:creationId xmlns:p14="http://schemas.microsoft.com/office/powerpoint/2010/main" val="10097555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F81-9032-7BD6-E884-B89F9A025C8C}"/>
            </a:ext>
          </a:extLst>
        </p:cNvPr>
        <p:cNvGrpSpPr/>
        <p:nvPr/>
      </p:nvGrpSpPr>
      <p:grpSpPr>
        <a:xfrm>
          <a:off x="0" y="0"/>
          <a:ext cx="0" cy="0"/>
          <a:chOff x="0" y="0"/>
          <a:chExt cx="0" cy="0"/>
        </a:xfrm>
      </p:grpSpPr>
      <p:sp>
        <p:nvSpPr>
          <p:cNvPr id="33794" name="Объект 2">
            <a:extLst>
              <a:ext uri="{FF2B5EF4-FFF2-40B4-BE49-F238E27FC236}">
                <a16:creationId xmlns:a16="http://schemas.microsoft.com/office/drawing/2014/main" id="{ADC071F2-61F5-6842-A59C-8A074E3B6F9D}"/>
              </a:ext>
            </a:extLst>
          </p:cNvPr>
          <p:cNvSpPr>
            <a:spLocks noGrp="1"/>
          </p:cNvSpPr>
          <p:nvPr>
            <p:ph idx="4294967295"/>
          </p:nvPr>
        </p:nvSpPr>
        <p:spPr>
          <a:xfrm>
            <a:off x="343949" y="1342239"/>
            <a:ext cx="11627141" cy="5299861"/>
          </a:xfrm>
        </p:spPr>
        <p:txBody>
          <a:bodyPr>
            <a:normAutofit lnSpcReduction="10000"/>
          </a:bodyPr>
          <a:lstStyle/>
          <a:p>
            <a:pPr marL="0" indent="0">
              <a:spcBef>
                <a:spcPts val="450"/>
              </a:spcBef>
              <a:buNone/>
            </a:pPr>
            <a:r>
              <a:rPr lang="ru-RU" altLang="ru-RU" sz="2400" b="1" dirty="0">
                <a:cs typeface="Arial" panose="020B0604020202020204" pitchFamily="34" charset="0"/>
                <a:sym typeface="Wingdings" panose="05000000000000000000" pitchFamily="2" charset="2"/>
              </a:rPr>
              <a:t>Пример: </a:t>
            </a:r>
          </a:p>
          <a:p>
            <a:pPr>
              <a:spcBef>
                <a:spcPts val="450"/>
              </a:spcBef>
              <a:buFontTx/>
              <a:buChar char="-"/>
            </a:pPr>
            <a:r>
              <a:rPr lang="ru-RU" altLang="ru-RU" sz="2400" dirty="0">
                <a:cs typeface="Arial" panose="020B0604020202020204" pitchFamily="34" charset="0"/>
                <a:sym typeface="Wingdings" panose="05000000000000000000" pitchFamily="2" charset="2"/>
              </a:rPr>
              <a:t>Закупка 2025 года на 32 </a:t>
            </a:r>
            <a:r>
              <a:rPr lang="ru-RU" altLang="ru-RU" sz="2400" dirty="0" err="1">
                <a:cs typeface="Arial" panose="020B0604020202020204" pitchFamily="34" charset="0"/>
                <a:sym typeface="Wingdings" panose="05000000000000000000" pitchFamily="2" charset="2"/>
              </a:rPr>
              <a:t>млн.руб</a:t>
            </a:r>
            <a:r>
              <a:rPr lang="ru-RU" altLang="ru-RU" sz="2400" dirty="0">
                <a:cs typeface="Arial" panose="020B0604020202020204" pitchFamily="34" charset="0"/>
                <a:sym typeface="Wingdings" panose="05000000000000000000" pitchFamily="2" charset="2"/>
              </a:rPr>
              <a:t>. с НДС</a:t>
            </a:r>
          </a:p>
          <a:p>
            <a:pPr>
              <a:spcBef>
                <a:spcPts val="450"/>
              </a:spcBef>
              <a:buFontTx/>
              <a:buChar char="-"/>
            </a:pPr>
            <a:r>
              <a:rPr lang="ru-RU" altLang="ru-RU" sz="2400" dirty="0">
                <a:cs typeface="Arial" panose="020B0604020202020204" pitchFamily="34" charset="0"/>
                <a:sym typeface="Wingdings" panose="05000000000000000000" pitchFamily="2" charset="2"/>
              </a:rPr>
              <a:t>Победитель на 30 </a:t>
            </a:r>
            <a:r>
              <a:rPr lang="ru-RU" altLang="ru-RU" sz="2400" dirty="0" err="1">
                <a:cs typeface="Arial" panose="020B0604020202020204" pitchFamily="34" charset="0"/>
                <a:sym typeface="Wingdings" panose="05000000000000000000" pitchFamily="2" charset="2"/>
              </a:rPr>
              <a:t>млн.руб</a:t>
            </a:r>
            <a:r>
              <a:rPr lang="ru-RU" altLang="ru-RU" sz="2400" dirty="0">
                <a:cs typeface="Arial" panose="020B0604020202020204" pitchFamily="34" charset="0"/>
                <a:sym typeface="Wingdings" panose="05000000000000000000" pitchFamily="2" charset="2"/>
              </a:rPr>
              <a:t>. на УСН</a:t>
            </a:r>
          </a:p>
          <a:p>
            <a:pPr>
              <a:spcBef>
                <a:spcPts val="450"/>
              </a:spcBef>
              <a:buFontTx/>
              <a:buChar char="-"/>
            </a:pPr>
            <a:r>
              <a:rPr lang="ru-RU" altLang="ru-RU" sz="2400" dirty="0">
                <a:cs typeface="Arial" panose="020B0604020202020204" pitchFamily="34" charset="0"/>
                <a:sym typeface="Wingdings" panose="05000000000000000000" pitchFamily="2" charset="2"/>
              </a:rPr>
              <a:t>Цена контракта = 30 </a:t>
            </a:r>
            <a:r>
              <a:rPr lang="ru-RU" altLang="ru-RU" sz="2400" dirty="0" err="1">
                <a:cs typeface="Arial" panose="020B0604020202020204" pitchFamily="34" charset="0"/>
                <a:sym typeface="Wingdings" panose="05000000000000000000" pitchFamily="2" charset="2"/>
              </a:rPr>
              <a:t>млн.руб</a:t>
            </a:r>
            <a:r>
              <a:rPr lang="ru-RU" altLang="ru-RU" sz="2400" dirty="0">
                <a:cs typeface="Arial" panose="020B0604020202020204" pitchFamily="34" charset="0"/>
                <a:sym typeface="Wingdings" panose="05000000000000000000" pitchFamily="2" charset="2"/>
              </a:rPr>
              <a:t>.</a:t>
            </a:r>
          </a:p>
          <a:p>
            <a:pPr>
              <a:spcBef>
                <a:spcPts val="450"/>
              </a:spcBef>
              <a:buFontTx/>
              <a:buChar char="-"/>
            </a:pPr>
            <a:r>
              <a:rPr lang="ru-RU" altLang="ru-RU" sz="2400" dirty="0">
                <a:cs typeface="Arial" panose="020B0604020202020204" pitchFamily="34" charset="0"/>
                <a:sym typeface="Wingdings" panose="05000000000000000000" pitchFamily="2" charset="2"/>
              </a:rPr>
              <a:t>С 2026 г. подрядчик становится плательщиком НДС 5% или 7%. </a:t>
            </a:r>
          </a:p>
          <a:p>
            <a:pPr marL="0" indent="0">
              <a:spcBef>
                <a:spcPts val="450"/>
              </a:spcBef>
              <a:buNone/>
            </a:pPr>
            <a:r>
              <a:rPr lang="ru-RU" altLang="ru-RU" sz="2400" b="1" dirty="0">
                <a:cs typeface="Arial" panose="020B0604020202020204" pitchFamily="34" charset="0"/>
                <a:sym typeface="Wingdings" panose="05000000000000000000" pitchFamily="2" charset="2"/>
              </a:rPr>
              <a:t>Что делать?</a:t>
            </a:r>
          </a:p>
          <a:p>
            <a:pPr marL="514350" indent="-514350">
              <a:spcBef>
                <a:spcPts val="450"/>
              </a:spcBef>
              <a:buAutoNum type="arabicPeriod"/>
            </a:pPr>
            <a:r>
              <a:rPr lang="ru-RU" altLang="ru-RU" sz="2400" b="1" dirty="0">
                <a:cs typeface="Arial" panose="020B0604020202020204" pitchFamily="34" charset="0"/>
                <a:sym typeface="Wingdings" panose="05000000000000000000" pitchFamily="2" charset="2"/>
              </a:rPr>
              <a:t>Ничего. </a:t>
            </a:r>
            <a:r>
              <a:rPr lang="ru-RU" altLang="ru-RU" sz="2400" dirty="0">
                <a:cs typeface="Arial" panose="020B0604020202020204" pitchFamily="34" charset="0"/>
                <a:sym typeface="Wingdings" panose="05000000000000000000" pitchFamily="2" charset="2"/>
              </a:rPr>
              <a:t>Цена контракта = 30 </a:t>
            </a:r>
            <a:r>
              <a:rPr lang="ru-RU" altLang="ru-RU" sz="2400" dirty="0" err="1">
                <a:cs typeface="Arial" panose="020B0604020202020204" pitchFamily="34" charset="0"/>
                <a:sym typeface="Wingdings" panose="05000000000000000000" pitchFamily="2" charset="2"/>
              </a:rPr>
              <a:t>млн.руб</a:t>
            </a:r>
            <a:r>
              <a:rPr lang="ru-RU" altLang="ru-RU" sz="2400" dirty="0">
                <a:cs typeface="Arial" panose="020B0604020202020204" pitchFamily="34" charset="0"/>
                <a:sym typeface="Wingdings" panose="05000000000000000000" pitchFamily="2" charset="2"/>
              </a:rPr>
              <a:t>. </a:t>
            </a:r>
            <a:r>
              <a:rPr lang="ru-RU" altLang="ru-RU" sz="2400" b="1" dirty="0">
                <a:cs typeface="Arial" panose="020B0604020202020204" pitchFamily="34" charset="0"/>
                <a:sym typeface="Wingdings" panose="05000000000000000000" pitchFamily="2" charset="2"/>
              </a:rPr>
              <a:t>ОЧЕНЬ РЕКОМЕНДУЕТСЯ </a:t>
            </a:r>
            <a:r>
              <a:rPr lang="ru-RU" altLang="ru-RU" sz="2400" dirty="0">
                <a:cs typeface="Arial" panose="020B0604020202020204" pitchFamily="34" charset="0"/>
                <a:sym typeface="Wingdings" panose="05000000000000000000" pitchFamily="2" charset="2"/>
              </a:rPr>
              <a:t>сделать ДС на указание в контракте «цена контракта 30 </a:t>
            </a:r>
            <a:r>
              <a:rPr lang="ru-RU" altLang="ru-RU" sz="2400" dirty="0" err="1">
                <a:cs typeface="Arial" panose="020B0604020202020204" pitchFamily="34" charset="0"/>
                <a:sym typeface="Wingdings" panose="05000000000000000000" pitchFamily="2" charset="2"/>
              </a:rPr>
              <a:t>млн.руб</a:t>
            </a:r>
            <a:r>
              <a:rPr lang="ru-RU" altLang="ru-RU" sz="2400" dirty="0">
                <a:cs typeface="Arial" panose="020B0604020202020204" pitchFamily="34" charset="0"/>
                <a:sym typeface="Wingdings" panose="05000000000000000000" pitchFamily="2" charset="2"/>
              </a:rPr>
              <a:t>., в т.ч. НДС…». На бумаге можно добавить строку «в т.ч. НДС…».</a:t>
            </a:r>
          </a:p>
          <a:p>
            <a:pPr marL="514350" indent="-514350">
              <a:spcBef>
                <a:spcPts val="450"/>
              </a:spcBef>
              <a:buAutoNum type="arabicPeriod"/>
            </a:pPr>
            <a:r>
              <a:rPr lang="ru-RU" altLang="ru-RU" sz="2400" b="1" dirty="0">
                <a:cs typeface="Arial" panose="020B0604020202020204" pitchFamily="34" charset="0"/>
                <a:sym typeface="Wingdings" panose="05000000000000000000" pitchFamily="2" charset="2"/>
              </a:rPr>
              <a:t>Изменить смету цифрового контракта. </a:t>
            </a:r>
            <a:r>
              <a:rPr lang="ru-RU" altLang="ru-RU" sz="2400" dirty="0">
                <a:cs typeface="Arial" panose="020B0604020202020204" pitchFamily="34" charset="0"/>
                <a:sym typeface="Wingdings" panose="05000000000000000000" pitchFamily="2" charset="2"/>
              </a:rPr>
              <a:t>ЦК остаётся 30 </a:t>
            </a:r>
            <a:r>
              <a:rPr lang="ru-RU" altLang="ru-RU" sz="2400" dirty="0" err="1">
                <a:cs typeface="Arial" panose="020B0604020202020204" pitchFamily="34" charset="0"/>
                <a:sym typeface="Wingdings" panose="05000000000000000000" pitchFamily="2" charset="2"/>
              </a:rPr>
              <a:t>млн.руб</a:t>
            </a:r>
            <a:r>
              <a:rPr lang="ru-RU" altLang="ru-RU" sz="2400" dirty="0">
                <a:cs typeface="Arial" panose="020B0604020202020204" pitchFamily="34" charset="0"/>
                <a:sym typeface="Wingdings" panose="05000000000000000000" pitchFamily="2" charset="2"/>
              </a:rPr>
              <a:t>., в смете каждая строка уменьшается на 5/7%, чтобы потом добавить эти 5/7% НДС.</a:t>
            </a:r>
          </a:p>
          <a:p>
            <a:pPr marL="514350" indent="-514350">
              <a:spcBef>
                <a:spcPts val="450"/>
              </a:spcBef>
              <a:buAutoNum type="arabicPeriod"/>
            </a:pPr>
            <a:r>
              <a:rPr lang="ru-RU" altLang="ru-RU" sz="2400" b="1" dirty="0">
                <a:cs typeface="Arial" panose="020B0604020202020204" pitchFamily="34" charset="0"/>
                <a:sym typeface="Wingdings" panose="05000000000000000000" pitchFamily="2" charset="2"/>
              </a:rPr>
              <a:t>Другое.</a:t>
            </a:r>
            <a:r>
              <a:rPr lang="ru-RU" altLang="ru-RU" sz="2400" dirty="0">
                <a:cs typeface="Arial" panose="020B0604020202020204" pitchFamily="34" charset="0"/>
                <a:sym typeface="Wingdings" panose="05000000000000000000" pitchFamily="2" charset="2"/>
              </a:rPr>
              <a:t> Например, СПб рекомендует составлять смету контракта НЕ по форме с «построчным» учётом НДС и в ЛК отключать признак «Производить расчёт в итоговых строках», т.к. иначе акт приёмки не будет соответствовать смете контракта, где налог стоит в итогах.</a:t>
            </a:r>
          </a:p>
          <a:p>
            <a:pPr>
              <a:spcBef>
                <a:spcPts val="450"/>
              </a:spcBef>
              <a:buFontTx/>
              <a:buChar char="-"/>
            </a:pPr>
            <a:endParaRPr lang="ru-RU" altLang="ru-RU" dirty="0">
              <a:cs typeface="Arial" panose="020B0604020202020204" pitchFamily="34" charset="0"/>
              <a:sym typeface="Wingdings" panose="05000000000000000000" pitchFamily="2" charset="2"/>
            </a:endParaRPr>
          </a:p>
        </p:txBody>
      </p:sp>
      <p:sp>
        <p:nvSpPr>
          <p:cNvPr id="33795" name="Заголовок 1">
            <a:extLst>
              <a:ext uri="{FF2B5EF4-FFF2-40B4-BE49-F238E27FC236}">
                <a16:creationId xmlns:a16="http://schemas.microsoft.com/office/drawing/2014/main" id="{743E72C2-839E-2F42-510C-B79F921985D6}"/>
              </a:ext>
            </a:extLst>
          </p:cNvPr>
          <p:cNvSpPr txBox="1">
            <a:spLocks/>
          </p:cNvSpPr>
          <p:nvPr/>
        </p:nvSpPr>
        <p:spPr bwMode="auto">
          <a:xfrm>
            <a:off x="937980" y="438369"/>
            <a:ext cx="86217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УСН</a:t>
            </a:r>
            <a:r>
              <a:rPr kumimoji="0" lang="en-US"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altLang="ru-RU"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щики</a:t>
            </a: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стали НДС</a:t>
            </a:r>
            <a:r>
              <a:rPr kumimoji="0" lang="en-US"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altLang="ru-RU"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никами</a:t>
            </a:r>
          </a:p>
        </p:txBody>
      </p:sp>
    </p:spTree>
    <p:extLst>
      <p:ext uri="{BB962C8B-B14F-4D97-AF65-F5344CB8AC3E}">
        <p14:creationId xmlns:p14="http://schemas.microsoft.com/office/powerpoint/2010/main" val="32665482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68B1-51C8-0DC6-46B9-0039EBECBA6B}"/>
            </a:ext>
          </a:extLst>
        </p:cNvPr>
        <p:cNvGrpSpPr/>
        <p:nvPr/>
      </p:nvGrpSpPr>
      <p:grpSpPr>
        <a:xfrm>
          <a:off x="0" y="0"/>
          <a:ext cx="0" cy="0"/>
          <a:chOff x="0" y="0"/>
          <a:chExt cx="0" cy="0"/>
        </a:xfrm>
      </p:grpSpPr>
      <p:sp>
        <p:nvSpPr>
          <p:cNvPr id="67586" name="Заголовок 1">
            <a:extLst>
              <a:ext uri="{FF2B5EF4-FFF2-40B4-BE49-F238E27FC236}">
                <a16:creationId xmlns:a16="http://schemas.microsoft.com/office/drawing/2014/main" id="{AF5FE209-1212-C6EB-BA81-9E2F5A452821}"/>
              </a:ext>
            </a:extLst>
          </p:cNvPr>
          <p:cNvSpPr>
            <a:spLocks noGrp="1"/>
          </p:cNvSpPr>
          <p:nvPr>
            <p:ph type="title" idx="4294967295"/>
          </p:nvPr>
        </p:nvSpPr>
        <p:spPr>
          <a:xfrm>
            <a:off x="310392" y="273050"/>
            <a:ext cx="9974511" cy="817519"/>
          </a:xfrm>
        </p:spPr>
        <p:txBody>
          <a:bodyPr>
            <a:noAutofit/>
          </a:bodyPr>
          <a:lstStyle/>
          <a:p>
            <a:pPr algn="ctr"/>
            <a:r>
              <a:rPr lang="ru-RU" altLang="ru-RU" sz="4000" b="1" dirty="0">
                <a:latin typeface="Arial" panose="020B0604020202020204" pitchFamily="34" charset="0"/>
                <a:cs typeface="Arial" panose="020B0604020202020204" pitchFamily="34" charset="0"/>
              </a:rPr>
              <a:t>Изменение цены из-за роста цен</a:t>
            </a:r>
          </a:p>
        </p:txBody>
      </p:sp>
      <p:sp>
        <p:nvSpPr>
          <p:cNvPr id="67587" name="Объект 2">
            <a:extLst>
              <a:ext uri="{FF2B5EF4-FFF2-40B4-BE49-F238E27FC236}">
                <a16:creationId xmlns:a16="http://schemas.microsoft.com/office/drawing/2014/main" id="{D0F27DE2-E145-F7D6-8EF0-CE76F8C6A518}"/>
              </a:ext>
            </a:extLst>
          </p:cNvPr>
          <p:cNvSpPr>
            <a:spLocks noGrp="1"/>
          </p:cNvSpPr>
          <p:nvPr>
            <p:ph idx="4294967295"/>
          </p:nvPr>
        </p:nvSpPr>
        <p:spPr>
          <a:xfrm>
            <a:off x="310393" y="1283517"/>
            <a:ext cx="11727809" cy="5377342"/>
          </a:xfrm>
        </p:spPr>
        <p:txBody>
          <a:bodyPr>
            <a:normAutofit fontScale="70000" lnSpcReduction="20000"/>
          </a:bodyPr>
          <a:lstStyle/>
          <a:p>
            <a:pPr marL="0" indent="0">
              <a:spcBef>
                <a:spcPts val="600"/>
              </a:spcBef>
              <a:buNone/>
            </a:pPr>
            <a:r>
              <a:rPr lang="ru-RU" altLang="ru-RU" sz="3200" dirty="0">
                <a:latin typeface="Arial" panose="020B0604020202020204" pitchFamily="34" charset="0"/>
                <a:cs typeface="Arial" panose="020B0604020202020204" pitchFamily="34" charset="0"/>
              </a:rPr>
              <a:t>Выросли цены на стройматериалы:</a:t>
            </a:r>
          </a:p>
          <a:p>
            <a:pPr>
              <a:spcBef>
                <a:spcPts val="600"/>
              </a:spcBef>
            </a:pPr>
            <a:r>
              <a:rPr lang="ru-RU" altLang="ru-RU" sz="3200" dirty="0">
                <a:latin typeface="Arial" panose="020B0604020202020204" pitchFamily="34" charset="0"/>
                <a:cs typeface="Arial" panose="020B0604020202020204" pitchFamily="34" charset="0"/>
              </a:rPr>
              <a:t>подрядчик выполнил перерасчет стоимости по методике Минстроя России (приказ № 841/</a:t>
            </a:r>
            <a:r>
              <a:rPr lang="ru-RU" altLang="ru-RU" sz="3200" dirty="0" err="1">
                <a:latin typeface="Arial" panose="020B0604020202020204" pitchFamily="34" charset="0"/>
                <a:cs typeface="Arial" panose="020B0604020202020204" pitchFamily="34" charset="0"/>
              </a:rPr>
              <a:t>пр</a:t>
            </a:r>
            <a:r>
              <a:rPr lang="ru-RU" altLang="ru-RU" sz="3200" dirty="0">
                <a:latin typeface="Arial" panose="020B0604020202020204" pitchFamily="34" charset="0"/>
                <a:cs typeface="Arial" panose="020B0604020202020204" pitchFamily="34" charset="0"/>
              </a:rPr>
              <a:t>);</a:t>
            </a:r>
          </a:p>
          <a:p>
            <a:pPr>
              <a:spcBef>
                <a:spcPts val="600"/>
              </a:spcBef>
            </a:pPr>
            <a:r>
              <a:rPr lang="ru-RU" altLang="ru-RU" sz="3200" dirty="0">
                <a:latin typeface="Arial" panose="020B0604020202020204" pitchFamily="34" charset="0"/>
                <a:cs typeface="Arial" panose="020B0604020202020204" pitchFamily="34" charset="0"/>
              </a:rPr>
              <a:t>получил положительное заключение повторной государственной экспертизы, подтвердившее необходимость увеличения сметной стоимости;</a:t>
            </a:r>
          </a:p>
          <a:p>
            <a:pPr>
              <a:spcBef>
                <a:spcPts val="600"/>
              </a:spcBef>
            </a:pPr>
            <a:r>
              <a:rPr lang="ru-RU" altLang="ru-RU" sz="3200" dirty="0">
                <a:latin typeface="Arial" panose="020B0604020202020204" pitchFamily="34" charset="0"/>
                <a:cs typeface="Arial" panose="020B0604020202020204" pitchFamily="34" charset="0"/>
              </a:rPr>
              <a:t>направил в адрес заказчика расчеты и документы на изменение цены контрактов в порядке, предусмотренном ПП РФ № 1315 и № 680.</a:t>
            </a:r>
          </a:p>
          <a:p>
            <a:pPr>
              <a:spcBef>
                <a:spcPts val="600"/>
              </a:spcBef>
            </a:pPr>
            <a:r>
              <a:rPr lang="ru-RU" altLang="ru-RU" sz="3200" dirty="0">
                <a:latin typeface="Arial" panose="020B0604020202020204" pitchFamily="34" charset="0"/>
                <a:cs typeface="Arial" panose="020B0604020202020204" pitchFamily="34" charset="0"/>
              </a:rPr>
              <a:t>Заказчик отказал в изменении контракта ссылаясь на отсутствие ЛБО.</a:t>
            </a:r>
          </a:p>
          <a:p>
            <a:pPr marL="0" indent="0">
              <a:spcBef>
                <a:spcPts val="600"/>
              </a:spcBef>
              <a:buNone/>
            </a:pPr>
            <a:r>
              <a:rPr lang="ru-RU" altLang="ru-RU" sz="3200" dirty="0">
                <a:latin typeface="Arial" panose="020B0604020202020204" pitchFamily="34" charset="0"/>
                <a:cs typeface="Arial" panose="020B0604020202020204" pitchFamily="34" charset="0"/>
              </a:rPr>
              <a:t>Суд установил, что:</a:t>
            </a:r>
          </a:p>
          <a:p>
            <a:pPr>
              <a:spcBef>
                <a:spcPts val="600"/>
              </a:spcBef>
            </a:pPr>
            <a:r>
              <a:rPr lang="ru-RU" altLang="ru-RU" sz="3200" dirty="0">
                <a:latin typeface="Arial" panose="020B0604020202020204" pitchFamily="34" charset="0"/>
                <a:cs typeface="Arial" panose="020B0604020202020204" pitchFamily="34" charset="0"/>
              </a:rPr>
              <a:t>подрядчик представил все необходимые документы и обоснования;</a:t>
            </a:r>
          </a:p>
          <a:p>
            <a:pPr>
              <a:spcBef>
                <a:spcPts val="600"/>
              </a:spcBef>
            </a:pPr>
            <a:r>
              <a:rPr lang="ru-RU" altLang="ru-RU" sz="3200" dirty="0">
                <a:latin typeface="Arial" panose="020B0604020202020204" pitchFamily="34" charset="0"/>
                <a:cs typeface="Arial" panose="020B0604020202020204" pitchFamily="34" charset="0"/>
              </a:rPr>
              <a:t>цена должна была быть увеличена на основании положительного заключения госэкспертизы;</a:t>
            </a:r>
          </a:p>
          <a:p>
            <a:pPr>
              <a:spcBef>
                <a:spcPts val="600"/>
              </a:spcBef>
            </a:pPr>
            <a:r>
              <a:rPr lang="ru-RU" altLang="ru-RU" sz="3200" dirty="0">
                <a:latin typeface="Arial" panose="020B0604020202020204" pitchFamily="34" charset="0"/>
                <a:cs typeface="Arial" panose="020B0604020202020204" pitchFamily="34" charset="0"/>
              </a:rPr>
              <a:t>стороны обсуждали вопрос удорожания более двух лет, но заказчик не подписал </a:t>
            </a:r>
            <a:r>
              <a:rPr lang="ru-RU" altLang="ru-RU" sz="3200" dirty="0" err="1">
                <a:latin typeface="Arial" panose="020B0604020202020204" pitchFamily="34" charset="0"/>
                <a:cs typeface="Arial" panose="020B0604020202020204" pitchFamily="34" charset="0"/>
              </a:rPr>
              <a:t>допсоглашения</a:t>
            </a:r>
            <a:r>
              <a:rPr lang="ru-RU" altLang="ru-RU" sz="3200" dirty="0">
                <a:latin typeface="Arial" panose="020B0604020202020204" pitchFamily="34" charset="0"/>
                <a:cs typeface="Arial" panose="020B0604020202020204" pitchFamily="34" charset="0"/>
              </a:rPr>
              <a:t>, хотя сам направлял запросы в Минтранс и Минстрой о выделении средств;</a:t>
            </a:r>
          </a:p>
          <a:p>
            <a:pPr>
              <a:spcBef>
                <a:spcPts val="600"/>
              </a:spcBef>
            </a:pPr>
            <a:r>
              <a:rPr lang="ru-RU" altLang="ru-RU" sz="3200" dirty="0">
                <a:latin typeface="Arial" panose="020B0604020202020204" pitchFamily="34" charset="0"/>
                <a:cs typeface="Arial" panose="020B0604020202020204" pitchFamily="34" charset="0"/>
              </a:rPr>
              <a:t>контракты исполнены в полном объеме, объект сдан и принят без замечаний.</a:t>
            </a:r>
          </a:p>
          <a:p>
            <a:pPr marL="0" indent="0">
              <a:spcBef>
                <a:spcPts val="600"/>
              </a:spcBef>
              <a:buNone/>
            </a:pPr>
            <a:r>
              <a:rPr lang="ru-RU" altLang="ru-RU" sz="3200" dirty="0">
                <a:latin typeface="Arial" panose="020B0604020202020204" pitchFamily="34" charset="0"/>
                <a:cs typeface="Arial" panose="020B0604020202020204" pitchFamily="34" charset="0"/>
              </a:rPr>
              <a:t>Суд взыскал во всех инстанциях оплату с заказчика.</a:t>
            </a:r>
          </a:p>
          <a:p>
            <a:pPr marL="0" indent="0">
              <a:spcBef>
                <a:spcPts val="600"/>
              </a:spcBef>
              <a:buNone/>
            </a:pPr>
            <a:r>
              <a:rPr lang="ru-RU" altLang="ru-RU" sz="3200" dirty="0">
                <a:solidFill>
                  <a:srgbClr val="0000FF"/>
                </a:solidFill>
                <a:latin typeface="Arial" panose="020B0604020202020204" pitchFamily="34" charset="0"/>
                <a:cs typeface="Arial" panose="020B0604020202020204" pitchFamily="34" charset="0"/>
              </a:rPr>
              <a:t>Определение ВС РФ от 09.07.2025 № 303-ЭС25-5949 по делу № А73-5260/2024</a:t>
            </a:r>
          </a:p>
        </p:txBody>
      </p:sp>
    </p:spTree>
    <p:extLst>
      <p:ext uri="{BB962C8B-B14F-4D97-AF65-F5344CB8AC3E}">
        <p14:creationId xmlns:p14="http://schemas.microsoft.com/office/powerpoint/2010/main" val="25737808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68B1-51C8-0DC6-46B9-0039EBECBA6B}"/>
            </a:ext>
          </a:extLst>
        </p:cNvPr>
        <p:cNvGrpSpPr/>
        <p:nvPr/>
      </p:nvGrpSpPr>
      <p:grpSpPr>
        <a:xfrm>
          <a:off x="0" y="0"/>
          <a:ext cx="0" cy="0"/>
          <a:chOff x="0" y="0"/>
          <a:chExt cx="0" cy="0"/>
        </a:xfrm>
      </p:grpSpPr>
      <p:sp>
        <p:nvSpPr>
          <p:cNvPr id="67586" name="Заголовок 1">
            <a:extLst>
              <a:ext uri="{FF2B5EF4-FFF2-40B4-BE49-F238E27FC236}">
                <a16:creationId xmlns:a16="http://schemas.microsoft.com/office/drawing/2014/main" id="{AF5FE209-1212-C6EB-BA81-9E2F5A452821}"/>
              </a:ext>
            </a:extLst>
          </p:cNvPr>
          <p:cNvSpPr>
            <a:spLocks noGrp="1"/>
          </p:cNvSpPr>
          <p:nvPr>
            <p:ph type="title" idx="4294967295"/>
          </p:nvPr>
        </p:nvSpPr>
        <p:spPr>
          <a:xfrm>
            <a:off x="310392" y="273050"/>
            <a:ext cx="9974511" cy="817519"/>
          </a:xfrm>
        </p:spPr>
        <p:txBody>
          <a:bodyPr>
            <a:noAutofit/>
          </a:bodyPr>
          <a:lstStyle/>
          <a:p>
            <a:pPr algn="ctr"/>
            <a:r>
              <a:rPr lang="ru-RU" altLang="ru-RU" sz="4000" b="1" dirty="0">
                <a:latin typeface="Arial" panose="020B0604020202020204" pitchFamily="34" charset="0"/>
                <a:cs typeface="Arial" panose="020B0604020202020204" pitchFamily="34" charset="0"/>
              </a:rPr>
              <a:t>Новые правила авансирования</a:t>
            </a:r>
          </a:p>
        </p:txBody>
      </p:sp>
      <p:pic>
        <p:nvPicPr>
          <p:cNvPr id="3" name="Рисунок 2">
            <a:extLst>
              <a:ext uri="{FF2B5EF4-FFF2-40B4-BE49-F238E27FC236}">
                <a16:creationId xmlns:a16="http://schemas.microsoft.com/office/drawing/2014/main" id="{0CD732BC-F2EE-4BEB-89A7-6A6994A791F9}"/>
              </a:ext>
            </a:extLst>
          </p:cNvPr>
          <p:cNvPicPr>
            <a:picLocks noChangeAspect="1"/>
          </p:cNvPicPr>
          <p:nvPr/>
        </p:nvPicPr>
        <p:blipFill>
          <a:blip r:embed="rId2"/>
          <a:stretch>
            <a:fillRect/>
          </a:stretch>
        </p:blipFill>
        <p:spPr>
          <a:xfrm>
            <a:off x="1147156" y="1131779"/>
            <a:ext cx="9646054" cy="5453171"/>
          </a:xfrm>
          <a:prstGeom prst="rect">
            <a:avLst/>
          </a:prstGeom>
        </p:spPr>
      </p:pic>
    </p:spTree>
    <p:extLst>
      <p:ext uri="{BB962C8B-B14F-4D97-AF65-F5344CB8AC3E}">
        <p14:creationId xmlns:p14="http://schemas.microsoft.com/office/powerpoint/2010/main" val="35134939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68B1-51C8-0DC6-46B9-0039EBECBA6B}"/>
            </a:ext>
          </a:extLst>
        </p:cNvPr>
        <p:cNvGrpSpPr/>
        <p:nvPr/>
      </p:nvGrpSpPr>
      <p:grpSpPr>
        <a:xfrm>
          <a:off x="0" y="0"/>
          <a:ext cx="0" cy="0"/>
          <a:chOff x="0" y="0"/>
          <a:chExt cx="0" cy="0"/>
        </a:xfrm>
      </p:grpSpPr>
      <p:sp>
        <p:nvSpPr>
          <p:cNvPr id="67586" name="Заголовок 1">
            <a:extLst>
              <a:ext uri="{FF2B5EF4-FFF2-40B4-BE49-F238E27FC236}">
                <a16:creationId xmlns:a16="http://schemas.microsoft.com/office/drawing/2014/main" id="{AF5FE209-1212-C6EB-BA81-9E2F5A452821}"/>
              </a:ext>
            </a:extLst>
          </p:cNvPr>
          <p:cNvSpPr>
            <a:spLocks noGrp="1"/>
          </p:cNvSpPr>
          <p:nvPr>
            <p:ph type="title" idx="4294967295"/>
          </p:nvPr>
        </p:nvSpPr>
        <p:spPr>
          <a:xfrm>
            <a:off x="310392" y="273050"/>
            <a:ext cx="9974511" cy="817519"/>
          </a:xfrm>
        </p:spPr>
        <p:txBody>
          <a:bodyPr>
            <a:noAutofit/>
          </a:bodyPr>
          <a:lstStyle/>
          <a:p>
            <a:pPr algn="ctr"/>
            <a:r>
              <a:rPr lang="ru-RU" altLang="ru-RU" sz="4000" b="1" dirty="0">
                <a:latin typeface="Arial" panose="020B0604020202020204" pitchFamily="34" charset="0"/>
                <a:cs typeface="Arial" panose="020B0604020202020204" pitchFamily="34" charset="0"/>
              </a:rPr>
              <a:t>Новые правила авансирования</a:t>
            </a:r>
          </a:p>
        </p:txBody>
      </p:sp>
      <p:pic>
        <p:nvPicPr>
          <p:cNvPr id="4" name="Рисунок 3">
            <a:extLst>
              <a:ext uri="{FF2B5EF4-FFF2-40B4-BE49-F238E27FC236}">
                <a16:creationId xmlns:a16="http://schemas.microsoft.com/office/drawing/2014/main" id="{1B707C3B-7B30-4B00-B4E9-71546C598912}"/>
              </a:ext>
            </a:extLst>
          </p:cNvPr>
          <p:cNvPicPr>
            <a:picLocks noChangeAspect="1"/>
          </p:cNvPicPr>
          <p:nvPr/>
        </p:nvPicPr>
        <p:blipFill>
          <a:blip r:embed="rId2"/>
          <a:stretch>
            <a:fillRect/>
          </a:stretch>
        </p:blipFill>
        <p:spPr>
          <a:xfrm>
            <a:off x="700606" y="1255481"/>
            <a:ext cx="11197292" cy="5203508"/>
          </a:xfrm>
          <a:prstGeom prst="rect">
            <a:avLst/>
          </a:prstGeom>
        </p:spPr>
      </p:pic>
    </p:spTree>
    <p:extLst>
      <p:ext uri="{BB962C8B-B14F-4D97-AF65-F5344CB8AC3E}">
        <p14:creationId xmlns:p14="http://schemas.microsoft.com/office/powerpoint/2010/main" val="36199364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68B1-51C8-0DC6-46B9-0039EBECBA6B}"/>
            </a:ext>
          </a:extLst>
        </p:cNvPr>
        <p:cNvGrpSpPr/>
        <p:nvPr/>
      </p:nvGrpSpPr>
      <p:grpSpPr>
        <a:xfrm>
          <a:off x="0" y="0"/>
          <a:ext cx="0" cy="0"/>
          <a:chOff x="0" y="0"/>
          <a:chExt cx="0" cy="0"/>
        </a:xfrm>
      </p:grpSpPr>
      <p:sp>
        <p:nvSpPr>
          <p:cNvPr id="67586" name="Заголовок 1">
            <a:extLst>
              <a:ext uri="{FF2B5EF4-FFF2-40B4-BE49-F238E27FC236}">
                <a16:creationId xmlns:a16="http://schemas.microsoft.com/office/drawing/2014/main" id="{AF5FE209-1212-C6EB-BA81-9E2F5A452821}"/>
              </a:ext>
            </a:extLst>
          </p:cNvPr>
          <p:cNvSpPr>
            <a:spLocks noGrp="1"/>
          </p:cNvSpPr>
          <p:nvPr>
            <p:ph type="title" idx="4294967295"/>
          </p:nvPr>
        </p:nvSpPr>
        <p:spPr>
          <a:xfrm>
            <a:off x="310392" y="273050"/>
            <a:ext cx="9974511" cy="817519"/>
          </a:xfrm>
        </p:spPr>
        <p:txBody>
          <a:bodyPr>
            <a:noAutofit/>
          </a:bodyPr>
          <a:lstStyle/>
          <a:p>
            <a:pPr algn="ctr"/>
            <a:r>
              <a:rPr lang="ru-RU" altLang="ru-RU" sz="4000" b="1" dirty="0">
                <a:latin typeface="Arial" panose="020B0604020202020204" pitchFamily="34" charset="0"/>
                <a:cs typeface="Arial" panose="020B0604020202020204" pitchFamily="34" charset="0"/>
              </a:rPr>
              <a:t>Новые правила авансирования</a:t>
            </a:r>
          </a:p>
        </p:txBody>
      </p:sp>
      <p:pic>
        <p:nvPicPr>
          <p:cNvPr id="4" name="Рисунок 3">
            <a:extLst>
              <a:ext uri="{FF2B5EF4-FFF2-40B4-BE49-F238E27FC236}">
                <a16:creationId xmlns:a16="http://schemas.microsoft.com/office/drawing/2014/main" id="{9E501B53-29B0-419B-AEBF-E2F6FE0C04C0}"/>
              </a:ext>
            </a:extLst>
          </p:cNvPr>
          <p:cNvPicPr>
            <a:picLocks noChangeAspect="1"/>
          </p:cNvPicPr>
          <p:nvPr/>
        </p:nvPicPr>
        <p:blipFill>
          <a:blip r:embed="rId2"/>
          <a:stretch>
            <a:fillRect/>
          </a:stretch>
        </p:blipFill>
        <p:spPr>
          <a:xfrm>
            <a:off x="514350" y="1515600"/>
            <a:ext cx="11163300" cy="4791075"/>
          </a:xfrm>
          <a:prstGeom prst="rect">
            <a:avLst/>
          </a:prstGeom>
        </p:spPr>
      </p:pic>
    </p:spTree>
    <p:extLst>
      <p:ext uri="{BB962C8B-B14F-4D97-AF65-F5344CB8AC3E}">
        <p14:creationId xmlns:p14="http://schemas.microsoft.com/office/powerpoint/2010/main" val="29680521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68B1-51C8-0DC6-46B9-0039EBECBA6B}"/>
            </a:ext>
          </a:extLst>
        </p:cNvPr>
        <p:cNvGrpSpPr/>
        <p:nvPr/>
      </p:nvGrpSpPr>
      <p:grpSpPr>
        <a:xfrm>
          <a:off x="0" y="0"/>
          <a:ext cx="0" cy="0"/>
          <a:chOff x="0" y="0"/>
          <a:chExt cx="0" cy="0"/>
        </a:xfrm>
      </p:grpSpPr>
      <p:sp>
        <p:nvSpPr>
          <p:cNvPr id="67586" name="Заголовок 1">
            <a:extLst>
              <a:ext uri="{FF2B5EF4-FFF2-40B4-BE49-F238E27FC236}">
                <a16:creationId xmlns:a16="http://schemas.microsoft.com/office/drawing/2014/main" id="{AF5FE209-1212-C6EB-BA81-9E2F5A452821}"/>
              </a:ext>
            </a:extLst>
          </p:cNvPr>
          <p:cNvSpPr>
            <a:spLocks noGrp="1"/>
          </p:cNvSpPr>
          <p:nvPr>
            <p:ph type="title" idx="4294967295"/>
          </p:nvPr>
        </p:nvSpPr>
        <p:spPr>
          <a:xfrm>
            <a:off x="310392" y="273050"/>
            <a:ext cx="9974511" cy="817519"/>
          </a:xfrm>
        </p:spPr>
        <p:txBody>
          <a:bodyPr>
            <a:noAutofit/>
          </a:bodyPr>
          <a:lstStyle/>
          <a:p>
            <a:pPr algn="ctr"/>
            <a:r>
              <a:rPr lang="ru-RU" altLang="ru-RU" sz="4000" b="1" dirty="0">
                <a:latin typeface="Arial" panose="020B0604020202020204" pitchFamily="34" charset="0"/>
                <a:cs typeface="Arial" panose="020B0604020202020204" pitchFamily="34" charset="0"/>
              </a:rPr>
              <a:t>Новые правила авансирования</a:t>
            </a:r>
          </a:p>
        </p:txBody>
      </p:sp>
      <p:sp>
        <p:nvSpPr>
          <p:cNvPr id="3" name="Объект 2">
            <a:extLst>
              <a:ext uri="{FF2B5EF4-FFF2-40B4-BE49-F238E27FC236}">
                <a16:creationId xmlns:a16="http://schemas.microsoft.com/office/drawing/2014/main" id="{B8BC9E50-9A30-4E75-BB53-9EA2918AB55E}"/>
              </a:ext>
            </a:extLst>
          </p:cNvPr>
          <p:cNvSpPr txBox="1">
            <a:spLocks/>
          </p:cNvSpPr>
          <p:nvPr/>
        </p:nvSpPr>
        <p:spPr bwMode="auto">
          <a:xfrm>
            <a:off x="310393" y="1283517"/>
            <a:ext cx="11727809" cy="5377342"/>
          </a:xfrm>
          <a:prstGeom prst="rect">
            <a:avLst/>
          </a:prstGeom>
        </p:spPr>
        <p:txBody>
          <a:bodyPr vert="horz" lIns="91440" tIns="45720" rIns="91440" bIns="45720" rtlCol="0">
            <a:normAutofit fontScale="77500" lnSpcReduction="20000"/>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spcBef>
                <a:spcPts val="600"/>
              </a:spcBef>
              <a:buFont typeface="Arial"/>
              <a:buNone/>
            </a:pPr>
            <a:r>
              <a:rPr lang="ru-RU" altLang="ru-RU" sz="3200" dirty="0">
                <a:solidFill>
                  <a:srgbClr val="0000FF"/>
                </a:solidFill>
                <a:latin typeface="Arial" panose="020B0604020202020204" pitchFamily="34" charset="0"/>
                <a:cs typeface="Arial" panose="020B0604020202020204" pitchFamily="34" charset="0"/>
              </a:rPr>
              <a:t>Примерная схема</a:t>
            </a:r>
          </a:p>
          <a:p>
            <a:pPr marL="0" indent="0">
              <a:spcBef>
                <a:spcPts val="600"/>
              </a:spcBef>
              <a:buFont typeface="Arial"/>
              <a:buNone/>
            </a:pPr>
            <a:endParaRPr lang="ru-RU" altLang="ru-RU" sz="3200" dirty="0">
              <a:solidFill>
                <a:srgbClr val="0000FF"/>
              </a:solidFill>
              <a:latin typeface="Arial" panose="020B0604020202020204" pitchFamily="34" charset="0"/>
              <a:cs typeface="Arial" panose="020B0604020202020204" pitchFamily="34" charset="0"/>
            </a:endParaRPr>
          </a:p>
          <a:p>
            <a:pPr marL="0" indent="0">
              <a:spcBef>
                <a:spcPts val="600"/>
              </a:spcBef>
              <a:buFont typeface="Arial"/>
              <a:buNone/>
            </a:pPr>
            <a:r>
              <a:rPr lang="ru-RU" altLang="ru-RU" sz="3200" dirty="0">
                <a:latin typeface="Arial" panose="020B0604020202020204" pitchFamily="34" charset="0"/>
                <a:cs typeface="Arial" panose="020B0604020202020204" pitchFamily="34" charset="0"/>
              </a:rPr>
              <a:t>- Заказчик выставил конкурс на строительство детсада за 300 млн с казначейским сопровождением и авансом 30%. В условиях прописано, что для получения аванса подрядчик должен купить строй материалы на 30% цены контракта на ЭТП или на бирже</a:t>
            </a:r>
          </a:p>
          <a:p>
            <a:pPr marL="0" indent="0">
              <a:spcBef>
                <a:spcPts val="600"/>
              </a:spcBef>
              <a:buFont typeface="Arial"/>
              <a:buNone/>
            </a:pPr>
            <a:r>
              <a:rPr lang="ru-RU" altLang="ru-RU" sz="3200" dirty="0">
                <a:latin typeface="Arial" panose="020B0604020202020204" pitchFamily="34" charset="0"/>
                <a:cs typeface="Arial" panose="020B0604020202020204" pitchFamily="34" charset="0"/>
              </a:rPr>
              <a:t>- подрядчик выигрывает контракт</a:t>
            </a:r>
          </a:p>
          <a:p>
            <a:pPr marL="0" indent="0">
              <a:spcBef>
                <a:spcPts val="600"/>
              </a:spcBef>
              <a:buFont typeface="Arial"/>
              <a:buNone/>
            </a:pPr>
            <a:r>
              <a:rPr lang="ru-RU" altLang="ru-RU" sz="3200" dirty="0">
                <a:latin typeface="Arial" panose="020B0604020202020204" pitchFamily="34" charset="0"/>
                <a:cs typeface="Arial" panose="020B0604020202020204" pitchFamily="34" charset="0"/>
              </a:rPr>
              <a:t>- идёт (например) к нам на ЭТП, там размещает запрос цен на поставку 3 тонн арматуры и подаёт заявку на торговую процедуру на поставку 1 тонны кирпичей</a:t>
            </a:r>
          </a:p>
          <a:p>
            <a:pPr marL="0" indent="0">
              <a:spcBef>
                <a:spcPts val="600"/>
              </a:spcBef>
              <a:buFont typeface="Arial"/>
              <a:buNone/>
            </a:pPr>
            <a:r>
              <a:rPr lang="ru-RU" altLang="ru-RU" sz="3200" dirty="0">
                <a:latin typeface="Arial" panose="020B0604020202020204" pitchFamily="34" charset="0"/>
                <a:cs typeface="Arial" panose="020B0604020202020204" pitchFamily="34" charset="0"/>
              </a:rPr>
              <a:t>- подрядчику по арматуре присылают 2 КП, он выбирает одно и заключает договор на ЭТП на 20% от цены контракта, по кирпичам выигрывает закупку и также заключает договор через ЭТП на 10% от цены контракта</a:t>
            </a:r>
          </a:p>
          <a:p>
            <a:pPr marL="0" indent="0">
              <a:spcBef>
                <a:spcPts val="600"/>
              </a:spcBef>
              <a:buFont typeface="Arial"/>
              <a:buNone/>
            </a:pPr>
            <a:r>
              <a:rPr lang="ru-RU" altLang="ru-RU" sz="3200" dirty="0">
                <a:latin typeface="Arial" panose="020B0604020202020204" pitchFamily="34" charset="0"/>
                <a:cs typeface="Arial" panose="020B0604020202020204" pitchFamily="34" charset="0"/>
              </a:rPr>
              <a:t>- ЭТП передаёт информацию в ФГИС ЦС</a:t>
            </a:r>
          </a:p>
          <a:p>
            <a:pPr marL="0" indent="0">
              <a:spcBef>
                <a:spcPts val="600"/>
              </a:spcBef>
              <a:buFont typeface="Arial"/>
              <a:buNone/>
            </a:pPr>
            <a:r>
              <a:rPr lang="ru-RU" altLang="ru-RU" sz="3200" dirty="0">
                <a:latin typeface="Arial" panose="020B0604020202020204" pitchFamily="34" charset="0"/>
                <a:cs typeface="Arial" panose="020B0604020202020204" pitchFamily="34" charset="0"/>
              </a:rPr>
              <a:t>- заказчик каким-то образом получает от ФГИС ЦС инфо о закупке и платит подрядчику 30% аванса</a:t>
            </a:r>
          </a:p>
        </p:txBody>
      </p:sp>
    </p:spTree>
    <p:extLst>
      <p:ext uri="{BB962C8B-B14F-4D97-AF65-F5344CB8AC3E}">
        <p14:creationId xmlns:p14="http://schemas.microsoft.com/office/powerpoint/2010/main" val="13397914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68B1-51C8-0DC6-46B9-0039EBECBA6B}"/>
            </a:ext>
          </a:extLst>
        </p:cNvPr>
        <p:cNvGrpSpPr/>
        <p:nvPr/>
      </p:nvGrpSpPr>
      <p:grpSpPr>
        <a:xfrm>
          <a:off x="0" y="0"/>
          <a:ext cx="0" cy="0"/>
          <a:chOff x="0" y="0"/>
          <a:chExt cx="0" cy="0"/>
        </a:xfrm>
      </p:grpSpPr>
      <p:sp>
        <p:nvSpPr>
          <p:cNvPr id="67586" name="Заголовок 1">
            <a:extLst>
              <a:ext uri="{FF2B5EF4-FFF2-40B4-BE49-F238E27FC236}">
                <a16:creationId xmlns:a16="http://schemas.microsoft.com/office/drawing/2014/main" id="{AF5FE209-1212-C6EB-BA81-9E2F5A452821}"/>
              </a:ext>
            </a:extLst>
          </p:cNvPr>
          <p:cNvSpPr>
            <a:spLocks noGrp="1"/>
          </p:cNvSpPr>
          <p:nvPr>
            <p:ph type="title" idx="4294967295"/>
          </p:nvPr>
        </p:nvSpPr>
        <p:spPr>
          <a:xfrm>
            <a:off x="310392" y="273050"/>
            <a:ext cx="9974511" cy="817519"/>
          </a:xfrm>
        </p:spPr>
        <p:txBody>
          <a:bodyPr>
            <a:noAutofit/>
          </a:bodyPr>
          <a:lstStyle/>
          <a:p>
            <a:pPr algn="ctr"/>
            <a:r>
              <a:rPr lang="ru-RU" altLang="ru-RU" sz="4000" b="1" dirty="0">
                <a:latin typeface="Arial" panose="020B0604020202020204" pitchFamily="34" charset="0"/>
                <a:cs typeface="Arial" panose="020B0604020202020204" pitchFamily="34" charset="0"/>
              </a:rPr>
              <a:t>Закупка на бирже, КИМ (аналогах)</a:t>
            </a:r>
          </a:p>
        </p:txBody>
      </p:sp>
      <p:pic>
        <p:nvPicPr>
          <p:cNvPr id="4" name="Рисунок 3">
            <a:extLst>
              <a:ext uri="{FF2B5EF4-FFF2-40B4-BE49-F238E27FC236}">
                <a16:creationId xmlns:a16="http://schemas.microsoft.com/office/drawing/2014/main" id="{F34C071C-14FC-4FF5-8998-096913843BF2}"/>
              </a:ext>
            </a:extLst>
          </p:cNvPr>
          <p:cNvPicPr>
            <a:picLocks noChangeAspect="1"/>
          </p:cNvPicPr>
          <p:nvPr/>
        </p:nvPicPr>
        <p:blipFill>
          <a:blip r:embed="rId2"/>
          <a:stretch>
            <a:fillRect/>
          </a:stretch>
        </p:blipFill>
        <p:spPr>
          <a:xfrm>
            <a:off x="698269" y="1579188"/>
            <a:ext cx="11064153" cy="4914351"/>
          </a:xfrm>
          <a:prstGeom prst="rect">
            <a:avLst/>
          </a:prstGeom>
        </p:spPr>
      </p:pic>
    </p:spTree>
    <p:extLst>
      <p:ext uri="{BB962C8B-B14F-4D97-AF65-F5344CB8AC3E}">
        <p14:creationId xmlns:p14="http://schemas.microsoft.com/office/powerpoint/2010/main" val="212141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idx="4294967295"/>
          </p:nvPr>
        </p:nvSpPr>
        <p:spPr>
          <a:xfrm>
            <a:off x="285225" y="285750"/>
            <a:ext cx="9714451" cy="830263"/>
          </a:xfrm>
        </p:spPr>
        <p:txBody>
          <a:bodyPr>
            <a:normAutofit fontScale="90000"/>
          </a:bodyPr>
          <a:lstStyle/>
          <a:p>
            <a:pPr algn="ctr"/>
            <a:r>
              <a:rPr lang="ru-RU" altLang="ru-RU" sz="3600" b="1" dirty="0">
                <a:latin typeface="Arial" panose="020B0604020202020204" pitchFamily="34" charset="0"/>
                <a:cs typeface="Arial" panose="020B0604020202020204" pitchFamily="34" charset="0"/>
              </a:rPr>
              <a:t>Отчет Счетной палаты о софинансировании капвложений за 2022–2024 годы</a:t>
            </a:r>
            <a:endParaRPr lang="ru-RU" altLang="ru-RU" sz="3600" dirty="0">
              <a:latin typeface="Arial" panose="020B0604020202020204" pitchFamily="34" charset="0"/>
              <a:cs typeface="Arial" panose="020B0604020202020204" pitchFamily="34" charset="0"/>
            </a:endParaRPr>
          </a:p>
        </p:txBody>
      </p:sp>
      <p:sp>
        <p:nvSpPr>
          <p:cNvPr id="35843" name="Объект 2"/>
          <p:cNvSpPr>
            <a:spLocks noGrp="1"/>
          </p:cNvSpPr>
          <p:nvPr>
            <p:ph idx="4294967295"/>
          </p:nvPr>
        </p:nvSpPr>
        <p:spPr>
          <a:xfrm>
            <a:off x="285225" y="1317072"/>
            <a:ext cx="11719421" cy="5419288"/>
          </a:xfrm>
        </p:spPr>
        <p:txBody>
          <a:bodyPr>
            <a:noAutofit/>
          </a:bodyPr>
          <a:lstStyle/>
          <a:p>
            <a:pPr marL="0" indent="0">
              <a:buNone/>
              <a:defRPr/>
            </a:pPr>
            <a:r>
              <a:rPr lang="ru-RU" altLang="ru-RU" sz="1900" b="1" dirty="0">
                <a:latin typeface="Arial" panose="020B0604020202020204" pitchFamily="34" charset="0"/>
                <a:cs typeface="Arial" panose="020B0604020202020204" pitchFamily="34" charset="0"/>
              </a:rPr>
              <a:t>Проблемы</a:t>
            </a:r>
          </a:p>
          <a:p>
            <a:pPr>
              <a:defRPr/>
            </a:pPr>
            <a:r>
              <a:rPr lang="ru-RU" altLang="ru-RU" sz="1900" dirty="0">
                <a:latin typeface="Arial" panose="020B0604020202020204" pitchFamily="34" charset="0"/>
                <a:cs typeface="Arial" panose="020B0604020202020204" pitchFamily="34" charset="0"/>
              </a:rPr>
              <a:t>16% контрактов в рамках региональных проектов расторгнуты.</a:t>
            </a:r>
          </a:p>
          <a:p>
            <a:pPr>
              <a:defRPr/>
            </a:pPr>
            <a:r>
              <a:rPr lang="ru-RU" altLang="ru-RU" sz="1900" dirty="0">
                <a:latin typeface="Arial" panose="020B0604020202020204" pitchFamily="34" charset="0"/>
                <a:cs typeface="Arial" panose="020B0604020202020204" pitchFamily="34" charset="0"/>
              </a:rPr>
              <a:t>В 78% случаев виновники — малые и микропредприятия, не справляющиеся с объемами и сроками.</a:t>
            </a:r>
          </a:p>
          <a:p>
            <a:pPr>
              <a:defRPr/>
            </a:pPr>
            <a:r>
              <a:rPr lang="ru-RU" altLang="ru-RU" sz="1900" dirty="0">
                <a:latin typeface="Arial" panose="020B0604020202020204" pitchFamily="34" charset="0"/>
                <a:cs typeface="Arial" panose="020B0604020202020204" pitchFamily="34" charset="0"/>
              </a:rPr>
              <a:t>60% контрактов – переподписаны со сменой существенных условий уже в процессе исполнения.</a:t>
            </a:r>
          </a:p>
          <a:p>
            <a:pPr>
              <a:defRPr/>
            </a:pPr>
            <a:r>
              <a:rPr lang="ru-RU" altLang="ru-RU" sz="1900" dirty="0">
                <a:latin typeface="Arial" panose="020B0604020202020204" pitchFamily="34" charset="0"/>
                <a:cs typeface="Arial" panose="020B0604020202020204" pitchFamily="34" charset="0"/>
              </a:rPr>
              <a:t>В каждом 5-ом контракте “под ключ” стоимость выросла на 30–250% из-за переделок.</a:t>
            </a:r>
          </a:p>
          <a:p>
            <a:pPr marL="0" indent="0">
              <a:buNone/>
              <a:defRPr/>
            </a:pPr>
            <a:r>
              <a:rPr lang="ru-RU" altLang="ru-RU" sz="1900" b="1" dirty="0">
                <a:latin typeface="Arial" panose="020B0604020202020204" pitchFamily="34" charset="0"/>
                <a:cs typeface="Arial" panose="020B0604020202020204" pitchFamily="34" charset="0"/>
              </a:rPr>
              <a:t>Причины</a:t>
            </a:r>
          </a:p>
          <a:p>
            <a:pPr>
              <a:defRPr/>
            </a:pPr>
            <a:r>
              <a:rPr lang="ru-RU" altLang="ru-RU" sz="1900" dirty="0">
                <a:latin typeface="Arial" panose="020B0604020202020204" pitchFamily="34" charset="0"/>
                <a:cs typeface="Arial" panose="020B0604020202020204" pitchFamily="34" charset="0"/>
              </a:rPr>
              <a:t>Отсутствие нормальной ПСД и положительного заключения экспертизы к моменту закупки.</a:t>
            </a:r>
          </a:p>
          <a:p>
            <a:pPr>
              <a:defRPr/>
            </a:pPr>
            <a:r>
              <a:rPr lang="ru-RU" altLang="ru-RU" sz="1900" dirty="0">
                <a:latin typeface="Arial" panose="020B0604020202020204" pitchFamily="34" charset="0"/>
                <a:cs typeface="Arial" panose="020B0604020202020204" pitchFamily="34" charset="0"/>
              </a:rPr>
              <a:t>Низкое качество изысканий, "неактуальные" сметы, несоответствие НМЦК рынку.</a:t>
            </a:r>
          </a:p>
          <a:p>
            <a:pPr>
              <a:defRPr/>
            </a:pPr>
            <a:r>
              <a:rPr lang="ru-RU" altLang="ru-RU" sz="1900" dirty="0">
                <a:latin typeface="Arial" panose="020B0604020202020204" pitchFamily="34" charset="0"/>
                <a:cs typeface="Arial" panose="020B0604020202020204" pitchFamily="34" charset="0"/>
              </a:rPr>
              <a:t>Задержки с размещением закупок: 70% закупок для регионов и 50% для муниципалитетов публикуются в ЕИС с опозданием 2 мес. и более (иногда — до года!) после доведения ЛБО. Причина: нет готовой ПСД.</a:t>
            </a:r>
          </a:p>
          <a:p>
            <a:pPr>
              <a:defRPr/>
            </a:pPr>
            <a:r>
              <a:rPr lang="ru-RU" altLang="ru-RU" sz="1900" dirty="0">
                <a:latin typeface="Arial" panose="020B0604020202020204" pitchFamily="34" charset="0"/>
                <a:cs typeface="Arial" panose="020B0604020202020204" pitchFamily="34" charset="0"/>
              </a:rPr>
              <a:t>Цена контрактов увеличивается через 1–2 месяца после подписания. </a:t>
            </a:r>
          </a:p>
          <a:p>
            <a:pPr>
              <a:defRPr/>
            </a:pPr>
            <a:r>
              <a:rPr lang="ru-RU" altLang="ru-RU" sz="1900" dirty="0">
                <a:latin typeface="Arial" panose="020B0604020202020204" pitchFamily="34" charset="0"/>
                <a:cs typeface="Arial" panose="020B0604020202020204" pitchFamily="34" charset="0"/>
              </a:rPr>
              <a:t>Конкуренции нет: в среднем 2,4 заявки на конкурс, для крупных лотов — 1,5.</a:t>
            </a:r>
          </a:p>
          <a:p>
            <a:pPr marL="0" indent="0">
              <a:buNone/>
              <a:defRPr/>
            </a:pPr>
            <a:r>
              <a:rPr lang="en-US" altLang="ru-RU" sz="1900" dirty="0">
                <a:solidFill>
                  <a:srgbClr val="0000FF"/>
                </a:solidFill>
                <a:latin typeface="Arial" panose="020B0604020202020204" pitchFamily="34" charset="0"/>
                <a:cs typeface="Arial" panose="020B0604020202020204" pitchFamily="34" charset="0"/>
              </a:rPr>
              <a:t>https://ach.gov.ru/checks/zakupki-dlya-stroitelstva-sotsialnykh-obektov</a:t>
            </a:r>
            <a:endParaRPr lang="ru-RU" altLang="ru-RU" sz="19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2046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E737083C-8765-6929-E6D6-3C0DC324E32C}"/>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C637BBD4-2F81-1B10-B227-5E024811EA65}"/>
              </a:ext>
            </a:extLst>
          </p:cNvPr>
          <p:cNvSpPr txBox="1"/>
          <p:nvPr/>
        </p:nvSpPr>
        <p:spPr bwMode="auto">
          <a:xfrm>
            <a:off x="819529" y="2569782"/>
            <a:ext cx="8363801" cy="2308324"/>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0E779D"/>
                </a:solidFill>
                <a:effectLst/>
                <a:uLnTx/>
                <a:uFillTx/>
                <a:latin typeface="Arial" panose="020B0604020202020204"/>
                <a:ea typeface="+mn-ea"/>
                <a:cs typeface="+mn-cs"/>
              </a:rPr>
              <a:t>Контракт на «стройку» и ремонт: условия, исполнение</a:t>
            </a:r>
            <a:endParaRPr kumimoji="0" lang="ru-RU" sz="2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984212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201613"/>
            <a:ext cx="10818813" cy="1247775"/>
          </a:xfrm>
        </p:spPr>
        <p:txBody>
          <a:bodyPr>
            <a:normAutofit/>
          </a:bodyPr>
          <a:lstStyle/>
          <a:p>
            <a:pPr algn="ctr"/>
            <a:r>
              <a:rPr lang="ru-RU" altLang="ru-RU" dirty="0">
                <a:latin typeface="Arial" panose="020B0604020202020204" pitchFamily="34" charset="0"/>
                <a:cs typeface="Arial" panose="020B0604020202020204" pitchFamily="34" charset="0"/>
              </a:rPr>
              <a:t>Ключевые моменты контракта</a:t>
            </a:r>
          </a:p>
        </p:txBody>
      </p:sp>
      <p:sp>
        <p:nvSpPr>
          <p:cNvPr id="9219" name="Rectangle 3"/>
          <p:cNvSpPr>
            <a:spLocks noGrp="1" noChangeArrowheads="1"/>
          </p:cNvSpPr>
          <p:nvPr>
            <p:ph type="body" idx="4294967295"/>
          </p:nvPr>
        </p:nvSpPr>
        <p:spPr>
          <a:xfrm>
            <a:off x="411061" y="1449388"/>
            <a:ext cx="11677475" cy="5408611"/>
          </a:xfrm>
        </p:spPr>
        <p:txBody>
          <a:bodyPr>
            <a:normAutofit lnSpcReduction="10000"/>
          </a:bodyPr>
          <a:lstStyle/>
          <a:p>
            <a:pPr>
              <a:spcBef>
                <a:spcPct val="0"/>
              </a:spcBef>
            </a:pPr>
            <a:r>
              <a:rPr lang="ru-RU" altLang="ru-RU" sz="2400" dirty="0">
                <a:latin typeface="Arial" panose="020B0604020202020204" pitchFamily="34" charset="0"/>
                <a:cs typeface="Arial" panose="020B0604020202020204" pitchFamily="34" charset="0"/>
              </a:rPr>
              <a:t>Постоянный контроль с фото- </a:t>
            </a:r>
            <a:r>
              <a:rPr lang="ru-RU" altLang="ru-RU" sz="2400" dirty="0" err="1">
                <a:latin typeface="Arial" panose="020B0604020202020204" pitchFamily="34" charset="0"/>
                <a:cs typeface="Arial" panose="020B0604020202020204" pitchFamily="34" charset="0"/>
              </a:rPr>
              <a:t>видеофиксацией</a:t>
            </a:r>
            <a:r>
              <a:rPr lang="ru-RU" altLang="ru-RU" sz="2400" dirty="0">
                <a:latin typeface="Arial" panose="020B0604020202020204" pitchFamily="34" charset="0"/>
                <a:cs typeface="Arial" panose="020B0604020202020204" pitchFamily="34" charset="0"/>
              </a:rPr>
              <a:t> (особенно по скрытым работам)</a:t>
            </a:r>
          </a:p>
          <a:p>
            <a:pPr>
              <a:spcBef>
                <a:spcPct val="0"/>
              </a:spcBef>
            </a:pPr>
            <a:r>
              <a:rPr lang="ru-RU" altLang="ru-RU" sz="2400" dirty="0">
                <a:latin typeface="Arial" panose="020B0604020202020204" pitchFamily="34" charset="0"/>
                <a:cs typeface="Arial" panose="020B0604020202020204" pitchFamily="34" charset="0"/>
              </a:rPr>
              <a:t>Заказчик составляет график и смету</a:t>
            </a:r>
          </a:p>
          <a:p>
            <a:pPr>
              <a:spcBef>
                <a:spcPct val="0"/>
              </a:spcBef>
            </a:pPr>
            <a:r>
              <a:rPr lang="ru-RU" altLang="ru-RU" sz="2400" dirty="0">
                <a:latin typeface="Arial" panose="020B0604020202020204" pitchFamily="34" charset="0"/>
                <a:cs typeface="Arial" panose="020B0604020202020204" pitchFamily="34" charset="0"/>
              </a:rPr>
              <a:t>Непредвиденные затраты подлежат оплате только в случае предоставления подтверждающих документов</a:t>
            </a:r>
          </a:p>
          <a:p>
            <a:pPr>
              <a:spcBef>
                <a:spcPct val="0"/>
              </a:spcBef>
            </a:pPr>
            <a:r>
              <a:rPr lang="ru-RU" altLang="ru-RU" sz="2400" dirty="0">
                <a:latin typeface="Arial" panose="020B0604020202020204" pitchFamily="34" charset="0"/>
                <a:cs typeface="Arial" panose="020B0604020202020204" pitchFamily="34" charset="0"/>
              </a:rPr>
              <a:t>Прописать порядок расчетов за возвратные материалы</a:t>
            </a:r>
          </a:p>
          <a:p>
            <a:pPr>
              <a:spcBef>
                <a:spcPct val="0"/>
              </a:spcBef>
            </a:pPr>
            <a:r>
              <a:rPr lang="ru-RU" altLang="ru-RU" sz="2400" dirty="0">
                <a:latin typeface="Arial" panose="020B0604020202020204" pitchFamily="34" charset="0"/>
                <a:cs typeface="Arial" panose="020B0604020202020204" pitchFamily="34" charset="0"/>
              </a:rPr>
              <a:t>Условие о пересчете сметы </a:t>
            </a:r>
            <a:r>
              <a:rPr lang="en-US" altLang="ru-RU" sz="2400" dirty="0">
                <a:latin typeface="Arial" panose="020B0604020202020204" pitchFamily="34" charset="0"/>
                <a:cs typeface="Arial" panose="020B0604020202020204" pitchFamily="34" charset="0"/>
              </a:rPr>
              <a:t>(</a:t>
            </a:r>
            <a:r>
              <a:rPr lang="ru-RU" altLang="ru-RU" sz="2400" dirty="0">
                <a:latin typeface="Arial" panose="020B0604020202020204" pitchFamily="34" charset="0"/>
                <a:cs typeface="Arial" panose="020B0604020202020204" pitchFamily="34" charset="0"/>
              </a:rPr>
              <a:t>НМЦД</a:t>
            </a:r>
            <a:r>
              <a:rPr lang="en-US" altLang="ru-RU" sz="2400" dirty="0">
                <a:latin typeface="Arial" panose="020B0604020202020204" pitchFamily="34" charset="0"/>
                <a:cs typeface="Arial" panose="020B0604020202020204" pitchFamily="34" charset="0"/>
              </a:rPr>
              <a:t>) </a:t>
            </a:r>
            <a:r>
              <a:rPr lang="ru-RU" altLang="ru-RU" sz="2400" dirty="0">
                <a:latin typeface="Arial" panose="020B0604020202020204" pitchFamily="34" charset="0"/>
                <a:cs typeface="Arial" panose="020B0604020202020204" pitchFamily="34" charset="0"/>
              </a:rPr>
              <a:t>пропорционально К снижения</a:t>
            </a:r>
          </a:p>
          <a:p>
            <a:pPr>
              <a:spcBef>
                <a:spcPct val="0"/>
              </a:spcBef>
            </a:pPr>
            <a:r>
              <a:rPr lang="ru-RU" altLang="ru-RU" sz="2400" dirty="0">
                <a:latin typeface="Arial" panose="020B0604020202020204" pitchFamily="34" charset="0"/>
                <a:cs typeface="Arial" panose="020B0604020202020204" pitchFamily="34" charset="0"/>
              </a:rPr>
              <a:t>Требования по качеству работ и товаров (общие ссылки на СНИП, ГОСТ и т.д. без указания их реквизитов)</a:t>
            </a:r>
          </a:p>
          <a:p>
            <a:pPr>
              <a:spcBef>
                <a:spcPct val="0"/>
              </a:spcBef>
            </a:pPr>
            <a:r>
              <a:rPr lang="ru-RU" altLang="ru-RU" sz="2400" dirty="0">
                <a:latin typeface="Arial" panose="020B0604020202020204" pitchFamily="34" charset="0"/>
                <a:cs typeface="Arial" panose="020B0604020202020204" pitchFamily="34" charset="0"/>
              </a:rPr>
              <a:t>Срок устранения недостатков</a:t>
            </a:r>
          </a:p>
          <a:p>
            <a:pPr>
              <a:spcBef>
                <a:spcPct val="0"/>
              </a:spcBef>
            </a:pPr>
            <a:r>
              <a:rPr lang="ru-RU" altLang="ru-RU" sz="2400" dirty="0">
                <a:latin typeface="Arial" panose="020B0604020202020204" pitchFamily="34" charset="0"/>
                <a:cs typeface="Arial" panose="020B0604020202020204" pitchFamily="34" charset="0"/>
              </a:rPr>
              <a:t>Условие о том, что заказчик вправе ссылаться на явные нарушения, которые не были выявлены при приемке</a:t>
            </a:r>
          </a:p>
          <a:p>
            <a:pPr>
              <a:spcBef>
                <a:spcPct val="0"/>
              </a:spcBef>
            </a:pPr>
            <a:r>
              <a:rPr lang="ru-RU" altLang="ru-RU" sz="2400" dirty="0">
                <a:latin typeface="Arial" panose="020B0604020202020204" pitchFamily="34" charset="0"/>
                <a:cs typeface="Arial" panose="020B0604020202020204" pitchFamily="34" charset="0"/>
              </a:rPr>
              <a:t>Какими первичными документами оформляется приемка</a:t>
            </a:r>
          </a:p>
          <a:p>
            <a:pPr>
              <a:spcBef>
                <a:spcPct val="0"/>
              </a:spcBef>
            </a:pPr>
            <a:r>
              <a:rPr lang="ru-RU" altLang="ru-RU" sz="2400" dirty="0">
                <a:latin typeface="Arial" panose="020B0604020202020204" pitchFamily="34" charset="0"/>
                <a:cs typeface="Arial" panose="020B0604020202020204" pitchFamily="34" charset="0"/>
              </a:rPr>
              <a:t>Условия об изменении контракта</a:t>
            </a:r>
          </a:p>
          <a:p>
            <a:pPr>
              <a:spcBef>
                <a:spcPct val="0"/>
              </a:spcBef>
            </a:pPr>
            <a:r>
              <a:rPr lang="ru-RU" altLang="ru-RU" sz="2400" dirty="0">
                <a:latin typeface="Arial" panose="020B0604020202020204" pitchFamily="34" charset="0"/>
                <a:cs typeface="Arial" panose="020B0604020202020204" pitchFamily="34" charset="0"/>
              </a:rPr>
              <a:t>Конкретные случаи расторжения контракта заказчиком в одностороннем порядке</a:t>
            </a:r>
          </a:p>
          <a:p>
            <a:pPr>
              <a:spcBef>
                <a:spcPct val="0"/>
              </a:spcBef>
            </a:pPr>
            <a:r>
              <a:rPr lang="ru-RU" altLang="ru-RU" sz="2400" dirty="0">
                <a:latin typeface="Arial" panose="020B0604020202020204" pitchFamily="34" charset="0"/>
                <a:cs typeface="Arial" panose="020B0604020202020204" pitchFamily="34" charset="0"/>
              </a:rPr>
              <a:t>Условие о том, что участник обязан убрать за собой место СМР </a:t>
            </a:r>
          </a:p>
          <a:p>
            <a:pPr>
              <a:spcBef>
                <a:spcPct val="0"/>
              </a:spcBef>
            </a:pPr>
            <a:endParaRPr lang="ru-RU" altLang="ru-RU" sz="2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34169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11B6-6C3F-5048-F1C6-733A6221118C}"/>
            </a:ext>
          </a:extLst>
        </p:cNvPr>
        <p:cNvGrpSpPr/>
        <p:nvPr/>
      </p:nvGrpSpPr>
      <p:grpSpPr>
        <a:xfrm>
          <a:off x="0" y="0"/>
          <a:ext cx="0" cy="0"/>
          <a:chOff x="0" y="0"/>
          <a:chExt cx="0" cy="0"/>
        </a:xfrm>
      </p:grpSpPr>
      <p:sp>
        <p:nvSpPr>
          <p:cNvPr id="9218" name="Rectangle 2">
            <a:extLst>
              <a:ext uri="{FF2B5EF4-FFF2-40B4-BE49-F238E27FC236}">
                <a16:creationId xmlns:a16="http://schemas.microsoft.com/office/drawing/2014/main" id="{3CA4DE41-1AEA-48A4-24AB-887D2A0723B3}"/>
              </a:ext>
            </a:extLst>
          </p:cNvPr>
          <p:cNvSpPr>
            <a:spLocks noGrp="1" noChangeArrowheads="1"/>
          </p:cNvSpPr>
          <p:nvPr>
            <p:ph type="title" idx="4294967295"/>
          </p:nvPr>
        </p:nvSpPr>
        <p:spPr>
          <a:xfrm>
            <a:off x="0" y="201613"/>
            <a:ext cx="10561739" cy="998013"/>
          </a:xfrm>
        </p:spPr>
        <p:txBody>
          <a:bodyPr>
            <a:normAutofit/>
          </a:bodyPr>
          <a:lstStyle/>
          <a:p>
            <a:pPr algn="ctr"/>
            <a:r>
              <a:rPr lang="ru-RU" altLang="ru-RU" dirty="0">
                <a:latin typeface="Arial" panose="020B0604020202020204" pitchFamily="34" charset="0"/>
                <a:cs typeface="Arial" panose="020B0604020202020204" pitchFamily="34" charset="0"/>
              </a:rPr>
              <a:t>Примеры уголовных дел</a:t>
            </a:r>
          </a:p>
        </p:txBody>
      </p:sp>
      <p:sp>
        <p:nvSpPr>
          <p:cNvPr id="9219" name="Rectangle 3">
            <a:extLst>
              <a:ext uri="{FF2B5EF4-FFF2-40B4-BE49-F238E27FC236}">
                <a16:creationId xmlns:a16="http://schemas.microsoft.com/office/drawing/2014/main" id="{1F3EAF59-20C8-8792-AD5D-BF531114C50D}"/>
              </a:ext>
            </a:extLst>
          </p:cNvPr>
          <p:cNvSpPr>
            <a:spLocks noGrp="1" noChangeArrowheads="1"/>
          </p:cNvSpPr>
          <p:nvPr>
            <p:ph type="body" idx="4294967295"/>
          </p:nvPr>
        </p:nvSpPr>
        <p:spPr>
          <a:xfrm>
            <a:off x="411061" y="1317582"/>
            <a:ext cx="11677475" cy="5408611"/>
          </a:xfrm>
        </p:spPr>
        <p:txBody>
          <a:bodyPr>
            <a:noAutofit/>
          </a:bodyPr>
          <a:lstStyle/>
          <a:p>
            <a:pPr>
              <a:spcBef>
                <a:spcPct val="0"/>
              </a:spcBef>
            </a:pPr>
            <a:r>
              <a:rPr lang="ru-RU" altLang="ru-RU" sz="1800" b="1" dirty="0">
                <a:cs typeface="Arial" panose="020B0604020202020204" pitchFamily="34" charset="0"/>
              </a:rPr>
              <a:t>2023: </a:t>
            </a:r>
            <a:r>
              <a:rPr lang="ru-RU" altLang="ru-RU" sz="1800" dirty="0">
                <a:cs typeface="Arial" panose="020B0604020202020204" pitchFamily="34" charset="0"/>
              </a:rPr>
              <a:t>Управлением капитального строительства администрации муниципального образования город Горячий Ключ с индивидуальным предпринимателем заключены 2 контракта по капитальному ремонту средней общеобразовательной школы № 17, расположенной в хуторе </a:t>
            </a:r>
            <a:r>
              <a:rPr lang="ru-RU" altLang="ru-RU" sz="1800" dirty="0" err="1">
                <a:cs typeface="Arial" panose="020B0604020202020204" pitchFamily="34" charset="0"/>
              </a:rPr>
              <a:t>Молькино</a:t>
            </a:r>
            <a:r>
              <a:rPr lang="ru-RU" altLang="ru-RU" sz="1800" dirty="0">
                <a:cs typeface="Arial" panose="020B0604020202020204" pitchFamily="34" charset="0"/>
              </a:rPr>
              <a:t>. Общая стоимость работ составила порядка 9 млн рублей.</a:t>
            </a:r>
          </a:p>
          <a:p>
            <a:pPr>
              <a:spcBef>
                <a:spcPct val="0"/>
              </a:spcBef>
            </a:pPr>
            <a:r>
              <a:rPr lang="ru-RU" altLang="ru-RU" sz="1800" dirty="0">
                <a:cs typeface="Arial" panose="020B0604020202020204" pitchFamily="34" charset="0"/>
              </a:rPr>
              <a:t>В последующем подрядчиком в администрацию города представлены акты по оплате работ.</a:t>
            </a:r>
          </a:p>
          <a:p>
            <a:pPr>
              <a:spcBef>
                <a:spcPct val="0"/>
              </a:spcBef>
            </a:pPr>
            <a:r>
              <a:rPr lang="ru-RU" altLang="ru-RU" sz="1800" dirty="0">
                <a:cs typeface="Arial" panose="020B0604020202020204" pitchFamily="34" charset="0"/>
              </a:rPr>
              <a:t>В то же время в ходе выездной проверки, проведенной прокуратурой города с привлечением специалистов, выявлено, что фактически работы по демонтажу старого кровельного покрытия и старой бетонной стяжки не выполнены, при этом качество и объем используемых материалов не соответствуют проектно-сметной документации. Согласно выводам эксперта общая стоимость невыполненных объемов работ в рамках исполнения вышеуказанных контрактов, а также затрат, необходимых для устранения выявленных нарушений, составляет более 5,4 млн рублей. Возбуждено уголовное дело по ч. 3 ст. 30, ч. 4 ст. 159 УК РФ.</a:t>
            </a:r>
          </a:p>
          <a:p>
            <a:pPr>
              <a:spcBef>
                <a:spcPct val="0"/>
              </a:spcBef>
            </a:pPr>
            <a:endParaRPr lang="ru-RU" altLang="ru-RU" sz="1800" dirty="0">
              <a:cs typeface="Arial" panose="020B0604020202020204" pitchFamily="34" charset="0"/>
            </a:endParaRPr>
          </a:p>
          <a:p>
            <a:pPr>
              <a:spcBef>
                <a:spcPct val="0"/>
              </a:spcBef>
            </a:pPr>
            <a:r>
              <a:rPr lang="ru-RU" altLang="ru-RU" sz="1800" b="1" dirty="0">
                <a:cs typeface="Arial" panose="020B0604020202020204" pitchFamily="34" charset="0"/>
              </a:rPr>
              <a:t>2024</a:t>
            </a:r>
            <a:r>
              <a:rPr lang="ru-RU" altLang="ru-RU" sz="1800" dirty="0">
                <a:cs typeface="Arial" panose="020B0604020202020204" pitchFamily="34" charset="0"/>
              </a:rPr>
              <a:t>: В Краснодарском крае возбуждено уголовное дело о мошенничестве на сумму более 150 млн рублей, связанное со строительством школы в Лабинске</a:t>
            </a:r>
          </a:p>
          <a:p>
            <a:pPr>
              <a:spcBef>
                <a:spcPct val="0"/>
              </a:spcBef>
            </a:pPr>
            <a:r>
              <a:rPr lang="ru-RU" altLang="ru-RU" sz="1800" dirty="0">
                <a:cs typeface="Arial" panose="020B0604020202020204" pitchFamily="34" charset="0"/>
              </a:rPr>
              <a:t>Директор подрядной организации поручал подчиненным изготавливать фиктивные документы о выполненных работах</a:t>
            </a:r>
          </a:p>
          <a:p>
            <a:pPr>
              <a:spcBef>
                <a:spcPct val="0"/>
              </a:spcBef>
            </a:pPr>
            <a:endParaRPr lang="ru-RU" altLang="ru-RU" sz="1800" dirty="0">
              <a:cs typeface="Arial" panose="020B0604020202020204" pitchFamily="34" charset="0"/>
            </a:endParaRPr>
          </a:p>
          <a:p>
            <a:pPr>
              <a:spcBef>
                <a:spcPct val="0"/>
              </a:spcBef>
            </a:pPr>
            <a:r>
              <a:rPr lang="ru-RU" altLang="ru-RU" sz="1800" b="1" dirty="0">
                <a:cs typeface="Arial" panose="020B0604020202020204" pitchFamily="34" charset="0"/>
              </a:rPr>
              <a:t>2024</a:t>
            </a:r>
            <a:r>
              <a:rPr lang="ru-RU" altLang="ru-RU" sz="1800" dirty="0">
                <a:cs typeface="Arial" panose="020B0604020202020204" pitchFamily="34" charset="0"/>
              </a:rPr>
              <a:t>: </a:t>
            </a:r>
            <a:r>
              <a:rPr lang="ru-RU" sz="1800" dirty="0"/>
              <a:t>В Краснодаре за мошенничество при строительстве подземного перехода на улице Красных Партизан будут судить генерального подрядчика. Застройщик не выполнил обязательства по контракту, несмотря на авансовую оплату в размере 85% от его стоимости.</a:t>
            </a:r>
            <a:endParaRPr lang="ru-RU" altLang="ru-RU" sz="1800" dirty="0">
              <a:cs typeface="Arial" panose="020B0604020202020204" pitchFamily="34" charset="0"/>
            </a:endParaRPr>
          </a:p>
          <a:p>
            <a:pPr>
              <a:spcBef>
                <a:spcPct val="0"/>
              </a:spcBef>
            </a:pPr>
            <a:endParaRPr lang="ru-RU" altLang="ru-RU" sz="1700" dirty="0">
              <a:solidFill>
                <a:srgbClr val="006600"/>
              </a:solidFill>
              <a:cs typeface="Arial" panose="020B0604020202020204" pitchFamily="34" charset="0"/>
            </a:endParaRPr>
          </a:p>
        </p:txBody>
      </p:sp>
    </p:spTree>
    <p:extLst>
      <p:ext uri="{BB962C8B-B14F-4D97-AF65-F5344CB8AC3E}">
        <p14:creationId xmlns:p14="http://schemas.microsoft.com/office/powerpoint/2010/main" val="29899331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872455" y="298217"/>
            <a:ext cx="8281988" cy="1211263"/>
          </a:xfrm>
        </p:spPr>
        <p:txBody>
          <a:bodyPr/>
          <a:lstStyle/>
          <a:p>
            <a:r>
              <a:rPr lang="ru-RU" altLang="ru-RU" dirty="0">
                <a:latin typeface="Arial" panose="020B0604020202020204" pitchFamily="34" charset="0"/>
                <a:cs typeface="Arial" panose="020B0604020202020204" pitchFamily="34" charset="0"/>
              </a:rPr>
              <a:t>Типовые условия контрактов</a:t>
            </a:r>
          </a:p>
        </p:txBody>
      </p:sp>
      <p:sp>
        <p:nvSpPr>
          <p:cNvPr id="9219" name="Rectangle 3"/>
          <p:cNvSpPr>
            <a:spLocks noGrp="1" noChangeArrowheads="1"/>
          </p:cNvSpPr>
          <p:nvPr>
            <p:ph type="body" idx="4294967295"/>
          </p:nvPr>
        </p:nvSpPr>
        <p:spPr>
          <a:xfrm>
            <a:off x="684213" y="1698625"/>
            <a:ext cx="11507787" cy="4797425"/>
          </a:xfrm>
        </p:spPr>
        <p:txBody>
          <a:bodyPr>
            <a:noAutofit/>
          </a:bodyPr>
          <a:lstStyle/>
          <a:p>
            <a:pPr>
              <a:spcBef>
                <a:spcPct val="0"/>
              </a:spcBef>
            </a:pPr>
            <a:r>
              <a:rPr lang="ru-RU" altLang="ru-RU" sz="2000" b="1" dirty="0">
                <a:latin typeface="Arial" panose="020B0604020202020204" pitchFamily="34" charset="0"/>
                <a:cs typeface="Arial" panose="020B0604020202020204" pitchFamily="34" charset="0"/>
              </a:rPr>
              <a:t>Постановление Правительства РФ от 29.06.2023 N 1066 «О типовых условиях контрактов на выполнение работ по строительству, реконструкции, капитальному ремонту, сносу объекта капитального строительства»</a:t>
            </a:r>
          </a:p>
          <a:p>
            <a:pPr>
              <a:spcBef>
                <a:spcPct val="0"/>
              </a:spcBef>
            </a:pPr>
            <a:endParaRPr lang="ru-RU" altLang="ru-RU" sz="2000" b="1" dirty="0">
              <a:latin typeface="Arial" panose="020B0604020202020204" pitchFamily="34" charset="0"/>
              <a:cs typeface="Arial" panose="020B0604020202020204" pitchFamily="34" charset="0"/>
            </a:endParaRPr>
          </a:p>
          <a:p>
            <a:pPr>
              <a:spcBef>
                <a:spcPct val="0"/>
              </a:spcBef>
            </a:pPr>
            <a:r>
              <a:rPr lang="ru-RU" altLang="ru-RU" sz="2000" b="1" dirty="0">
                <a:latin typeface="Arial" panose="020B0604020202020204" pitchFamily="34" charset="0"/>
                <a:cs typeface="Arial" panose="020B0604020202020204" pitchFamily="34" charset="0"/>
              </a:rPr>
              <a:t>Типовые условия контрактов на выполнение работ по строительству (реконструкции) объекта капитального строительства </a:t>
            </a:r>
            <a:r>
              <a:rPr lang="ru-RU" altLang="ru-RU" sz="2000" dirty="0">
                <a:latin typeface="Arial" panose="020B0604020202020204" pitchFamily="34" charset="0"/>
                <a:cs typeface="Arial" panose="020B0604020202020204" pitchFamily="34" charset="0"/>
              </a:rPr>
              <a:t>и информационной карты типовых условий контракта (Приказ Минстроя №9/</a:t>
            </a:r>
            <a:r>
              <a:rPr lang="ru-RU" altLang="ru-RU" sz="2000" dirty="0" err="1">
                <a:latin typeface="Arial" panose="020B0604020202020204" pitchFamily="34" charset="0"/>
                <a:cs typeface="Arial" panose="020B0604020202020204" pitchFamily="34" charset="0"/>
              </a:rPr>
              <a:t>пр</a:t>
            </a:r>
            <a:r>
              <a:rPr lang="ru-RU" altLang="ru-RU" sz="2000" dirty="0">
                <a:latin typeface="Arial" panose="020B0604020202020204" pitchFamily="34" charset="0"/>
                <a:cs typeface="Arial" panose="020B0604020202020204" pitchFamily="34" charset="0"/>
              </a:rPr>
              <a:t> от 14.01.2020) (ссылка - </a:t>
            </a:r>
            <a:r>
              <a:rPr lang="ru-RU" altLang="ru-RU" sz="2000" dirty="0">
                <a:latin typeface="Arial" panose="020B0604020202020204" pitchFamily="34" charset="0"/>
                <a:cs typeface="Arial" panose="020B0604020202020204" pitchFamily="34" charset="0"/>
                <a:hlinkClick r:id="rId2"/>
              </a:rPr>
              <a:t>https://zakupki.gov.ru/epz/btk/card/docs-info.html?standardContractId=1241</a:t>
            </a:r>
            <a:r>
              <a:rPr lang="ru-RU" altLang="ru-RU" sz="2000" dirty="0">
                <a:latin typeface="Arial" panose="020B0604020202020204" pitchFamily="34" charset="0"/>
                <a:cs typeface="Arial" panose="020B0604020202020204" pitchFamily="34" charset="0"/>
              </a:rPr>
              <a:t>) </a:t>
            </a:r>
          </a:p>
          <a:p>
            <a:pPr>
              <a:spcBef>
                <a:spcPct val="0"/>
              </a:spcBef>
            </a:pPr>
            <a:r>
              <a:rPr lang="ru-RU" altLang="ru-RU" sz="2000" b="1" dirty="0">
                <a:latin typeface="Arial" panose="020B0604020202020204" pitchFamily="34" charset="0"/>
                <a:cs typeface="Arial" panose="020B0604020202020204" pitchFamily="34" charset="0"/>
              </a:rPr>
              <a:t>Типовые условия контрактов на выполнение работ по строительству (реконструкции), капитальному ремонту, ремонту автомобильных дорог, искусственных дорожных сооружений</a:t>
            </a:r>
            <a:r>
              <a:rPr lang="ru-RU" altLang="ru-RU" sz="2000" dirty="0">
                <a:latin typeface="Arial" panose="020B0604020202020204" pitchFamily="34" charset="0"/>
                <a:cs typeface="Arial" panose="020B0604020202020204" pitchFamily="34" charset="0"/>
              </a:rPr>
              <a:t> и информационной карты типовых условий контракта (Приказ Минтранса №37 от 05.02.2019) (ссылка - </a:t>
            </a:r>
            <a:r>
              <a:rPr lang="ru-RU" altLang="ru-RU" sz="2000" dirty="0">
                <a:latin typeface="Arial" panose="020B0604020202020204" pitchFamily="34" charset="0"/>
                <a:cs typeface="Arial" panose="020B0604020202020204" pitchFamily="34" charset="0"/>
                <a:hlinkClick r:id="rId3"/>
              </a:rPr>
              <a:t>https://zakupki.gov.ru/epz/btk/card/docs-info.html?standardContractId=581</a:t>
            </a:r>
            <a:r>
              <a:rPr lang="ru-RU" altLang="ru-RU" sz="2000" dirty="0">
                <a:latin typeface="Arial" panose="020B0604020202020204" pitchFamily="34" charset="0"/>
                <a:cs typeface="Arial" panose="020B0604020202020204" pitchFamily="34" charset="0"/>
              </a:rPr>
              <a:t>) </a:t>
            </a:r>
          </a:p>
          <a:p>
            <a:pPr>
              <a:spcBef>
                <a:spcPct val="0"/>
              </a:spcBef>
            </a:pPr>
            <a:r>
              <a:rPr lang="ru-RU" altLang="ru-RU" sz="2000" b="1" dirty="0">
                <a:latin typeface="Arial" panose="020B0604020202020204" pitchFamily="34" charset="0"/>
                <a:cs typeface="Arial" panose="020B0604020202020204" pitchFamily="34" charset="0"/>
              </a:rPr>
              <a:t>Типовые условия контрактов на выполнение проектных (или) изыскательных работ </a:t>
            </a:r>
            <a:r>
              <a:rPr lang="ru-RU" altLang="ru-RU" sz="2000" dirty="0">
                <a:latin typeface="Arial" panose="020B0604020202020204" pitchFamily="34" charset="0"/>
                <a:cs typeface="Arial" panose="020B0604020202020204" pitchFamily="34" charset="0"/>
              </a:rPr>
              <a:t>и информационной карты типовых условий контракта (Приказ Минстроя №10/</a:t>
            </a:r>
            <a:r>
              <a:rPr lang="ru-RU" altLang="ru-RU" sz="2000" dirty="0" err="1">
                <a:latin typeface="Arial" panose="020B0604020202020204" pitchFamily="34" charset="0"/>
                <a:cs typeface="Arial" panose="020B0604020202020204" pitchFamily="34" charset="0"/>
              </a:rPr>
              <a:t>пр</a:t>
            </a:r>
            <a:r>
              <a:rPr lang="ru-RU" altLang="ru-RU" sz="2000" dirty="0">
                <a:latin typeface="Arial" panose="020B0604020202020204" pitchFamily="34" charset="0"/>
                <a:cs typeface="Arial" panose="020B0604020202020204" pitchFamily="34" charset="0"/>
              </a:rPr>
              <a:t> от 14.01.2020) (ссылка - </a:t>
            </a:r>
            <a:r>
              <a:rPr lang="ru-RU" altLang="ru-RU" sz="2000" dirty="0">
                <a:latin typeface="Arial" panose="020B0604020202020204" pitchFamily="34" charset="0"/>
                <a:cs typeface="Arial" panose="020B0604020202020204" pitchFamily="34" charset="0"/>
                <a:hlinkClick r:id="rId4"/>
              </a:rPr>
              <a:t>https://zakupki.gov.ru/epz/btk/card/common-info.html?standardContractId=1421</a:t>
            </a:r>
            <a:r>
              <a:rPr lang="ru-RU" altLang="ru-RU" sz="2000" dirty="0">
                <a:latin typeface="Arial" panose="020B0604020202020204" pitchFamily="34" charset="0"/>
                <a:cs typeface="Arial" panose="020B0604020202020204" pitchFamily="34" charset="0"/>
              </a:rPr>
              <a:t>) </a:t>
            </a:r>
            <a:endParaRPr lang="ru-RU" altLang="ru-RU" sz="2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07422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idx="4294967295"/>
          </p:nvPr>
        </p:nvSpPr>
        <p:spPr>
          <a:xfrm>
            <a:off x="546099" y="433127"/>
            <a:ext cx="10769600" cy="1008063"/>
          </a:xfrm>
        </p:spPr>
        <p:txBody>
          <a:bodyPr>
            <a:normAutofit fontScale="90000"/>
          </a:bodyPr>
          <a:lstStyle/>
          <a:p>
            <a:pPr algn="ctr"/>
            <a:r>
              <a:rPr lang="ru-RU" altLang="ru-RU" sz="4000" b="1" dirty="0"/>
              <a:t>Ответственность за неиспользование типового контракта, типовых условий</a:t>
            </a:r>
          </a:p>
        </p:txBody>
      </p:sp>
      <p:sp>
        <p:nvSpPr>
          <p:cNvPr id="55299" name="Объект 2"/>
          <p:cNvSpPr>
            <a:spLocks noGrp="1"/>
          </p:cNvSpPr>
          <p:nvPr>
            <p:ph idx="4294967295"/>
          </p:nvPr>
        </p:nvSpPr>
        <p:spPr>
          <a:xfrm>
            <a:off x="546098" y="1903615"/>
            <a:ext cx="10769601" cy="4698798"/>
          </a:xfrm>
        </p:spPr>
        <p:txBody>
          <a:bodyPr>
            <a:normAutofit/>
          </a:bodyPr>
          <a:lstStyle/>
          <a:p>
            <a:r>
              <a:rPr lang="ru-RU" altLang="ru-RU" dirty="0"/>
              <a:t>«…</a:t>
            </a:r>
            <a:r>
              <a:rPr lang="ru-RU" altLang="ru-RU" b="1" dirty="0"/>
              <a:t>неприменение</a:t>
            </a:r>
            <a:r>
              <a:rPr lang="ru-RU" altLang="ru-RU" dirty="0"/>
              <a:t> утвержденных типовых контрактов (типовых условий) является нарушением пункта 1 части 1 статьи 33 Закона N 44-ФЗ и квалифицируется </a:t>
            </a:r>
            <a:r>
              <a:rPr lang="ru-RU" altLang="ru-RU" b="1" dirty="0"/>
              <a:t>частью 4.2 статьи 7.30 </a:t>
            </a:r>
            <a:r>
              <a:rPr lang="ru-RU" altLang="ru-RU" dirty="0"/>
              <a:t>Кодекса Российской Федерации об административных правонарушениях как утверждение конкурсной документации с нарушением требований Закона N 44-ФЗ.»</a:t>
            </a:r>
          </a:p>
          <a:p>
            <a:r>
              <a:rPr lang="ru-RU" altLang="ru-RU" sz="2400" i="1" dirty="0"/>
              <a:t>Письмо Министерства экономического развития РФ от 14 сентября 2016 г. N Д28и-2549</a:t>
            </a:r>
          </a:p>
          <a:p>
            <a:endParaRPr lang="ru-RU" altLang="ru-RU" dirty="0"/>
          </a:p>
          <a:p>
            <a:r>
              <a:rPr lang="ru-RU" altLang="ru-RU" dirty="0"/>
              <a:t>Штраф = обычно 3 000 рублей</a:t>
            </a:r>
          </a:p>
          <a:p>
            <a:endParaRPr lang="ru-RU" altLang="ru-RU" dirty="0"/>
          </a:p>
          <a:p>
            <a:endParaRPr lang="ru-RU" altLang="ru-RU" dirty="0"/>
          </a:p>
        </p:txBody>
      </p:sp>
    </p:spTree>
    <p:extLst>
      <p:ext uri="{BB962C8B-B14F-4D97-AF65-F5344CB8AC3E}">
        <p14:creationId xmlns:p14="http://schemas.microsoft.com/office/powerpoint/2010/main" val="17124724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928255" y="218787"/>
            <a:ext cx="8229600" cy="1139825"/>
          </a:xfrm>
        </p:spPr>
        <p:txBody>
          <a:bodyPr/>
          <a:lstStyle/>
          <a:p>
            <a:pPr algn="ctr" eaLnBrk="1" hangingPunct="1"/>
            <a:r>
              <a:rPr lang="ru-RU" altLang="ru-RU" sz="4000" b="1" dirty="0">
                <a:cs typeface="Arial" panose="020B0604020202020204" pitchFamily="34" charset="0"/>
              </a:rPr>
              <a:t>Этапы контракта</a:t>
            </a:r>
          </a:p>
        </p:txBody>
      </p:sp>
      <p:sp>
        <p:nvSpPr>
          <p:cNvPr id="39939" name="Rectangle 3"/>
          <p:cNvSpPr>
            <a:spLocks noGrp="1" noChangeArrowheads="1"/>
          </p:cNvSpPr>
          <p:nvPr>
            <p:ph type="body" idx="4294967295"/>
          </p:nvPr>
        </p:nvSpPr>
        <p:spPr>
          <a:xfrm>
            <a:off x="573578" y="1579563"/>
            <a:ext cx="10731010" cy="4940300"/>
          </a:xfrm>
        </p:spPr>
        <p:txBody>
          <a:bodyPr>
            <a:normAutofit/>
          </a:bodyPr>
          <a:lstStyle/>
          <a:p>
            <a:pPr eaLnBrk="1" hangingPunct="1">
              <a:buFont typeface="Wingdings" panose="05000000000000000000" pitchFamily="2" charset="2"/>
              <a:buNone/>
            </a:pPr>
            <a:r>
              <a:rPr lang="ru-RU" altLang="ru-RU" sz="2400" dirty="0">
                <a:cs typeface="Arial" panose="020B0604020202020204" pitchFamily="34" charset="0"/>
              </a:rPr>
              <a:t>Стороны заключили контракт на выполнение строительных работ. В нем предусмотрели график производства, где указали виды работ по месяцам и их стоимость. По некоторым периодам подрядчик допустил просрочку. После подписания приемочных документов заказчик уведомил его о взыскании неустойки за нарушение графика производства работ. Подрядчик с этим не согласился и обратился в суд.</a:t>
            </a:r>
          </a:p>
          <a:p>
            <a:pPr eaLnBrk="1" hangingPunct="1">
              <a:buFont typeface="Wingdings" panose="05000000000000000000" pitchFamily="2" charset="2"/>
              <a:buNone/>
            </a:pPr>
            <a:r>
              <a:rPr lang="ru-RU" altLang="ru-RU" sz="2400" dirty="0">
                <a:cs typeface="Arial" panose="020B0604020202020204" pitchFamily="34" charset="0"/>
              </a:rPr>
              <a:t>Суды поддержали подрядчика: </a:t>
            </a:r>
            <a:r>
              <a:rPr lang="ru-RU" altLang="ru-RU" sz="2400" b="1" dirty="0">
                <a:cs typeface="Arial" panose="020B0604020202020204" pitchFamily="34" charset="0"/>
              </a:rPr>
              <a:t>согласованный сторонами график выполнения работ по контракту не означает, что установлены этапы</a:t>
            </a:r>
            <a:r>
              <a:rPr lang="ru-RU" altLang="ru-RU" sz="2400" dirty="0">
                <a:cs typeface="Arial" panose="020B0604020202020204" pitchFamily="34" charset="0"/>
              </a:rPr>
              <a:t>. Ответственность за нарушение графика не установлена. Оснований для начисления неустойки у заказчика не было.</a:t>
            </a:r>
          </a:p>
          <a:p>
            <a:pPr eaLnBrk="1" hangingPunct="1">
              <a:buFont typeface="Wingdings" panose="05000000000000000000" pitchFamily="2" charset="2"/>
              <a:buNone/>
            </a:pPr>
            <a:r>
              <a:rPr lang="ru-RU" altLang="ru-RU" sz="2400" dirty="0">
                <a:solidFill>
                  <a:srgbClr val="FF0000"/>
                </a:solidFill>
                <a:cs typeface="Arial" panose="020B0604020202020204" pitchFamily="34" charset="0"/>
              </a:rPr>
              <a:t>Постановление АС Волго-Вятского округа от 21.02.2020 по делу N А43-49474/2018</a:t>
            </a:r>
          </a:p>
        </p:txBody>
      </p:sp>
    </p:spTree>
    <p:extLst>
      <p:ext uri="{BB962C8B-B14F-4D97-AF65-F5344CB8AC3E}">
        <p14:creationId xmlns:p14="http://schemas.microsoft.com/office/powerpoint/2010/main" val="16588436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idx="4294967295"/>
          </p:nvPr>
        </p:nvSpPr>
        <p:spPr>
          <a:xfrm>
            <a:off x="0" y="365125"/>
            <a:ext cx="8640763" cy="831850"/>
          </a:xfrm>
        </p:spPr>
        <p:txBody>
          <a:bodyPr>
            <a:normAutofit fontScale="90000"/>
          </a:bodyPr>
          <a:lstStyle/>
          <a:p>
            <a:pPr algn="ctr"/>
            <a:r>
              <a:rPr lang="ru-RU" altLang="ru-RU" sz="4000">
                <a:latin typeface="Arial" panose="020B0604020202020204" pitchFamily="34" charset="0"/>
                <a:cs typeface="Arial" panose="020B0604020202020204" pitchFamily="34" charset="0"/>
              </a:rPr>
              <a:t>Перераспределение затрат в смете</a:t>
            </a:r>
          </a:p>
        </p:txBody>
      </p:sp>
      <p:sp>
        <p:nvSpPr>
          <p:cNvPr id="25603" name="Объект 2"/>
          <p:cNvSpPr>
            <a:spLocks noGrp="1"/>
          </p:cNvSpPr>
          <p:nvPr>
            <p:ph idx="4294967295"/>
          </p:nvPr>
        </p:nvSpPr>
        <p:spPr>
          <a:xfrm>
            <a:off x="283749" y="1680252"/>
            <a:ext cx="6580188" cy="4870450"/>
          </a:xfrm>
        </p:spPr>
        <p:txBody>
          <a:bodyPr>
            <a:normAutofit fontScale="85000" lnSpcReduction="20000"/>
          </a:bodyPr>
          <a:lstStyle/>
          <a:p>
            <a:pPr>
              <a:spcBef>
                <a:spcPts val="600"/>
              </a:spcBef>
            </a:pPr>
            <a:r>
              <a:rPr lang="ru-RU" altLang="ru-RU" sz="3200" dirty="0">
                <a:latin typeface="Arial" panose="020B0604020202020204" pitchFamily="34" charset="0"/>
                <a:cs typeface="Arial" panose="020B0604020202020204" pitchFamily="34" charset="0"/>
              </a:rPr>
              <a:t>(+/-10%) заказчик вправе предусмотреть в документации о закупке и </a:t>
            </a:r>
            <a:r>
              <a:rPr lang="ru-RU" altLang="ru-RU" sz="3200" b="1" dirty="0">
                <a:latin typeface="Arial" panose="020B0604020202020204" pitchFamily="34" charset="0"/>
                <a:cs typeface="Arial" panose="020B0604020202020204" pitchFamily="34" charset="0"/>
              </a:rPr>
              <a:t>контракте</a:t>
            </a:r>
            <a:r>
              <a:rPr lang="ru-RU" altLang="ru-RU" sz="3200" dirty="0">
                <a:latin typeface="Arial" panose="020B0604020202020204" pitchFamily="34" charset="0"/>
                <a:cs typeface="Arial" panose="020B0604020202020204" pitchFamily="34" charset="0"/>
              </a:rPr>
              <a:t> возможность перераспределения стоимости отдельных статей сметного расчета и корректировку стоимости отдельных конструктивных элементов при расчете за выполненные работы в пределах установленной при определении поставщика (подрядчика, исполнителя) цены контракта</a:t>
            </a:r>
          </a:p>
          <a:p>
            <a:pPr>
              <a:spcBef>
                <a:spcPts val="600"/>
              </a:spcBef>
            </a:pPr>
            <a:r>
              <a:rPr lang="ru-RU" altLang="ru-RU" sz="2400" i="1" dirty="0">
                <a:latin typeface="Arial" panose="020B0604020202020204" pitchFamily="34" charset="0"/>
                <a:cs typeface="Arial" panose="020B0604020202020204" pitchFamily="34" charset="0"/>
              </a:rPr>
              <a:t>Письмо МЭР от 22 января 2015 г. № Д28и-101</a:t>
            </a:r>
          </a:p>
          <a:p>
            <a:pPr>
              <a:spcBef>
                <a:spcPts val="600"/>
              </a:spcBef>
            </a:pPr>
            <a:r>
              <a:rPr lang="ru-RU" altLang="ru-RU" sz="2400" i="1" dirty="0">
                <a:latin typeface="Arial" panose="020B0604020202020204" pitchFamily="34" charset="0"/>
                <a:cs typeface="Arial" panose="020B0604020202020204" pitchFamily="34" charset="0"/>
              </a:rPr>
              <a:t>Письмо Минфина от 26 сентября 2017 г. N 24-03-08/62479</a:t>
            </a:r>
          </a:p>
          <a:p>
            <a:pPr>
              <a:spcBef>
                <a:spcPts val="600"/>
              </a:spcBef>
            </a:pPr>
            <a:r>
              <a:rPr lang="ru-RU" altLang="ru-RU" sz="2400" i="1" dirty="0">
                <a:solidFill>
                  <a:srgbClr val="FF0000"/>
                </a:solidFill>
                <a:latin typeface="Arial" panose="020B0604020202020204" pitchFamily="34" charset="0"/>
                <a:cs typeface="Arial" panose="020B0604020202020204" pitchFamily="34" charset="0"/>
              </a:rPr>
              <a:t>Согласно Приказу Минстроя 841пр</a:t>
            </a:r>
          </a:p>
        </p:txBody>
      </p:sp>
      <p:sp>
        <p:nvSpPr>
          <p:cNvPr id="4" name="Объект 2"/>
          <p:cNvSpPr txBox="1">
            <a:spLocks/>
          </p:cNvSpPr>
          <p:nvPr/>
        </p:nvSpPr>
        <p:spPr>
          <a:xfrm>
            <a:off x="6863937" y="1593792"/>
            <a:ext cx="5106389" cy="4956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Смысл:</a:t>
            </a:r>
          </a:p>
          <a:p>
            <a:pPr marL="228600" marR="0" lvl="0" indent="-228600" algn="l" defTabSz="914400" rtl="0" eaLnBrk="1" fontAlgn="auto" latinLnBrk="0" hangingPunct="1">
              <a:lnSpc>
                <a:spcPct val="90000"/>
              </a:lnSpc>
              <a:spcBef>
                <a:spcPts val="600"/>
              </a:spcBef>
              <a:spcAft>
                <a:spcPts val="0"/>
              </a:spcAft>
              <a:buClrTx/>
              <a:buSzTx/>
              <a:buFontTx/>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 смете есть 4 радиатора отопления за 20 000</a:t>
            </a:r>
          </a:p>
          <a:p>
            <a:pPr marL="228600" marR="0" lvl="0" indent="-228600" algn="l" defTabSz="914400" rtl="0" eaLnBrk="1" fontAlgn="auto" latinLnBrk="0" hangingPunct="1">
              <a:lnSpc>
                <a:spcPct val="90000"/>
              </a:lnSpc>
              <a:spcBef>
                <a:spcPts val="600"/>
              </a:spcBef>
              <a:spcAft>
                <a:spcPts val="0"/>
              </a:spcAft>
              <a:buClrTx/>
              <a:buSzTx/>
              <a:buFontTx/>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 20 светильников за 20 000</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Заказчик с подрядчиком делают </a:t>
            </a:r>
            <a:r>
              <a:rPr kumimoji="0" lang="ru-RU" altLang="ru-RU"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допсоглашение</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600"/>
              </a:spcBef>
              <a:spcAft>
                <a:spcPts val="0"/>
              </a:spcAft>
              <a:buClrTx/>
              <a:buSzTx/>
              <a:buFontTx/>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радиаторов за 30 000</a:t>
            </a:r>
          </a:p>
          <a:p>
            <a:pPr marL="228600" marR="0" lvl="0" indent="-228600" algn="l" defTabSz="914400" rtl="0" eaLnBrk="1" fontAlgn="auto" latinLnBrk="0" hangingPunct="1">
              <a:lnSpc>
                <a:spcPct val="90000"/>
              </a:lnSpc>
              <a:spcBef>
                <a:spcPts val="600"/>
              </a:spcBef>
              <a:spcAft>
                <a:spcPts val="0"/>
              </a:spcAft>
              <a:buClrTx/>
              <a:buSzTx/>
              <a:buFontTx/>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светильников за 10 000</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ru-RU" alt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51583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p:cNvSpPr>
            <a:spLocks noGrp="1"/>
          </p:cNvSpPr>
          <p:nvPr>
            <p:ph type="title" idx="4294967295"/>
          </p:nvPr>
        </p:nvSpPr>
        <p:spPr>
          <a:xfrm>
            <a:off x="1020821" y="366626"/>
            <a:ext cx="9167812" cy="1008063"/>
          </a:xfrm>
        </p:spPr>
        <p:txBody>
          <a:bodyPr>
            <a:normAutofit fontScale="90000"/>
          </a:bodyPr>
          <a:lstStyle/>
          <a:p>
            <a:r>
              <a:rPr lang="ru-RU" altLang="ru-RU" sz="4000" b="1" dirty="0">
                <a:solidFill>
                  <a:srgbClr val="FF0000"/>
                </a:solidFill>
              </a:rPr>
              <a:t>ОЧЕНЬ ВАЖНО!!!!!!!!1111один-один</a:t>
            </a:r>
          </a:p>
        </p:txBody>
      </p:sp>
      <p:sp>
        <p:nvSpPr>
          <p:cNvPr id="61443" name="Объект 2"/>
          <p:cNvSpPr>
            <a:spLocks noGrp="1"/>
          </p:cNvSpPr>
          <p:nvPr>
            <p:ph idx="4294967295"/>
          </p:nvPr>
        </p:nvSpPr>
        <p:spPr>
          <a:xfrm>
            <a:off x="590204" y="1720735"/>
            <a:ext cx="11023946" cy="4976928"/>
          </a:xfrm>
        </p:spPr>
        <p:txBody>
          <a:bodyPr>
            <a:normAutofit/>
          </a:bodyPr>
          <a:lstStyle/>
          <a:p>
            <a:r>
              <a:rPr lang="ru-RU" altLang="ru-RU" sz="3200" dirty="0"/>
              <a:t>Подрядчик обязан гарантировать качество выполненных работ согласно условиям Контракта, а также положениям действующего законодательства, ГОСТ, СанПин, СНИП, ТР ТС, если таковые установлены в отношении работ.</a:t>
            </a:r>
          </a:p>
          <a:p>
            <a:r>
              <a:rPr lang="ru-RU" altLang="ru-RU" sz="3200" dirty="0"/>
              <a:t>Заказчик вправе в пределах гарантийных сроков после приёмки работ ссылаться на их недостатки (</a:t>
            </a:r>
            <a:r>
              <a:rPr lang="ru-RU" altLang="ru-RU" sz="3200" b="1" dirty="0"/>
              <a:t>в т.ч. явные), которые не были выявлены при приёмке</a:t>
            </a:r>
            <a:r>
              <a:rPr lang="ru-RU" altLang="ru-RU" sz="3200" dirty="0"/>
              <a:t>, и требовать от Подрядчика устранения данных недостатков силами и средствами Подрядчика.</a:t>
            </a:r>
          </a:p>
          <a:p>
            <a:endParaRPr lang="ru-RU" altLang="ru-RU" sz="3200" dirty="0"/>
          </a:p>
          <a:p>
            <a:endParaRPr lang="ru-RU" altLang="ru-RU" sz="3200" dirty="0"/>
          </a:p>
          <a:p>
            <a:endParaRPr lang="ru-RU" altLang="ru-RU" sz="3200" dirty="0"/>
          </a:p>
        </p:txBody>
      </p:sp>
    </p:spTree>
    <p:extLst>
      <p:ext uri="{BB962C8B-B14F-4D97-AF65-F5344CB8AC3E}">
        <p14:creationId xmlns:p14="http://schemas.microsoft.com/office/powerpoint/2010/main" val="5868054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idx="4294967295"/>
          </p:nvPr>
        </p:nvSpPr>
        <p:spPr>
          <a:xfrm>
            <a:off x="590204" y="333375"/>
            <a:ext cx="7834659" cy="1008063"/>
          </a:xfrm>
        </p:spPr>
        <p:txBody>
          <a:bodyPr/>
          <a:lstStyle/>
          <a:p>
            <a:r>
              <a:rPr lang="ru-RU" altLang="ru-RU" sz="4000" dirty="0"/>
              <a:t>Тоже важно, но не так сильно</a:t>
            </a:r>
          </a:p>
        </p:txBody>
      </p:sp>
      <p:sp>
        <p:nvSpPr>
          <p:cNvPr id="62467" name="Объект 2"/>
          <p:cNvSpPr>
            <a:spLocks noGrp="1"/>
          </p:cNvSpPr>
          <p:nvPr>
            <p:ph idx="4294967295"/>
          </p:nvPr>
        </p:nvSpPr>
        <p:spPr>
          <a:xfrm>
            <a:off x="390698" y="1753985"/>
            <a:ext cx="11104390" cy="4954790"/>
          </a:xfrm>
        </p:spPr>
        <p:txBody>
          <a:bodyPr>
            <a:normAutofit/>
          </a:bodyPr>
          <a:lstStyle/>
          <a:p>
            <a:r>
              <a:rPr lang="ru-RU" altLang="ru-RU" sz="3200" b="1" dirty="0"/>
              <a:t>Стоимость цены за единицу ТРУ </a:t>
            </a:r>
            <a:r>
              <a:rPr lang="ru-RU" altLang="ru-RU" sz="3200" dirty="0"/>
              <a:t>высчитывается как стоимость согласно обоснованию НМЦК / сметы (в т.ч. по единице товара или позиции) по определению поставщика (подрядчика, исполнителя), по итогам которой заключен настоящий Контракт, уменьшенная по каждой позиции на коэффициент снижения поставщиком НМЦК при проведении закупки.</a:t>
            </a:r>
            <a:endParaRPr lang="ru-RU" altLang="ru-RU" sz="2400" i="1" dirty="0"/>
          </a:p>
        </p:txBody>
      </p:sp>
    </p:spTree>
    <p:extLst>
      <p:ext uri="{BB962C8B-B14F-4D97-AF65-F5344CB8AC3E}">
        <p14:creationId xmlns:p14="http://schemas.microsoft.com/office/powerpoint/2010/main" val="30656298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idx="4294967295"/>
          </p:nvPr>
        </p:nvSpPr>
        <p:spPr>
          <a:xfrm>
            <a:off x="423949" y="333375"/>
            <a:ext cx="8000914" cy="1008063"/>
          </a:xfrm>
        </p:spPr>
        <p:txBody>
          <a:bodyPr/>
          <a:lstStyle/>
          <a:p>
            <a:r>
              <a:rPr lang="ru-RU" altLang="ru-RU" sz="4000" dirty="0"/>
              <a:t>Тоже важно, но не так сильно</a:t>
            </a:r>
          </a:p>
        </p:txBody>
      </p:sp>
      <p:sp>
        <p:nvSpPr>
          <p:cNvPr id="62467" name="Объект 2"/>
          <p:cNvSpPr>
            <a:spLocks noGrp="1"/>
          </p:cNvSpPr>
          <p:nvPr>
            <p:ph idx="4294967295"/>
          </p:nvPr>
        </p:nvSpPr>
        <p:spPr>
          <a:xfrm>
            <a:off x="357446" y="1704109"/>
            <a:ext cx="11137641" cy="5004666"/>
          </a:xfrm>
        </p:spPr>
        <p:txBody>
          <a:bodyPr>
            <a:normAutofit fontScale="92500" lnSpcReduction="20000"/>
          </a:bodyPr>
          <a:lstStyle/>
          <a:p>
            <a:r>
              <a:rPr lang="ru-RU" altLang="ru-RU" sz="3200" dirty="0"/>
              <a:t>Заказчик вправе принять решение об одностороннем отказе от исполнения Контракта при существенном нарушении условий Контракта Подрядчиком </a:t>
            </a:r>
            <a:r>
              <a:rPr lang="en-US" altLang="ru-RU" sz="3200" dirty="0"/>
              <a:t>[</a:t>
            </a:r>
            <a:r>
              <a:rPr lang="ru-RU" altLang="ru-RU" sz="3200" dirty="0">
                <a:solidFill>
                  <a:srgbClr val="0000FF"/>
                </a:solidFill>
              </a:rPr>
              <a:t>перечислить конкретные случаи</a:t>
            </a:r>
            <a:r>
              <a:rPr lang="en-US" altLang="ru-RU" sz="3200" dirty="0"/>
              <a:t>]</a:t>
            </a:r>
            <a:r>
              <a:rPr lang="ru-RU" altLang="ru-RU" sz="3200" dirty="0"/>
              <a:t>:</a:t>
            </a:r>
          </a:p>
          <a:p>
            <a:pPr marL="0" indent="0">
              <a:buNone/>
            </a:pPr>
            <a:r>
              <a:rPr lang="ru-RU" altLang="ru-RU" sz="3200" i="1" dirty="0"/>
              <a:t>- в случае, если Подрядчик не приступил к работам в течении 10 дней после подписания Контракта</a:t>
            </a:r>
          </a:p>
          <a:p>
            <a:pPr marL="0" indent="0">
              <a:buNone/>
            </a:pPr>
            <a:r>
              <a:rPr lang="ru-RU" altLang="ru-RU" sz="3200" i="1" dirty="0"/>
              <a:t>- в случае однократной просрочки выполнения работ более чем на 3 дня;</a:t>
            </a:r>
          </a:p>
          <a:p>
            <a:pPr marL="0" indent="0">
              <a:buNone/>
            </a:pPr>
            <a:r>
              <a:rPr lang="ru-RU" altLang="ru-RU" sz="3200" i="1" dirty="0"/>
              <a:t>- в случае выполнения работ ненадлежащего качества, в том и </a:t>
            </a:r>
            <a:r>
              <a:rPr lang="ru-RU" altLang="ru-RU" sz="3200" i="1" dirty="0" err="1"/>
              <a:t>неустранения</a:t>
            </a:r>
            <a:r>
              <a:rPr lang="ru-RU" altLang="ru-RU" sz="3200" i="1" dirty="0"/>
              <a:t> недостатков в течение 3 рабочих дней с момента получения соответствующего требования Заказчика;</a:t>
            </a:r>
          </a:p>
          <a:p>
            <a:pPr marL="0" indent="0">
              <a:buNone/>
            </a:pPr>
            <a:r>
              <a:rPr lang="ru-RU" altLang="ru-RU" sz="3200" i="1" dirty="0"/>
              <a:t>- …</a:t>
            </a:r>
          </a:p>
        </p:txBody>
      </p:sp>
    </p:spTree>
    <p:extLst>
      <p:ext uri="{BB962C8B-B14F-4D97-AF65-F5344CB8AC3E}">
        <p14:creationId xmlns:p14="http://schemas.microsoft.com/office/powerpoint/2010/main" val="132059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idx="4294967295"/>
          </p:nvPr>
        </p:nvSpPr>
        <p:spPr>
          <a:xfrm>
            <a:off x="285225" y="285750"/>
            <a:ext cx="9997619" cy="1310294"/>
          </a:xfrm>
        </p:spPr>
        <p:txBody>
          <a:bodyPr>
            <a:normAutofit fontScale="90000"/>
          </a:bodyPr>
          <a:lstStyle/>
          <a:p>
            <a:pPr algn="ctr"/>
            <a:r>
              <a:rPr lang="ru-RU" altLang="ru-RU" sz="3600" b="1" dirty="0">
                <a:latin typeface="Arial" panose="020B0604020202020204" pitchFamily="34" charset="0"/>
                <a:cs typeface="Arial" panose="020B0604020202020204" pitchFamily="34" charset="0"/>
              </a:rPr>
              <a:t>Отчёт по результатам проверки дорожных работ в Нижегородской, Тамбовской областях и Якутии за 2021-2024 гг. </a:t>
            </a:r>
            <a:endParaRPr lang="ru-RU" altLang="ru-RU" sz="3600" dirty="0">
              <a:latin typeface="Arial" panose="020B0604020202020204" pitchFamily="34" charset="0"/>
              <a:cs typeface="Arial" panose="020B0604020202020204" pitchFamily="34" charset="0"/>
            </a:endParaRPr>
          </a:p>
        </p:txBody>
      </p:sp>
      <p:sp>
        <p:nvSpPr>
          <p:cNvPr id="35843" name="Объект 2"/>
          <p:cNvSpPr>
            <a:spLocks noGrp="1"/>
          </p:cNvSpPr>
          <p:nvPr>
            <p:ph idx="4294967295"/>
          </p:nvPr>
        </p:nvSpPr>
        <p:spPr>
          <a:xfrm>
            <a:off x="285225" y="1770610"/>
            <a:ext cx="11719421" cy="4965749"/>
          </a:xfrm>
        </p:spPr>
        <p:txBody>
          <a:bodyPr>
            <a:noAutofit/>
          </a:bodyPr>
          <a:lstStyle/>
          <a:p>
            <a:pPr>
              <a:defRPr/>
            </a:pPr>
            <a:r>
              <a:rPr lang="ru-RU" altLang="ru-RU" sz="1900" dirty="0">
                <a:latin typeface="Arial" panose="020B0604020202020204" pitchFamily="34" charset="0"/>
                <a:cs typeface="Arial" panose="020B0604020202020204" pitchFamily="34" charset="0"/>
              </a:rPr>
              <a:t>По результатам анализа платежных цепочек всего лишь пяти(!) подрядных организаций выявлено 221 контрагент, которые в 2021–2024 годах перевели 5,2 млрд рублей (часть оборотных средств) в пользу 1 573 хозяйствующих субъектов, отнесенных к высокому уровню риска в связи с отсутствием признаков реальной хоз. деятельности и проведением подозрительных операций</a:t>
            </a:r>
          </a:p>
          <a:p>
            <a:pPr>
              <a:defRPr/>
            </a:pPr>
            <a:r>
              <a:rPr lang="ru-RU" altLang="ru-RU" sz="1900" dirty="0">
                <a:latin typeface="Arial" panose="020B0604020202020204" pitchFamily="34" charset="0"/>
                <a:cs typeface="Arial" panose="020B0604020202020204" pitchFamily="34" charset="0"/>
              </a:rPr>
              <a:t>Несоблюдение порядка №841/</a:t>
            </a:r>
            <a:r>
              <a:rPr lang="ru-RU" altLang="ru-RU" sz="1900" dirty="0" err="1">
                <a:latin typeface="Arial" panose="020B0604020202020204" pitchFamily="34" charset="0"/>
                <a:cs typeface="Arial" panose="020B0604020202020204" pitchFamily="34" charset="0"/>
              </a:rPr>
              <a:t>пр</a:t>
            </a:r>
            <a:r>
              <a:rPr lang="ru-RU" altLang="ru-RU" sz="1900" dirty="0">
                <a:latin typeface="Arial" panose="020B0604020202020204" pitchFamily="34" charset="0"/>
                <a:cs typeface="Arial" panose="020B0604020202020204" pitchFamily="34" charset="0"/>
              </a:rPr>
              <a:t> при расчёте НМЦК, неверные периоды расчета и примененные индексы инфляции, неправильное применение единичных расценок и ФССЦ/ТССЦ. </a:t>
            </a:r>
          </a:p>
          <a:p>
            <a:pPr>
              <a:defRPr/>
            </a:pPr>
            <a:r>
              <a:rPr lang="ru-RU" altLang="ru-RU" sz="1900" dirty="0">
                <a:latin typeface="Arial" panose="020B0604020202020204" pitchFamily="34" charset="0"/>
                <a:cs typeface="Arial" panose="020B0604020202020204" pitchFamily="34" charset="0"/>
              </a:rPr>
              <a:t>Необоснованная замена материалов в расценках на более дорогие (например, щебня). Заказчики/подрядчики определяли стоимость по прайс-листам поставщиков, хотя ресурсы включены в сборники ФССЦ/ТССЦ, что позволяло формально «обосновывать» завышение.</a:t>
            </a:r>
          </a:p>
          <a:p>
            <a:pPr>
              <a:defRPr/>
            </a:pPr>
            <a:r>
              <a:rPr lang="ru-RU" altLang="ru-RU" sz="1900" dirty="0">
                <a:latin typeface="Arial" panose="020B0604020202020204" pitchFamily="34" charset="0"/>
                <a:cs typeface="Arial" panose="020B0604020202020204" pitchFamily="34" charset="0"/>
              </a:rPr>
              <a:t>Превышение нормативов расхода: например, асфальтобетонной смеси тратится больше, чем положено по норме.</a:t>
            </a:r>
          </a:p>
          <a:p>
            <a:pPr>
              <a:defRPr/>
            </a:pPr>
            <a:r>
              <a:rPr lang="ru-RU" altLang="ru-RU" sz="1900" dirty="0">
                <a:latin typeface="Arial" panose="020B0604020202020204" pitchFamily="34" charset="0"/>
                <a:cs typeface="Arial" panose="020B0604020202020204" pitchFamily="34" charset="0"/>
              </a:rPr>
              <a:t>Приняты и оплачены «невыполненные» или не соответствующие контракту работы объемы работ (классика: ширина полотна вместо 10 м составила 8 м).</a:t>
            </a:r>
          </a:p>
          <a:p>
            <a:pPr>
              <a:defRPr/>
            </a:pPr>
            <a:r>
              <a:rPr lang="ru-RU" altLang="ru-RU" sz="1900" dirty="0">
                <a:latin typeface="Arial" panose="020B0604020202020204" pitchFamily="34" charset="0"/>
                <a:cs typeface="Arial" panose="020B0604020202020204" pitchFamily="34" charset="0"/>
              </a:rPr>
              <a:t>В органоминеральной смеси завышен объем дорогой битумной эмульсии и занижен объем лома асфальтобетона.</a:t>
            </a:r>
          </a:p>
          <a:p>
            <a:pPr>
              <a:defRPr/>
            </a:pPr>
            <a:r>
              <a:rPr lang="en-US" altLang="ru-RU" sz="1900" dirty="0">
                <a:solidFill>
                  <a:srgbClr val="0000FF"/>
                </a:solidFill>
                <a:latin typeface="Arial" panose="020B0604020202020204" pitchFamily="34" charset="0"/>
                <a:cs typeface="Arial" panose="020B0604020202020204" pitchFamily="34" charset="0"/>
              </a:rPr>
              <a:t>https://ach.gov.ru/checks/dorogi</a:t>
            </a:r>
            <a:endParaRPr lang="ru-RU" altLang="ru-RU" sz="19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7923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260350"/>
            <a:ext cx="9788525" cy="1139825"/>
          </a:xfrm>
        </p:spPr>
        <p:txBody>
          <a:bodyPr/>
          <a:lstStyle/>
          <a:p>
            <a:pPr algn="ctr" eaLnBrk="1" hangingPunct="1"/>
            <a:r>
              <a:rPr lang="ru-RU" altLang="ru-RU" sz="4000" b="1" dirty="0">
                <a:cs typeface="Arial" panose="020B0604020202020204" pitchFamily="34" charset="0"/>
              </a:rPr>
              <a:t>Основные проблемы в исполнении</a:t>
            </a:r>
          </a:p>
        </p:txBody>
      </p:sp>
      <p:sp>
        <p:nvSpPr>
          <p:cNvPr id="39939" name="Rectangle 3"/>
          <p:cNvSpPr>
            <a:spLocks noGrp="1" noChangeArrowheads="1"/>
          </p:cNvSpPr>
          <p:nvPr>
            <p:ph type="body" idx="4294967295"/>
          </p:nvPr>
        </p:nvSpPr>
        <p:spPr>
          <a:xfrm>
            <a:off x="515388" y="1579562"/>
            <a:ext cx="11280372" cy="5018087"/>
          </a:xfrm>
        </p:spPr>
        <p:txBody>
          <a:bodyPr>
            <a:normAutofit/>
          </a:bodyPr>
          <a:lstStyle/>
          <a:p>
            <a:r>
              <a:rPr lang="ru-RU" altLang="ru-RU" dirty="0">
                <a:cs typeface="Arial" panose="020B0604020202020204" pitchFamily="34" charset="0"/>
              </a:rPr>
              <a:t>90% подрядчиков – выполняют работы плохо </a:t>
            </a:r>
            <a:r>
              <a:rPr lang="ru-RU" altLang="ru-RU" dirty="0">
                <a:cs typeface="Arial" panose="020B0604020202020204" pitchFamily="34" charset="0"/>
                <a:sym typeface="Wingdings" panose="05000000000000000000" pitchFamily="2" charset="2"/>
              </a:rPr>
              <a:t></a:t>
            </a:r>
          </a:p>
          <a:p>
            <a:r>
              <a:rPr lang="ru-RU" altLang="ru-RU" dirty="0">
                <a:cs typeface="Arial" panose="020B0604020202020204" pitchFamily="34" charset="0"/>
              </a:rPr>
              <a:t>Заказчик плохо контролирует сроки и качество</a:t>
            </a:r>
          </a:p>
          <a:p>
            <a:r>
              <a:rPr lang="ru-RU" altLang="ru-RU" dirty="0">
                <a:cs typeface="Arial" panose="020B0604020202020204" pitchFamily="34" charset="0"/>
              </a:rPr>
              <a:t>Постоянные просрочки выполнения работ</a:t>
            </a:r>
          </a:p>
          <a:p>
            <a:r>
              <a:rPr lang="ru-RU" altLang="ru-RU" dirty="0">
                <a:cs typeface="Arial" panose="020B0604020202020204" pitchFamily="34" charset="0"/>
              </a:rPr>
              <a:t>Рабочие подрядчика воруют материалы </a:t>
            </a:r>
          </a:p>
          <a:p>
            <a:r>
              <a:rPr lang="ru-RU" altLang="ru-RU" dirty="0">
                <a:cs typeface="Arial" panose="020B0604020202020204" pitchFamily="34" charset="0"/>
              </a:rPr>
              <a:t>Подрядчик использует некачественные материалы</a:t>
            </a:r>
          </a:p>
          <a:p>
            <a:r>
              <a:rPr lang="ru-RU" altLang="ru-RU" dirty="0">
                <a:cs typeface="Arial" panose="020B0604020202020204" pitchFamily="34" charset="0"/>
              </a:rPr>
              <a:t>Подрядчик недоделывает работы </a:t>
            </a:r>
          </a:p>
          <a:p>
            <a:r>
              <a:rPr lang="ru-RU" altLang="ru-RU" dirty="0">
                <a:cs typeface="Arial" panose="020B0604020202020204" pitchFamily="34" charset="0"/>
              </a:rPr>
              <a:t>Подрядчик сдаёт (заказчик принимает) невыполненные работы</a:t>
            </a:r>
          </a:p>
          <a:p>
            <a:r>
              <a:rPr lang="ru-RU" altLang="ru-RU" dirty="0">
                <a:cs typeface="Arial" panose="020B0604020202020204" pitchFamily="34" charset="0"/>
              </a:rPr>
              <a:t>Непредвиденные затраты оплачиваются без документов</a:t>
            </a:r>
          </a:p>
          <a:p>
            <a:r>
              <a:rPr lang="ru-RU" altLang="ru-RU" dirty="0">
                <a:cs typeface="Arial" panose="020B0604020202020204" pitchFamily="34" charset="0"/>
              </a:rPr>
              <a:t>Заказчик с подрядчиком оформляют незаконное </a:t>
            </a:r>
            <a:r>
              <a:rPr lang="ru-RU" altLang="ru-RU" dirty="0" err="1">
                <a:cs typeface="Arial" panose="020B0604020202020204" pitchFamily="34" charset="0"/>
              </a:rPr>
              <a:t>доп.соглашение</a:t>
            </a:r>
            <a:endParaRPr lang="ru-RU" altLang="ru-RU" dirty="0">
              <a:cs typeface="Arial" panose="020B0604020202020204" pitchFamily="34" charset="0"/>
            </a:endParaRPr>
          </a:p>
        </p:txBody>
      </p:sp>
    </p:spTree>
    <p:extLst>
      <p:ext uri="{BB962C8B-B14F-4D97-AF65-F5344CB8AC3E}">
        <p14:creationId xmlns:p14="http://schemas.microsoft.com/office/powerpoint/2010/main" val="32991887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zakon.ru/Content/entriesattachments/e5e39366-e42b-44e4-a742-349cf7391d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0" y="111747"/>
            <a:ext cx="11993337" cy="67462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13321" y="351064"/>
            <a:ext cx="31105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0000"/>
                </a:solidFill>
                <a:effectLst/>
                <a:uLnTx/>
                <a:uFillTx/>
                <a:latin typeface="Arial" panose="020B0604020202020204"/>
                <a:ea typeface="+mn-ea"/>
                <a:cs typeface="+mn-cs"/>
              </a:rPr>
              <a:t>Пример по «стройке»</a:t>
            </a:r>
          </a:p>
        </p:txBody>
      </p:sp>
    </p:spTree>
    <p:extLst>
      <p:ext uri="{BB962C8B-B14F-4D97-AF65-F5344CB8AC3E}">
        <p14:creationId xmlns:p14="http://schemas.microsoft.com/office/powerpoint/2010/main" val="5994122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437803" y="193848"/>
            <a:ext cx="8229600" cy="1139825"/>
          </a:xfrm>
        </p:spPr>
        <p:txBody>
          <a:bodyPr/>
          <a:lstStyle/>
          <a:p>
            <a:pPr algn="ctr" eaLnBrk="1" hangingPunct="1"/>
            <a:r>
              <a:rPr lang="ru-RU" altLang="ru-RU" sz="4000" b="1" dirty="0">
                <a:cs typeface="Arial" panose="020B0604020202020204" pitchFamily="34" charset="0"/>
              </a:rPr>
              <a:t>На что обратить внимание</a:t>
            </a:r>
          </a:p>
        </p:txBody>
      </p:sp>
      <p:sp>
        <p:nvSpPr>
          <p:cNvPr id="39939" name="Rectangle 3"/>
          <p:cNvSpPr>
            <a:spLocks noGrp="1" noChangeArrowheads="1"/>
          </p:cNvSpPr>
          <p:nvPr>
            <p:ph type="body" idx="4294967295"/>
          </p:nvPr>
        </p:nvSpPr>
        <p:spPr>
          <a:xfrm>
            <a:off x="507076" y="1579563"/>
            <a:ext cx="10797512" cy="4940300"/>
          </a:xfrm>
        </p:spPr>
        <p:txBody>
          <a:bodyPr>
            <a:normAutofit/>
          </a:bodyPr>
          <a:lstStyle/>
          <a:p>
            <a:r>
              <a:rPr lang="ru-RU" altLang="ru-RU" b="1" dirty="0">
                <a:cs typeface="Arial" panose="020B0604020202020204" pitchFamily="34" charset="0"/>
              </a:rPr>
              <a:t>Критически важно:</a:t>
            </a:r>
            <a:br>
              <a:rPr lang="ru-RU" altLang="ru-RU" dirty="0">
                <a:cs typeface="Arial" panose="020B0604020202020204" pitchFamily="34" charset="0"/>
              </a:rPr>
            </a:br>
            <a:r>
              <a:rPr lang="ru-RU" altLang="ru-RU" dirty="0">
                <a:cs typeface="Arial" panose="020B0604020202020204" pitchFamily="34" charset="0"/>
              </a:rPr>
              <a:t>- контролировать </a:t>
            </a:r>
            <a:r>
              <a:rPr lang="ru-RU" altLang="ru-RU" b="1" dirty="0">
                <a:cs typeface="Arial" panose="020B0604020202020204" pitchFamily="34" charset="0"/>
              </a:rPr>
              <a:t>процесс</a:t>
            </a:r>
            <a:r>
              <a:rPr lang="ru-RU" altLang="ru-RU" dirty="0">
                <a:cs typeface="Arial" panose="020B0604020202020204" pitchFamily="34" charset="0"/>
              </a:rPr>
              <a:t> работ, а не только результат</a:t>
            </a:r>
            <a:br>
              <a:rPr lang="ru-RU" altLang="ru-RU" dirty="0">
                <a:cs typeface="Arial" panose="020B0604020202020204" pitchFamily="34" charset="0"/>
              </a:rPr>
            </a:br>
            <a:r>
              <a:rPr lang="ru-RU" altLang="ru-RU" dirty="0">
                <a:cs typeface="Arial" panose="020B0604020202020204" pitchFamily="34" charset="0"/>
              </a:rPr>
              <a:t>- принимать и оплачивать только 100% выполненные работы</a:t>
            </a:r>
            <a:br>
              <a:rPr lang="ru-RU" altLang="ru-RU" dirty="0">
                <a:cs typeface="Arial" panose="020B0604020202020204" pitchFamily="34" charset="0"/>
              </a:rPr>
            </a:br>
            <a:r>
              <a:rPr lang="ru-RU" altLang="ru-RU" dirty="0">
                <a:cs typeface="Arial" panose="020B0604020202020204" pitchFamily="34" charset="0"/>
              </a:rPr>
              <a:t>- несколько раз проверять правомерность </a:t>
            </a:r>
            <a:r>
              <a:rPr lang="ru-RU" altLang="ru-RU" dirty="0" err="1">
                <a:cs typeface="Arial" panose="020B0604020202020204" pitchFamily="34" charset="0"/>
              </a:rPr>
              <a:t>доп.соглашения</a:t>
            </a:r>
            <a:br>
              <a:rPr lang="ru-RU" altLang="ru-RU" dirty="0">
                <a:cs typeface="Arial" panose="020B0604020202020204" pitchFamily="34" charset="0"/>
              </a:rPr>
            </a:br>
            <a:r>
              <a:rPr lang="ru-RU" altLang="ru-RU" dirty="0">
                <a:cs typeface="Arial" panose="020B0604020202020204" pitchFamily="34" charset="0"/>
              </a:rPr>
              <a:t>- недостатки в гарантийный срок – у подрядчика</a:t>
            </a:r>
          </a:p>
          <a:p>
            <a:r>
              <a:rPr lang="ru-RU" altLang="ru-RU" b="1" dirty="0">
                <a:cs typeface="Arial" panose="020B0604020202020204" pitchFamily="34" charset="0"/>
              </a:rPr>
              <a:t>Важно:</a:t>
            </a:r>
            <a:br>
              <a:rPr lang="ru-RU" altLang="ru-RU" dirty="0">
                <a:cs typeface="Arial" panose="020B0604020202020204" pitchFamily="34" charset="0"/>
              </a:rPr>
            </a:br>
            <a:r>
              <a:rPr lang="ru-RU" altLang="ru-RU" dirty="0">
                <a:cs typeface="Arial" panose="020B0604020202020204" pitchFamily="34" charset="0"/>
              </a:rPr>
              <a:t>- следить за сроками</a:t>
            </a:r>
            <a:br>
              <a:rPr lang="ru-RU" altLang="ru-RU" dirty="0">
                <a:cs typeface="Arial" panose="020B0604020202020204" pitchFamily="34" charset="0"/>
              </a:rPr>
            </a:br>
            <a:r>
              <a:rPr lang="ru-RU" altLang="ru-RU" dirty="0">
                <a:cs typeface="Arial" panose="020B0604020202020204" pitchFamily="34" charset="0"/>
              </a:rPr>
              <a:t>- следить за стройматериалами</a:t>
            </a:r>
            <a:br>
              <a:rPr lang="ru-RU" altLang="ru-RU" dirty="0">
                <a:cs typeface="Arial" panose="020B0604020202020204" pitchFamily="34" charset="0"/>
              </a:rPr>
            </a:br>
            <a:r>
              <a:rPr lang="ru-RU" altLang="ru-RU" dirty="0">
                <a:cs typeface="Arial" panose="020B0604020202020204" pitchFamily="34" charset="0"/>
              </a:rPr>
              <a:t>- следить за качеством работ</a:t>
            </a:r>
            <a:br>
              <a:rPr lang="ru-RU" altLang="ru-RU" dirty="0">
                <a:cs typeface="Arial" panose="020B0604020202020204" pitchFamily="34" charset="0"/>
              </a:rPr>
            </a:br>
            <a:r>
              <a:rPr lang="ru-RU" altLang="ru-RU" dirty="0">
                <a:cs typeface="Arial" panose="020B0604020202020204" pitchFamily="34" charset="0"/>
              </a:rPr>
              <a:t>- непредвиденные – только по документам</a:t>
            </a:r>
            <a:br>
              <a:rPr lang="ru-RU" altLang="ru-RU" dirty="0">
                <a:cs typeface="Arial" panose="020B0604020202020204" pitchFamily="34" charset="0"/>
              </a:rPr>
            </a:br>
            <a:r>
              <a:rPr lang="ru-RU" altLang="ru-RU" dirty="0">
                <a:cs typeface="Arial" panose="020B0604020202020204" pitchFamily="34" charset="0"/>
              </a:rPr>
              <a:t>- требовать неустойку</a:t>
            </a:r>
          </a:p>
        </p:txBody>
      </p:sp>
    </p:spTree>
    <p:extLst>
      <p:ext uri="{BB962C8B-B14F-4D97-AF65-F5344CB8AC3E}">
        <p14:creationId xmlns:p14="http://schemas.microsoft.com/office/powerpoint/2010/main" val="358751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F2EA8-64CE-0B09-DF9F-4CA5DE0BB754}"/>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6694E234-9367-075D-8FC2-CC7A0C0CC890}"/>
              </a:ext>
            </a:extLst>
          </p:cNvPr>
          <p:cNvSpPr>
            <a:spLocks noGrp="1" noChangeArrowheads="1"/>
          </p:cNvSpPr>
          <p:nvPr>
            <p:ph type="title" idx="4294967295"/>
          </p:nvPr>
        </p:nvSpPr>
        <p:spPr>
          <a:xfrm>
            <a:off x="745374" y="152285"/>
            <a:ext cx="8229600" cy="986560"/>
          </a:xfrm>
        </p:spPr>
        <p:txBody>
          <a:bodyPr/>
          <a:lstStyle/>
          <a:p>
            <a:pPr algn="ctr" eaLnBrk="1" hangingPunct="1"/>
            <a:r>
              <a:rPr lang="ru-RU" altLang="ru-RU" sz="4000" b="1" dirty="0">
                <a:cs typeface="Arial" panose="020B0604020202020204" pitchFamily="34" charset="0"/>
              </a:rPr>
              <a:t>Изменение контракта</a:t>
            </a:r>
          </a:p>
        </p:txBody>
      </p:sp>
      <p:sp>
        <p:nvSpPr>
          <p:cNvPr id="39939" name="Rectangle 3">
            <a:extLst>
              <a:ext uri="{FF2B5EF4-FFF2-40B4-BE49-F238E27FC236}">
                <a16:creationId xmlns:a16="http://schemas.microsoft.com/office/drawing/2014/main" id="{2B6B3B10-E948-29B3-7E18-42625937C40B}"/>
              </a:ext>
            </a:extLst>
          </p:cNvPr>
          <p:cNvSpPr>
            <a:spLocks noGrp="1" noChangeArrowheads="1"/>
          </p:cNvSpPr>
          <p:nvPr>
            <p:ph type="body" idx="4294967295"/>
          </p:nvPr>
        </p:nvSpPr>
        <p:spPr>
          <a:xfrm>
            <a:off x="448886" y="1579563"/>
            <a:ext cx="11388438" cy="5126152"/>
          </a:xfrm>
        </p:spPr>
        <p:txBody>
          <a:bodyPr>
            <a:normAutofit/>
          </a:bodyPr>
          <a:lstStyle/>
          <a:p>
            <a:r>
              <a:rPr lang="ru-RU" altLang="ru-RU" dirty="0">
                <a:cs typeface="Arial" panose="020B0604020202020204" pitchFamily="34" charset="0"/>
              </a:rPr>
              <a:t>Минфин России считает, что…</a:t>
            </a:r>
          </a:p>
          <a:p>
            <a:r>
              <a:rPr lang="ru-RU" altLang="ru-RU" dirty="0">
                <a:cs typeface="Arial" panose="020B0604020202020204" pitchFamily="34" charset="0"/>
              </a:rPr>
              <a:t>Положения законодательства Российской Федерации о контрактной системе в сфере закупок содержат </a:t>
            </a:r>
            <a:r>
              <a:rPr lang="ru-RU" altLang="ru-RU" b="1" dirty="0">
                <a:cs typeface="Arial" panose="020B0604020202020204" pitchFamily="34" charset="0"/>
              </a:rPr>
              <a:t>достаточные правовые механизмы,  предусматривающие возможность изменения цены строительных контрактов</a:t>
            </a:r>
            <a:r>
              <a:rPr lang="ru-RU" altLang="ru-RU" dirty="0">
                <a:cs typeface="Arial" panose="020B0604020202020204" pitchFamily="34" charset="0"/>
              </a:rPr>
              <a:t>.</a:t>
            </a:r>
          </a:p>
          <a:p>
            <a:endParaRPr lang="ru-RU" altLang="ru-RU" dirty="0">
              <a:solidFill>
                <a:srgbClr val="0000FF"/>
              </a:solidFill>
              <a:cs typeface="Arial" panose="020B0604020202020204" pitchFamily="34" charset="0"/>
            </a:endParaRPr>
          </a:p>
          <a:p>
            <a:r>
              <a:rPr lang="en-US" altLang="ru-RU" sz="2400" dirty="0">
                <a:solidFill>
                  <a:srgbClr val="0000FF"/>
                </a:solidFill>
                <a:cs typeface="Arial" panose="020B0604020202020204" pitchFamily="34" charset="0"/>
              </a:rPr>
              <a:t>https://www.sro-npts.ru/news/view/650</a:t>
            </a:r>
            <a:endParaRPr lang="ru-RU" altLang="ru-RU" sz="2400" dirty="0">
              <a:solidFill>
                <a:srgbClr val="0000FF"/>
              </a:solidFill>
              <a:cs typeface="Arial" panose="020B0604020202020204" pitchFamily="34" charset="0"/>
            </a:endParaRPr>
          </a:p>
        </p:txBody>
      </p:sp>
    </p:spTree>
    <p:extLst>
      <p:ext uri="{BB962C8B-B14F-4D97-AF65-F5344CB8AC3E}">
        <p14:creationId xmlns:p14="http://schemas.microsoft.com/office/powerpoint/2010/main" val="959876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745374" y="152285"/>
            <a:ext cx="8229600" cy="986560"/>
          </a:xfrm>
        </p:spPr>
        <p:txBody>
          <a:bodyPr/>
          <a:lstStyle/>
          <a:p>
            <a:pPr algn="ctr" eaLnBrk="1" hangingPunct="1"/>
            <a:r>
              <a:rPr lang="ru-RU" altLang="ru-RU" sz="4000" b="1" dirty="0">
                <a:cs typeface="Arial" panose="020B0604020202020204" pitchFamily="34" charset="0"/>
              </a:rPr>
              <a:t>Изменение контракта</a:t>
            </a:r>
          </a:p>
        </p:txBody>
      </p:sp>
      <p:sp>
        <p:nvSpPr>
          <p:cNvPr id="39939" name="Rectangle 3"/>
          <p:cNvSpPr>
            <a:spLocks noGrp="1" noChangeArrowheads="1"/>
          </p:cNvSpPr>
          <p:nvPr>
            <p:ph type="body" idx="4294967295"/>
          </p:nvPr>
        </p:nvSpPr>
        <p:spPr>
          <a:xfrm>
            <a:off x="448886" y="1208015"/>
            <a:ext cx="11538982" cy="5497700"/>
          </a:xfrm>
        </p:spPr>
        <p:txBody>
          <a:bodyPr>
            <a:normAutofit lnSpcReduction="10000"/>
          </a:bodyPr>
          <a:lstStyle/>
          <a:p>
            <a:r>
              <a:rPr lang="ru-RU" altLang="ru-RU" b="1" dirty="0">
                <a:cs typeface="Arial" panose="020B0604020202020204" pitchFamily="34" charset="0"/>
              </a:rPr>
              <a:t>Основания по ст. 95 </a:t>
            </a:r>
            <a:r>
              <a:rPr lang="ru-RU" altLang="ru-RU" dirty="0">
                <a:cs typeface="Arial" panose="020B0604020202020204" pitchFamily="34" charset="0"/>
              </a:rPr>
              <a:t>– основные для СРР: уменьшение цены без изменения объёма; +/-10% работ и цены; в некоторых случаях +/-30% работ и цены; работы </a:t>
            </a:r>
            <a:r>
              <a:rPr lang="en-US" altLang="ru-RU" dirty="0">
                <a:cs typeface="Arial" panose="020B0604020202020204" pitchFamily="34" charset="0"/>
              </a:rPr>
              <a:t>[</a:t>
            </a:r>
            <a:r>
              <a:rPr lang="ru-RU" altLang="ru-RU" dirty="0">
                <a:cs typeface="Arial" panose="020B0604020202020204" pitchFamily="34" charset="0"/>
              </a:rPr>
              <a:t>материалы</a:t>
            </a:r>
            <a:r>
              <a:rPr lang="en-US" altLang="ru-RU" dirty="0">
                <a:cs typeface="Arial" panose="020B0604020202020204" pitchFamily="34" charset="0"/>
              </a:rPr>
              <a:t>]</a:t>
            </a:r>
            <a:r>
              <a:rPr lang="ru-RU" altLang="ru-RU" dirty="0">
                <a:cs typeface="Arial" panose="020B0604020202020204" pitchFamily="34" charset="0"/>
              </a:rPr>
              <a:t> лучшего качества; изменение этапов внутри срока контракта; однократное изменение срока исполнения контракта.</a:t>
            </a:r>
          </a:p>
          <a:p>
            <a:r>
              <a:rPr lang="ru-RU" altLang="ru-RU" b="1" dirty="0">
                <a:cs typeface="Arial" panose="020B0604020202020204" pitchFamily="34" charset="0"/>
              </a:rPr>
              <a:t>Основания по ст. 112</a:t>
            </a:r>
            <a:r>
              <a:rPr lang="ru-RU" altLang="ru-RU" dirty="0">
                <a:cs typeface="Arial" panose="020B0604020202020204" pitchFamily="34" charset="0"/>
              </a:rPr>
              <a:t>: ч. 65.1 – </a:t>
            </a:r>
            <a:r>
              <a:rPr lang="ru-RU" altLang="ru-RU" dirty="0" err="1">
                <a:cs typeface="Arial" panose="020B0604020202020204" pitchFamily="34" charset="0"/>
              </a:rPr>
              <a:t>форс-мажор+решение</a:t>
            </a:r>
            <a:r>
              <a:rPr lang="ru-RU" altLang="ru-RU" dirty="0">
                <a:cs typeface="Arial" panose="020B0604020202020204" pitchFamily="34" charset="0"/>
              </a:rPr>
              <a:t> органа - </a:t>
            </a:r>
            <a:r>
              <a:rPr lang="ru-RU" altLang="ru-RU" dirty="0">
                <a:solidFill>
                  <a:srgbClr val="FF0000"/>
                </a:solidFill>
                <a:cs typeface="Arial" panose="020B0604020202020204" pitchFamily="34" charset="0"/>
              </a:rPr>
              <a:t>следите за сроками действия! </a:t>
            </a:r>
            <a:r>
              <a:rPr lang="ru-RU" altLang="ru-RU" dirty="0">
                <a:cs typeface="Arial" panose="020B0604020202020204" pitchFamily="34" charset="0"/>
              </a:rPr>
              <a:t>ч. 70 </a:t>
            </a:r>
          </a:p>
          <a:p>
            <a:r>
              <a:rPr lang="ru-RU" altLang="ru-RU" b="1" dirty="0">
                <a:cs typeface="Arial" panose="020B0604020202020204" pitchFamily="34" charset="0"/>
              </a:rPr>
              <a:t>Основания по профильным ПП:</a:t>
            </a:r>
            <a:br>
              <a:rPr lang="ru-RU" altLang="ru-RU" dirty="0">
                <a:cs typeface="Arial" panose="020B0604020202020204" pitchFamily="34" charset="0"/>
              </a:rPr>
            </a:br>
            <a:r>
              <a:rPr lang="ru-RU" altLang="ru-RU" dirty="0">
                <a:cs typeface="Arial" panose="020B0604020202020204" pitchFamily="34" charset="0"/>
              </a:rPr>
              <a:t>- </a:t>
            </a:r>
            <a:r>
              <a:rPr lang="ru-RU" altLang="ru-RU" strike="sngStrike" dirty="0">
                <a:cs typeface="Arial" panose="020B0604020202020204" pitchFamily="34" charset="0"/>
              </a:rPr>
              <a:t>Постановление Правительства РФ от 16.04.2022 № 680 (стройка, реконструкция, </a:t>
            </a:r>
            <a:r>
              <a:rPr lang="ru-RU" altLang="ru-RU" strike="sngStrike" dirty="0" err="1">
                <a:cs typeface="Arial" panose="020B0604020202020204" pitchFamily="34" charset="0"/>
              </a:rPr>
              <a:t>кап.ремонт</a:t>
            </a:r>
            <a:r>
              <a:rPr lang="ru-RU" altLang="ru-RU" strike="sngStrike" dirty="0">
                <a:cs typeface="Arial" panose="020B0604020202020204" pitchFamily="34" charset="0"/>
              </a:rPr>
              <a:t>, снос ОКС, сохранение ОКН)</a:t>
            </a:r>
          </a:p>
          <a:p>
            <a:r>
              <a:rPr lang="ru-RU" altLang="ru-RU" dirty="0">
                <a:cs typeface="Arial" panose="020B0604020202020204" pitchFamily="34" charset="0"/>
              </a:rPr>
              <a:t>- Постановление Правительства РФ от 28.06.2022 N 1148 (ремонт и (или) содержание федеральных автодорог)</a:t>
            </a:r>
          </a:p>
          <a:p>
            <a:r>
              <a:rPr lang="ru-RU" altLang="ru-RU" dirty="0">
                <a:cs typeface="Arial" panose="020B0604020202020204" pitchFamily="34" charset="0"/>
              </a:rPr>
              <a:t>- Постановление Правительства РФ от 09.08.2021 N 1315 (рост цен на </a:t>
            </a:r>
            <a:r>
              <a:rPr lang="ru-RU" altLang="ru-RU" dirty="0" err="1">
                <a:cs typeface="Arial" panose="020B0604020202020204" pitchFamily="34" charset="0"/>
              </a:rPr>
              <a:t>стройресурсы</a:t>
            </a:r>
            <a:r>
              <a:rPr lang="ru-RU" altLang="ru-RU" dirty="0">
                <a:cs typeface="Arial" panose="020B0604020202020204" pitchFamily="34" charset="0"/>
              </a:rPr>
              <a:t>) – </a:t>
            </a:r>
            <a:r>
              <a:rPr lang="ru-RU" altLang="ru-RU" dirty="0">
                <a:solidFill>
                  <a:srgbClr val="FF0000"/>
                </a:solidFill>
                <a:cs typeface="Arial" panose="020B0604020202020204" pitchFamily="34" charset="0"/>
              </a:rPr>
              <a:t>следите за сроками действия ПП!</a:t>
            </a:r>
          </a:p>
        </p:txBody>
      </p:sp>
    </p:spTree>
    <p:extLst>
      <p:ext uri="{BB962C8B-B14F-4D97-AF65-F5344CB8AC3E}">
        <p14:creationId xmlns:p14="http://schemas.microsoft.com/office/powerpoint/2010/main" val="19841393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745374" y="152285"/>
            <a:ext cx="8229600" cy="986560"/>
          </a:xfrm>
        </p:spPr>
        <p:txBody>
          <a:bodyPr/>
          <a:lstStyle/>
          <a:p>
            <a:pPr algn="ctr" eaLnBrk="1" hangingPunct="1"/>
            <a:r>
              <a:rPr lang="ru-RU" altLang="ru-RU" sz="4000" b="1" dirty="0">
                <a:cs typeface="Arial" panose="020B0604020202020204" pitchFamily="34" charset="0"/>
              </a:rPr>
              <a:t>Изменение по закону</a:t>
            </a:r>
          </a:p>
        </p:txBody>
      </p:sp>
      <p:sp>
        <p:nvSpPr>
          <p:cNvPr id="39939" name="Rectangle 3"/>
          <p:cNvSpPr>
            <a:spLocks noGrp="1" noChangeArrowheads="1"/>
          </p:cNvSpPr>
          <p:nvPr>
            <p:ph type="body" idx="4294967295"/>
          </p:nvPr>
        </p:nvSpPr>
        <p:spPr>
          <a:xfrm>
            <a:off x="448886" y="1208015"/>
            <a:ext cx="11538982" cy="5497700"/>
          </a:xfrm>
        </p:spPr>
        <p:txBody>
          <a:bodyPr>
            <a:normAutofit fontScale="85000" lnSpcReduction="20000"/>
          </a:bodyPr>
          <a:lstStyle/>
          <a:p>
            <a:r>
              <a:rPr lang="ru-RU" altLang="ru-RU" b="1" dirty="0">
                <a:cs typeface="Arial" panose="020B0604020202020204" pitchFamily="34" charset="0"/>
              </a:rPr>
              <a:t>Основания по ст. 95 </a:t>
            </a:r>
            <a:r>
              <a:rPr lang="ru-RU" altLang="ru-RU" dirty="0">
                <a:cs typeface="Arial" panose="020B0604020202020204" pitchFamily="34" charset="0"/>
              </a:rPr>
              <a:t>– уменьшение цены без изменения объёма;</a:t>
            </a:r>
          </a:p>
          <a:p>
            <a:r>
              <a:rPr lang="ru-RU" altLang="ru-RU" dirty="0">
                <a:cs typeface="Arial" panose="020B0604020202020204" pitchFamily="34" charset="0"/>
              </a:rPr>
              <a:t> +/-10% работ и цены; в некоторых случаях +/-30% работ и цены – от первоначальной цены контракта;</a:t>
            </a:r>
          </a:p>
          <a:p>
            <a:r>
              <a:rPr lang="ru-RU" altLang="ru-RU" dirty="0">
                <a:cs typeface="Arial" panose="020B0604020202020204" pitchFamily="34" charset="0"/>
              </a:rPr>
              <a:t> работы </a:t>
            </a:r>
            <a:r>
              <a:rPr lang="en-US" altLang="ru-RU" dirty="0">
                <a:cs typeface="Arial" panose="020B0604020202020204" pitchFamily="34" charset="0"/>
              </a:rPr>
              <a:t>[</a:t>
            </a:r>
            <a:r>
              <a:rPr lang="ru-RU" altLang="ru-RU" dirty="0">
                <a:cs typeface="Arial" panose="020B0604020202020204" pitchFamily="34" charset="0"/>
              </a:rPr>
              <a:t>материалы</a:t>
            </a:r>
            <a:r>
              <a:rPr lang="en-US" altLang="ru-RU" dirty="0">
                <a:cs typeface="Arial" panose="020B0604020202020204" pitchFamily="34" charset="0"/>
              </a:rPr>
              <a:t>]</a:t>
            </a:r>
            <a:r>
              <a:rPr lang="ru-RU" altLang="ru-RU" dirty="0">
                <a:cs typeface="Arial" panose="020B0604020202020204" pitchFamily="34" charset="0"/>
              </a:rPr>
              <a:t> лучшего качества – обоснование делает подрядчик (3 колонки: было, предлагаем, почему лучше), в ДС ссылаемся на письмо подрядчика и ч. 7 ст. 95; </a:t>
            </a:r>
          </a:p>
          <a:p>
            <a:r>
              <a:rPr lang="ru-RU" altLang="ru-RU" dirty="0">
                <a:cs typeface="Arial" panose="020B0604020202020204" pitchFamily="34" charset="0"/>
              </a:rPr>
              <a:t>изменение этапов внутри срока контракта – пример: этап до 30 января, контракт до 30 марта – этап продлеваем до 15 марта; </a:t>
            </a:r>
          </a:p>
          <a:p>
            <a:r>
              <a:rPr lang="ru-RU" altLang="ru-RU" dirty="0">
                <a:cs typeface="Arial" panose="020B0604020202020204" pitchFamily="34" charset="0"/>
              </a:rPr>
              <a:t>однократное изменение срока исполнения контракта – в пределах первоначального срока; если форс-мажор или вина подрядчика И он оплатил штраф.</a:t>
            </a:r>
          </a:p>
          <a:p>
            <a:r>
              <a:rPr lang="ru-RU" altLang="ru-RU" dirty="0">
                <a:solidFill>
                  <a:srgbClr val="FF0000"/>
                </a:solidFill>
                <a:cs typeface="Arial" panose="020B0604020202020204" pitchFamily="34" charset="0"/>
              </a:rPr>
              <a:t>продление срока контракта </a:t>
            </a:r>
            <a:r>
              <a:rPr lang="ru-RU" altLang="ru-RU" dirty="0">
                <a:cs typeface="Arial" panose="020B0604020202020204" pitchFamily="34" charset="0"/>
              </a:rPr>
              <a:t>– нельзя! Можно принять работы за сроком с претензией и неустойкой</a:t>
            </a:r>
          </a:p>
          <a:p>
            <a:r>
              <a:rPr lang="ru-RU" altLang="ru-RU" b="1" dirty="0">
                <a:cs typeface="Arial" panose="020B0604020202020204" pitchFamily="34" charset="0"/>
              </a:rPr>
              <a:t>Основания по ст. 112</a:t>
            </a:r>
            <a:r>
              <a:rPr lang="ru-RU" altLang="ru-RU" dirty="0">
                <a:cs typeface="Arial" panose="020B0604020202020204" pitchFamily="34" charset="0"/>
              </a:rPr>
              <a:t>: ч. 65.1 </a:t>
            </a:r>
          </a:p>
          <a:p>
            <a:pPr>
              <a:buFontTx/>
              <a:buChar char="-"/>
            </a:pPr>
            <a:r>
              <a:rPr lang="ru-RU" altLang="ru-RU" dirty="0">
                <a:cs typeface="Arial" panose="020B0604020202020204" pitchFamily="34" charset="0"/>
              </a:rPr>
              <a:t>Обоснование форс-мажора (делает заказчик)</a:t>
            </a:r>
          </a:p>
          <a:p>
            <a:pPr>
              <a:buFontTx/>
              <a:buChar char="-"/>
            </a:pPr>
            <a:r>
              <a:rPr lang="ru-RU" altLang="ru-RU" dirty="0">
                <a:cs typeface="Arial" panose="020B0604020202020204" pitchFamily="34" charset="0"/>
              </a:rPr>
              <a:t>Согласие (решение) вышестоящего органа</a:t>
            </a:r>
          </a:p>
        </p:txBody>
      </p:sp>
    </p:spTree>
    <p:extLst>
      <p:ext uri="{BB962C8B-B14F-4D97-AF65-F5344CB8AC3E}">
        <p14:creationId xmlns:p14="http://schemas.microsoft.com/office/powerpoint/2010/main" val="36583870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745374" y="152285"/>
            <a:ext cx="8229600" cy="986560"/>
          </a:xfrm>
        </p:spPr>
        <p:txBody>
          <a:bodyPr/>
          <a:lstStyle/>
          <a:p>
            <a:pPr algn="ctr" eaLnBrk="1" hangingPunct="1"/>
            <a:r>
              <a:rPr lang="ru-RU" altLang="ru-RU" sz="4000" b="1" dirty="0">
                <a:cs typeface="Arial" panose="020B0604020202020204" pitchFamily="34" charset="0"/>
              </a:rPr>
              <a:t>Изменение по ПП 680: практика</a:t>
            </a:r>
          </a:p>
        </p:txBody>
      </p:sp>
      <p:pic>
        <p:nvPicPr>
          <p:cNvPr id="3" name="Рисунок 2">
            <a:extLst>
              <a:ext uri="{FF2B5EF4-FFF2-40B4-BE49-F238E27FC236}">
                <a16:creationId xmlns:a16="http://schemas.microsoft.com/office/drawing/2014/main" id="{E9DB52CB-D31A-433F-958D-1BD4B6B6F567}"/>
              </a:ext>
            </a:extLst>
          </p:cNvPr>
          <p:cNvPicPr>
            <a:picLocks noChangeAspect="1"/>
          </p:cNvPicPr>
          <p:nvPr/>
        </p:nvPicPr>
        <p:blipFill>
          <a:blip r:embed="rId2"/>
          <a:stretch>
            <a:fillRect/>
          </a:stretch>
        </p:blipFill>
        <p:spPr>
          <a:xfrm>
            <a:off x="507076" y="1008991"/>
            <a:ext cx="10258703" cy="5790820"/>
          </a:xfrm>
          <a:prstGeom prst="rect">
            <a:avLst/>
          </a:prstGeom>
        </p:spPr>
      </p:pic>
    </p:spTree>
    <p:extLst>
      <p:ext uri="{BB962C8B-B14F-4D97-AF65-F5344CB8AC3E}">
        <p14:creationId xmlns:p14="http://schemas.microsoft.com/office/powerpoint/2010/main" val="41468960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745374" y="152285"/>
            <a:ext cx="8229600" cy="986560"/>
          </a:xfrm>
        </p:spPr>
        <p:txBody>
          <a:bodyPr/>
          <a:lstStyle/>
          <a:p>
            <a:pPr algn="ctr" eaLnBrk="1" hangingPunct="1"/>
            <a:r>
              <a:rPr lang="ru-RU" altLang="ru-RU" sz="4000" b="1" dirty="0">
                <a:cs typeface="Arial" panose="020B0604020202020204" pitchFamily="34" charset="0"/>
              </a:rPr>
              <a:t>Изменение по ПП 680: практика</a:t>
            </a:r>
          </a:p>
        </p:txBody>
      </p:sp>
      <p:pic>
        <p:nvPicPr>
          <p:cNvPr id="4" name="Рисунок 3">
            <a:extLst>
              <a:ext uri="{FF2B5EF4-FFF2-40B4-BE49-F238E27FC236}">
                <a16:creationId xmlns:a16="http://schemas.microsoft.com/office/drawing/2014/main" id="{B2BD554B-7BD7-4AFB-BFDA-675F3688BE9F}"/>
              </a:ext>
            </a:extLst>
          </p:cNvPr>
          <p:cNvPicPr>
            <a:picLocks noChangeAspect="1"/>
          </p:cNvPicPr>
          <p:nvPr/>
        </p:nvPicPr>
        <p:blipFill>
          <a:blip r:embed="rId2"/>
          <a:stretch>
            <a:fillRect/>
          </a:stretch>
        </p:blipFill>
        <p:spPr>
          <a:xfrm>
            <a:off x="1143346" y="1060491"/>
            <a:ext cx="9905307" cy="5736664"/>
          </a:xfrm>
          <a:prstGeom prst="rect">
            <a:avLst/>
          </a:prstGeom>
        </p:spPr>
      </p:pic>
    </p:spTree>
    <p:extLst>
      <p:ext uri="{BB962C8B-B14F-4D97-AF65-F5344CB8AC3E}">
        <p14:creationId xmlns:p14="http://schemas.microsoft.com/office/powerpoint/2010/main" val="6315909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745374" y="152285"/>
            <a:ext cx="8229600" cy="986560"/>
          </a:xfrm>
        </p:spPr>
        <p:txBody>
          <a:bodyPr/>
          <a:lstStyle/>
          <a:p>
            <a:pPr algn="ctr" eaLnBrk="1" hangingPunct="1"/>
            <a:r>
              <a:rPr lang="ru-RU" altLang="ru-RU" sz="4000" b="1" dirty="0">
                <a:cs typeface="Arial" panose="020B0604020202020204" pitchFamily="34" charset="0"/>
              </a:rPr>
              <a:t>Изменение по ПП 680: практика</a:t>
            </a:r>
          </a:p>
        </p:txBody>
      </p:sp>
      <p:pic>
        <p:nvPicPr>
          <p:cNvPr id="5" name="Рисунок 4">
            <a:extLst>
              <a:ext uri="{FF2B5EF4-FFF2-40B4-BE49-F238E27FC236}">
                <a16:creationId xmlns:a16="http://schemas.microsoft.com/office/drawing/2014/main" id="{DBEB7511-E350-4DE5-8C70-7D767CA34F87}"/>
              </a:ext>
            </a:extLst>
          </p:cNvPr>
          <p:cNvPicPr>
            <a:picLocks noChangeAspect="1"/>
          </p:cNvPicPr>
          <p:nvPr/>
        </p:nvPicPr>
        <p:blipFill>
          <a:blip r:embed="rId2"/>
          <a:stretch>
            <a:fillRect/>
          </a:stretch>
        </p:blipFill>
        <p:spPr>
          <a:xfrm>
            <a:off x="372687" y="1107520"/>
            <a:ext cx="11446626" cy="5156298"/>
          </a:xfrm>
          <a:prstGeom prst="rect">
            <a:avLst/>
          </a:prstGeom>
        </p:spPr>
      </p:pic>
    </p:spTree>
    <p:extLst>
      <p:ext uri="{BB962C8B-B14F-4D97-AF65-F5344CB8AC3E}">
        <p14:creationId xmlns:p14="http://schemas.microsoft.com/office/powerpoint/2010/main" val="22884730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745374" y="152285"/>
            <a:ext cx="8229600" cy="986560"/>
          </a:xfrm>
        </p:spPr>
        <p:txBody>
          <a:bodyPr/>
          <a:lstStyle/>
          <a:p>
            <a:pPr algn="ctr" eaLnBrk="1" hangingPunct="1"/>
            <a:r>
              <a:rPr lang="ru-RU" altLang="ru-RU" sz="4000" b="1" dirty="0">
                <a:cs typeface="Arial" panose="020B0604020202020204" pitchFamily="34" charset="0"/>
              </a:rPr>
              <a:t>Изменение по ПП 680: практика</a:t>
            </a:r>
          </a:p>
        </p:txBody>
      </p:sp>
      <p:pic>
        <p:nvPicPr>
          <p:cNvPr id="4" name="Рисунок 3">
            <a:extLst>
              <a:ext uri="{FF2B5EF4-FFF2-40B4-BE49-F238E27FC236}">
                <a16:creationId xmlns:a16="http://schemas.microsoft.com/office/drawing/2014/main" id="{18B7A572-EFF4-4F3D-8FD0-8A18FE5A55C3}"/>
              </a:ext>
            </a:extLst>
          </p:cNvPr>
          <p:cNvPicPr>
            <a:picLocks noChangeAspect="1"/>
          </p:cNvPicPr>
          <p:nvPr/>
        </p:nvPicPr>
        <p:blipFill>
          <a:blip r:embed="rId2"/>
          <a:stretch>
            <a:fillRect/>
          </a:stretch>
        </p:blipFill>
        <p:spPr>
          <a:xfrm>
            <a:off x="372687" y="873415"/>
            <a:ext cx="11446625" cy="5923740"/>
          </a:xfrm>
          <a:prstGeom prst="rect">
            <a:avLst/>
          </a:prstGeom>
        </p:spPr>
      </p:pic>
    </p:spTree>
    <p:extLst>
      <p:ext uri="{BB962C8B-B14F-4D97-AF65-F5344CB8AC3E}">
        <p14:creationId xmlns:p14="http://schemas.microsoft.com/office/powerpoint/2010/main" val="214951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FC3A-3D60-F81B-213B-2E842C55A43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D541755-AD16-FF8A-F739-5833512799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2455" y="1944847"/>
            <a:ext cx="3596081" cy="3596081"/>
          </a:xfrm>
          <a:prstGeom prst="rect">
            <a:avLst/>
          </a:prstGeom>
        </p:spPr>
      </p:pic>
      <p:sp>
        <p:nvSpPr>
          <p:cNvPr id="55298" name="Заголовок 1">
            <a:extLst>
              <a:ext uri="{FF2B5EF4-FFF2-40B4-BE49-F238E27FC236}">
                <a16:creationId xmlns:a16="http://schemas.microsoft.com/office/drawing/2014/main" id="{92E11692-FB40-219C-D088-FBA68D21A049}"/>
              </a:ext>
            </a:extLst>
          </p:cNvPr>
          <p:cNvSpPr>
            <a:spLocks noGrp="1"/>
          </p:cNvSpPr>
          <p:nvPr>
            <p:ph type="title" idx="4294967295"/>
          </p:nvPr>
        </p:nvSpPr>
        <p:spPr>
          <a:xfrm>
            <a:off x="285225" y="285750"/>
            <a:ext cx="10125513" cy="830263"/>
          </a:xfrm>
        </p:spPr>
        <p:txBody>
          <a:bodyPr>
            <a:normAutofit/>
          </a:bodyPr>
          <a:lstStyle/>
          <a:p>
            <a:pPr algn="ctr"/>
            <a:r>
              <a:rPr lang="ru-RU" altLang="ru-RU" sz="3600" b="1" dirty="0">
                <a:latin typeface="Arial" panose="020B0604020202020204" pitchFamily="34" charset="0"/>
                <a:cs typeface="Arial" panose="020B0604020202020204" pitchFamily="34" charset="0"/>
              </a:rPr>
              <a:t>Выявленные СП РФ нарушения 2022-2024</a:t>
            </a:r>
            <a:endParaRPr lang="ru-RU" altLang="ru-RU" sz="3600" dirty="0">
              <a:latin typeface="Arial" panose="020B0604020202020204" pitchFamily="34" charset="0"/>
              <a:cs typeface="Arial" panose="020B0604020202020204" pitchFamily="34" charset="0"/>
            </a:endParaRPr>
          </a:p>
        </p:txBody>
      </p:sp>
      <p:sp>
        <p:nvSpPr>
          <p:cNvPr id="35843" name="Объект 2">
            <a:extLst>
              <a:ext uri="{FF2B5EF4-FFF2-40B4-BE49-F238E27FC236}">
                <a16:creationId xmlns:a16="http://schemas.microsoft.com/office/drawing/2014/main" id="{77C75B91-81D5-8FC5-8060-2FA83258854D}"/>
              </a:ext>
            </a:extLst>
          </p:cNvPr>
          <p:cNvSpPr>
            <a:spLocks noGrp="1"/>
          </p:cNvSpPr>
          <p:nvPr>
            <p:ph idx="4294967295"/>
          </p:nvPr>
        </p:nvSpPr>
        <p:spPr>
          <a:xfrm>
            <a:off x="285225" y="1317072"/>
            <a:ext cx="11694254" cy="5419288"/>
          </a:xfrm>
        </p:spPr>
        <p:txBody>
          <a:bodyPr>
            <a:noAutofit/>
          </a:bodyPr>
          <a:lstStyle/>
          <a:p>
            <a:pPr>
              <a:defRPr/>
            </a:pPr>
            <a:r>
              <a:rPr lang="ru-RU" altLang="ru-RU" sz="2000" dirty="0">
                <a:latin typeface="Arial" panose="020B0604020202020204" pitchFamily="34" charset="0"/>
                <a:cs typeface="Arial" panose="020B0604020202020204" pitchFamily="34" charset="0"/>
              </a:rPr>
              <a:t>Системные ошибки с неправильным применением инфляционных коэффициентов.</a:t>
            </a:r>
          </a:p>
          <a:p>
            <a:pPr>
              <a:defRPr/>
            </a:pPr>
            <a:r>
              <a:rPr lang="ru-RU" altLang="ru-RU" sz="2000" dirty="0">
                <a:latin typeface="Arial" panose="020B0604020202020204" pitchFamily="34" charset="0"/>
                <a:cs typeface="Arial" panose="020B0604020202020204" pitchFamily="34" charset="0"/>
              </a:rPr>
              <a:t>Включение в сметы завышенных объемов работ/материалов.</a:t>
            </a:r>
          </a:p>
          <a:p>
            <a:pPr>
              <a:defRPr/>
            </a:pPr>
            <a:r>
              <a:rPr lang="ru-RU" altLang="ru-RU" sz="2000" dirty="0">
                <a:latin typeface="Arial" panose="020B0604020202020204" pitchFamily="34" charset="0"/>
                <a:cs typeface="Arial" panose="020B0604020202020204" pitchFamily="34" charset="0"/>
              </a:rPr>
              <a:t>Оплата замененных материалов по завышенной стоимости.</a:t>
            </a:r>
          </a:p>
          <a:p>
            <a:pPr>
              <a:defRPr/>
            </a:pPr>
            <a:r>
              <a:rPr lang="ru-RU" altLang="ru-RU" sz="2000" dirty="0">
                <a:latin typeface="Arial" panose="020B0604020202020204" pitchFamily="34" charset="0"/>
                <a:cs typeface="Arial" panose="020B0604020202020204" pitchFamily="34" charset="0"/>
              </a:rPr>
              <a:t>Отсутствие конкурентной среды → риски завышения цен.</a:t>
            </a:r>
          </a:p>
          <a:p>
            <a:pPr>
              <a:defRPr/>
            </a:pPr>
            <a:r>
              <a:rPr lang="ru-RU" altLang="ru-RU" sz="2000" dirty="0">
                <a:latin typeface="Arial" panose="020B0604020202020204" pitchFamily="34" charset="0"/>
                <a:cs typeface="Arial" panose="020B0604020202020204" pitchFamily="34" charset="0"/>
              </a:rPr>
              <a:t>Оплата невыполненных/некачественных работ.</a:t>
            </a:r>
          </a:p>
          <a:p>
            <a:pPr>
              <a:defRPr/>
            </a:pPr>
            <a:r>
              <a:rPr lang="ru-RU" altLang="ru-RU" sz="2000" dirty="0">
                <a:latin typeface="Arial" panose="020B0604020202020204" pitchFamily="34" charset="0"/>
                <a:cs typeface="Arial" panose="020B0604020202020204" pitchFamily="34" charset="0"/>
              </a:rPr>
              <a:t>Оплата по актам с недостоверными данными.</a:t>
            </a:r>
          </a:p>
          <a:p>
            <a:pPr>
              <a:defRPr/>
            </a:pPr>
            <a:r>
              <a:rPr lang="ru-RU" altLang="ru-RU" sz="2000" dirty="0">
                <a:latin typeface="Arial" panose="020B0604020202020204" pitchFamily="34" charset="0"/>
                <a:cs typeface="Arial" panose="020B0604020202020204" pitchFamily="34" charset="0"/>
              </a:rPr>
              <a:t>Приемка работ, не соответствующих проектной документации.</a:t>
            </a:r>
          </a:p>
          <a:p>
            <a:pPr>
              <a:defRPr/>
            </a:pPr>
            <a:r>
              <a:rPr lang="ru-RU" altLang="ru-RU" sz="2000" dirty="0">
                <a:latin typeface="Arial" panose="020B0604020202020204" pitchFamily="34" charset="0"/>
                <a:cs typeface="Arial" panose="020B0604020202020204" pitchFamily="34" charset="0"/>
              </a:rPr>
              <a:t>Простой в течение 10 месяцев без выполнения работ.</a:t>
            </a:r>
          </a:p>
          <a:p>
            <a:pPr>
              <a:defRPr/>
            </a:pPr>
            <a:r>
              <a:rPr lang="ru-RU" altLang="ru-RU" sz="2000" dirty="0">
                <a:latin typeface="Arial" panose="020B0604020202020204" pitchFamily="34" charset="0"/>
                <a:cs typeface="Arial" panose="020B0604020202020204" pitchFamily="34" charset="0"/>
              </a:rPr>
              <a:t>Включение в контракты работ, не связанных с проектом.</a:t>
            </a:r>
          </a:p>
          <a:p>
            <a:pPr>
              <a:defRPr/>
            </a:pPr>
            <a:r>
              <a:rPr lang="ru-RU" altLang="ru-RU" sz="2000" dirty="0">
                <a:latin typeface="Arial" panose="020B0604020202020204" pitchFamily="34" charset="0"/>
                <a:cs typeface="Arial" panose="020B0604020202020204" pitchFamily="34" charset="0"/>
              </a:rPr>
              <a:t>Увеличение сроков и стоимости проектов и т.д.</a:t>
            </a:r>
            <a:br>
              <a:rPr lang="ru-RU" altLang="ru-RU" sz="2000" dirty="0">
                <a:latin typeface="Arial" panose="020B0604020202020204" pitchFamily="34" charset="0"/>
                <a:cs typeface="Arial" panose="020B0604020202020204" pitchFamily="34" charset="0"/>
              </a:rPr>
            </a:br>
            <a:endParaRPr lang="ru-RU" altLang="ru-RU" sz="2000" dirty="0">
              <a:latin typeface="Arial" panose="020B0604020202020204" pitchFamily="34" charset="0"/>
              <a:cs typeface="Arial" panose="020B0604020202020204" pitchFamily="34" charset="0"/>
            </a:endParaRPr>
          </a:p>
          <a:p>
            <a:pPr marL="0" indent="0">
              <a:buNone/>
              <a:defRPr/>
            </a:pPr>
            <a:r>
              <a:rPr lang="en-US" altLang="ru-RU" sz="2000" dirty="0">
                <a:solidFill>
                  <a:srgbClr val="0000FF"/>
                </a:solidFill>
                <a:latin typeface="Arial" panose="020B0604020202020204" pitchFamily="34" charset="0"/>
                <a:cs typeface="Arial" panose="020B0604020202020204" pitchFamily="34" charset="0"/>
              </a:rPr>
              <a:t>https://ach.gov.ru/checks/infrastrukturnye-proekty</a:t>
            </a:r>
            <a:r>
              <a:rPr lang="ru-RU" altLang="ru-RU" sz="2000" dirty="0">
                <a:solidFill>
                  <a:srgbClr val="0000FF"/>
                </a:solidFill>
                <a:latin typeface="Arial" panose="020B0604020202020204" pitchFamily="34" charset="0"/>
                <a:cs typeface="Arial" panose="020B0604020202020204" pitchFamily="34" charset="0"/>
              </a:rPr>
              <a:t> (очень рекомендуется к изучению)</a:t>
            </a:r>
          </a:p>
        </p:txBody>
      </p:sp>
    </p:spTree>
    <p:extLst>
      <p:ext uri="{BB962C8B-B14F-4D97-AF65-F5344CB8AC3E}">
        <p14:creationId xmlns:p14="http://schemas.microsoft.com/office/powerpoint/2010/main" val="39176129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E7C2F-B999-CD19-7E66-64AB1FD63D65}"/>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0CF60132-FCF3-964A-DDE1-13717EE0CAA8}"/>
              </a:ext>
            </a:extLst>
          </p:cNvPr>
          <p:cNvSpPr>
            <a:spLocks noGrp="1" noChangeArrowheads="1"/>
          </p:cNvSpPr>
          <p:nvPr>
            <p:ph type="title" idx="4294967295"/>
          </p:nvPr>
        </p:nvSpPr>
        <p:spPr>
          <a:xfrm>
            <a:off x="285226" y="152285"/>
            <a:ext cx="10024844" cy="986560"/>
          </a:xfrm>
        </p:spPr>
        <p:txBody>
          <a:bodyPr>
            <a:normAutofit fontScale="90000"/>
          </a:bodyPr>
          <a:lstStyle/>
          <a:p>
            <a:pPr algn="ctr" eaLnBrk="1" hangingPunct="1"/>
            <a:r>
              <a:rPr lang="ru-RU" altLang="ru-RU" sz="4000" b="1" dirty="0">
                <a:cs typeface="Arial" panose="020B0604020202020204" pitchFamily="34" charset="0"/>
              </a:rPr>
              <a:t>Изменение проектной документации и ГГЭ</a:t>
            </a:r>
          </a:p>
        </p:txBody>
      </p:sp>
      <p:sp>
        <p:nvSpPr>
          <p:cNvPr id="39939" name="Rectangle 3">
            <a:extLst>
              <a:ext uri="{FF2B5EF4-FFF2-40B4-BE49-F238E27FC236}">
                <a16:creationId xmlns:a16="http://schemas.microsoft.com/office/drawing/2014/main" id="{38EA0598-DE13-1AD6-0103-76A5791C0795}"/>
              </a:ext>
            </a:extLst>
          </p:cNvPr>
          <p:cNvSpPr>
            <a:spLocks noGrp="1" noChangeArrowheads="1"/>
          </p:cNvSpPr>
          <p:nvPr>
            <p:ph type="body" idx="4294967295"/>
          </p:nvPr>
        </p:nvSpPr>
        <p:spPr>
          <a:xfrm>
            <a:off x="448886" y="1579563"/>
            <a:ext cx="11388438" cy="5126152"/>
          </a:xfrm>
        </p:spPr>
        <p:txBody>
          <a:bodyPr>
            <a:normAutofit/>
          </a:bodyPr>
          <a:lstStyle/>
          <a:p>
            <a:r>
              <a:rPr lang="ru-RU" altLang="ru-RU" dirty="0">
                <a:cs typeface="Arial" panose="020B0604020202020204" pitchFamily="34" charset="0"/>
              </a:rPr>
              <a:t>Проверка ПСД – это двухстадийная система, которая (по идее) должна снизить нагрузку на ГГЭ, оставив ей проверять самое главное - </a:t>
            </a:r>
            <a:r>
              <a:rPr lang="ru-RU" altLang="ru-RU" b="1" dirty="0">
                <a:cs typeface="Arial" panose="020B0604020202020204" pitchFamily="34" charset="0"/>
              </a:rPr>
              <a:t>ядро, проектную документацию</a:t>
            </a:r>
            <a:r>
              <a:rPr lang="ru-RU" altLang="ru-RU" dirty="0">
                <a:cs typeface="Arial" panose="020B0604020202020204" pitchFamily="34" charset="0"/>
              </a:rPr>
              <a:t>. </a:t>
            </a:r>
          </a:p>
          <a:p>
            <a:r>
              <a:rPr lang="ru-RU" altLang="ru-RU" dirty="0">
                <a:cs typeface="Arial" panose="020B0604020202020204" pitchFamily="34" charset="0"/>
              </a:rPr>
              <a:t>Вокруг этого ядра – рабочая документация, дающая некоторую волю участникам стройки. Она детализирует проект и позволяет вносить некоторые изменения, </a:t>
            </a:r>
            <a:r>
              <a:rPr lang="ru-RU" altLang="ru-RU" b="1" dirty="0">
                <a:cs typeface="Arial" panose="020B0604020202020204" pitchFamily="34" charset="0"/>
              </a:rPr>
              <a:t>не затрагивая главного – безопасности</a:t>
            </a:r>
            <a:r>
              <a:rPr lang="ru-RU" altLang="ru-RU" dirty="0">
                <a:cs typeface="Arial" panose="020B0604020202020204" pitchFamily="34" charset="0"/>
              </a:rPr>
              <a:t>. </a:t>
            </a:r>
          </a:p>
          <a:p>
            <a:r>
              <a:rPr lang="ru-RU" altLang="ru-RU" dirty="0">
                <a:cs typeface="Arial" panose="020B0604020202020204" pitchFamily="34" charset="0"/>
              </a:rPr>
              <a:t>Нужно изменить рабочую документацию </a:t>
            </a:r>
            <a:r>
              <a:rPr lang="ru-RU" altLang="ru-RU" b="1" dirty="0">
                <a:cs typeface="Arial" panose="020B0604020202020204" pitchFamily="34" charset="0"/>
              </a:rPr>
              <a:t>настолько, что это меняет ядро</a:t>
            </a:r>
            <a:r>
              <a:rPr lang="ru-RU" altLang="ru-RU" dirty="0">
                <a:cs typeface="Arial" panose="020B0604020202020204" pitchFamily="34" charset="0"/>
              </a:rPr>
              <a:t> – необходимо провести корректировку проектной документации с </a:t>
            </a:r>
            <a:r>
              <a:rPr lang="ru-RU" altLang="ru-RU" u="sng" dirty="0">
                <a:cs typeface="Arial" panose="020B0604020202020204" pitchFamily="34" charset="0"/>
              </a:rPr>
              <a:t>повторной экспертизой</a:t>
            </a:r>
            <a:r>
              <a:rPr lang="ru-RU" altLang="ru-RU" dirty="0">
                <a:cs typeface="Arial" panose="020B0604020202020204" pitchFamily="34" charset="0"/>
              </a:rPr>
              <a:t>. </a:t>
            </a:r>
          </a:p>
          <a:p>
            <a:r>
              <a:rPr lang="ru-RU" altLang="ru-RU" sz="2400" dirty="0">
                <a:solidFill>
                  <a:srgbClr val="0000FF"/>
                </a:solidFill>
                <a:cs typeface="Arial" panose="020B0604020202020204" pitchFamily="34" charset="0"/>
              </a:rPr>
              <a:t>Основной НПА: раздел </a:t>
            </a:r>
            <a:r>
              <a:rPr lang="en-US" altLang="ru-RU" sz="2400" dirty="0">
                <a:solidFill>
                  <a:srgbClr val="0000FF"/>
                </a:solidFill>
                <a:cs typeface="Arial" panose="020B0604020202020204" pitchFamily="34" charset="0"/>
              </a:rPr>
              <a:t>VI</a:t>
            </a:r>
            <a:r>
              <a:rPr lang="ru-RU" altLang="ru-RU" sz="2400" dirty="0">
                <a:solidFill>
                  <a:srgbClr val="0000FF"/>
                </a:solidFill>
                <a:cs typeface="Arial" panose="020B0604020202020204" pitchFamily="34" charset="0"/>
              </a:rPr>
              <a:t>. ПП от 05.03.2007 N 145 + ст. 49 </a:t>
            </a:r>
            <a:r>
              <a:rPr lang="ru-RU" altLang="ru-RU" sz="2400" dirty="0" err="1">
                <a:solidFill>
                  <a:srgbClr val="0000FF"/>
                </a:solidFill>
                <a:cs typeface="Arial" panose="020B0604020202020204" pitchFamily="34" charset="0"/>
              </a:rPr>
              <a:t>ГрК</a:t>
            </a:r>
            <a:endParaRPr lang="ru-RU" altLang="ru-RU" sz="2400" dirty="0">
              <a:solidFill>
                <a:srgbClr val="0000FF"/>
              </a:solidFill>
              <a:cs typeface="Arial" panose="020B0604020202020204" pitchFamily="34" charset="0"/>
            </a:endParaRPr>
          </a:p>
        </p:txBody>
      </p:sp>
    </p:spTree>
    <p:extLst>
      <p:ext uri="{BB962C8B-B14F-4D97-AF65-F5344CB8AC3E}">
        <p14:creationId xmlns:p14="http://schemas.microsoft.com/office/powerpoint/2010/main" val="26116739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BB77C-3E01-C36A-C94F-F05EDC76C01B}"/>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30008F16-CAFF-EB01-01FF-518C6335C157}"/>
              </a:ext>
            </a:extLst>
          </p:cNvPr>
          <p:cNvSpPr>
            <a:spLocks noGrp="1" noChangeArrowheads="1"/>
          </p:cNvSpPr>
          <p:nvPr>
            <p:ph type="title" idx="4294967295"/>
          </p:nvPr>
        </p:nvSpPr>
        <p:spPr>
          <a:xfrm>
            <a:off x="285226" y="152285"/>
            <a:ext cx="10024844" cy="986560"/>
          </a:xfrm>
        </p:spPr>
        <p:txBody>
          <a:bodyPr>
            <a:normAutofit/>
          </a:bodyPr>
          <a:lstStyle/>
          <a:p>
            <a:pPr algn="ctr" eaLnBrk="1" hangingPunct="1"/>
            <a:r>
              <a:rPr lang="ru-RU" altLang="ru-RU" sz="4000" b="1" dirty="0">
                <a:cs typeface="Arial" panose="020B0604020202020204" pitchFamily="34" charset="0"/>
              </a:rPr>
              <a:t>Повторная экспертиза</a:t>
            </a:r>
          </a:p>
        </p:txBody>
      </p:sp>
      <p:sp>
        <p:nvSpPr>
          <p:cNvPr id="39939" name="Rectangle 3">
            <a:extLst>
              <a:ext uri="{FF2B5EF4-FFF2-40B4-BE49-F238E27FC236}">
                <a16:creationId xmlns:a16="http://schemas.microsoft.com/office/drawing/2014/main" id="{3DF3F24F-2916-C0B8-60AE-B21E82CC0D53}"/>
              </a:ext>
            </a:extLst>
          </p:cNvPr>
          <p:cNvSpPr>
            <a:spLocks noGrp="1" noChangeArrowheads="1"/>
          </p:cNvSpPr>
          <p:nvPr>
            <p:ph type="body" idx="4294967295"/>
          </p:nvPr>
        </p:nvSpPr>
        <p:spPr>
          <a:xfrm>
            <a:off x="411061" y="1451295"/>
            <a:ext cx="11426263" cy="5254420"/>
          </a:xfrm>
        </p:spPr>
        <p:txBody>
          <a:bodyPr>
            <a:normAutofit fontScale="85000" lnSpcReduction="20000"/>
          </a:bodyPr>
          <a:lstStyle/>
          <a:p>
            <a:pPr marL="0" indent="0">
              <a:buNone/>
            </a:pPr>
            <a:r>
              <a:rPr lang="ru-RU" altLang="ru-RU" sz="2400" dirty="0">
                <a:cs typeface="Arial" panose="020B0604020202020204" pitchFamily="34" charset="0"/>
              </a:rPr>
              <a:t>(можно по инициативе заявителя) </a:t>
            </a:r>
            <a:r>
              <a:rPr lang="ru-RU" altLang="ru-RU" sz="2400" b="1" dirty="0">
                <a:cs typeface="Arial" panose="020B0604020202020204" pitchFamily="34" charset="0"/>
              </a:rPr>
              <a:t>Если в ПД внесены изменения </a:t>
            </a:r>
            <a:r>
              <a:rPr lang="ru-RU" altLang="ru-RU" sz="2400" b="1" u="sng" dirty="0">
                <a:cs typeface="Arial" panose="020B0604020202020204" pitchFamily="34" charset="0"/>
              </a:rPr>
              <a:t>кроме</a:t>
            </a:r>
            <a:r>
              <a:rPr lang="ru-RU" altLang="ru-RU" sz="2400" b="1" dirty="0">
                <a:cs typeface="Arial" panose="020B0604020202020204" pitchFamily="34" charset="0"/>
              </a:rPr>
              <a:t>: </a:t>
            </a:r>
          </a:p>
          <a:p>
            <a:pPr marL="0" indent="0">
              <a:buNone/>
            </a:pPr>
            <a:r>
              <a:rPr lang="ru-RU" altLang="ru-RU" sz="2400" b="1" dirty="0">
                <a:cs typeface="Arial" panose="020B0604020202020204" pitchFamily="34" charset="0"/>
              </a:rPr>
              <a:t>Ч. 3.8 ст. 49 </a:t>
            </a:r>
            <a:r>
              <a:rPr lang="ru-RU" altLang="ru-RU" sz="2400" b="1" dirty="0" err="1">
                <a:cs typeface="Arial" panose="020B0604020202020204" pitchFamily="34" charset="0"/>
              </a:rPr>
              <a:t>ГрК</a:t>
            </a:r>
            <a:r>
              <a:rPr lang="ru-RU" altLang="ru-RU" sz="2400" b="1" dirty="0">
                <a:cs typeface="Arial" panose="020B0604020202020204" pitchFamily="34" charset="0"/>
              </a:rPr>
              <a:t>: …если такие изменения </a:t>
            </a:r>
            <a:r>
              <a:rPr lang="ru-RU" altLang="ru-RU" sz="2400" b="1" u="sng" dirty="0">
                <a:cs typeface="Arial" panose="020B0604020202020204" pitchFamily="34" charset="0"/>
              </a:rPr>
              <a:t>одновременно</a:t>
            </a:r>
            <a:r>
              <a:rPr lang="ru-RU" altLang="ru-RU" sz="2400" b="1" dirty="0">
                <a:cs typeface="Arial" panose="020B0604020202020204" pitchFamily="34" charset="0"/>
              </a:rPr>
              <a:t>:</a:t>
            </a:r>
          </a:p>
          <a:p>
            <a:pPr marL="0" indent="0">
              <a:buNone/>
            </a:pPr>
            <a:r>
              <a:rPr lang="ru-RU" altLang="ru-RU" sz="2400" dirty="0">
                <a:cs typeface="Arial" panose="020B0604020202020204" pitchFamily="34" charset="0"/>
              </a:rPr>
              <a:t>1) не затрагивают несущие строительные конструкции объекта капитального строительства, за исключением замены отдельных элементов таких конструкций на аналогичные или иные улучшающие показатели таких конструкций элементы;</a:t>
            </a:r>
          </a:p>
          <a:p>
            <a:pPr marL="0" indent="0">
              <a:buNone/>
            </a:pPr>
            <a:r>
              <a:rPr lang="ru-RU" altLang="ru-RU" sz="2400" dirty="0">
                <a:cs typeface="Arial" panose="020B0604020202020204" pitchFamily="34" charset="0"/>
              </a:rPr>
              <a:t>2) не влекут за собой изменение класса, категории и (или) первоначально установленных показателей функционирования линейных объектов;</a:t>
            </a:r>
          </a:p>
          <a:p>
            <a:pPr marL="0" indent="0">
              <a:buNone/>
            </a:pPr>
            <a:r>
              <a:rPr lang="ru-RU" altLang="ru-RU" sz="2400" dirty="0">
                <a:cs typeface="Arial" panose="020B0604020202020204" pitchFamily="34" charset="0"/>
              </a:rPr>
              <a:t>3) не приводят к нарушениям требований технических регламентов, санитарно-эпидемиологических требований, требований в области охраны окружающей среды, требований государственной охраны объектов культурного наследия, требований к безопасному использованию атомной энергии, требований промышленной безопасности, требований к обеспечению надежности и безопасности электроэнергетических систем и объектов электроэнергетики, требований антитеррористической защищенности объекта;</a:t>
            </a:r>
          </a:p>
          <a:p>
            <a:pPr marL="0" indent="0">
              <a:buNone/>
            </a:pPr>
            <a:r>
              <a:rPr lang="ru-RU" altLang="ru-RU" sz="2400" dirty="0">
                <a:cs typeface="Arial" panose="020B0604020202020204" pitchFamily="34" charset="0"/>
              </a:rPr>
              <a:t>4) соответствуют заданию застройщика или технического заказчика на проектирование, а также результатам инженерных изысканий;</a:t>
            </a:r>
          </a:p>
          <a:p>
            <a:pPr marL="0" indent="0">
              <a:buNone/>
            </a:pPr>
            <a:r>
              <a:rPr lang="ru-RU" altLang="ru-RU" sz="2400" dirty="0">
                <a:cs typeface="Arial" panose="020B0604020202020204" pitchFamily="34" charset="0"/>
              </a:rPr>
              <a:t>5) соответствуют установленной в решении о предоставлении бюджетных ассигнований на осуществление капитальных вложений, принятом в отношении объекта капитального строительства государственной (муниципальной) собственности в установленном порядке, стоимости строительства (реконструкции) объекта капитального строительства, осуществляемого за счет средств бюджетов бюджетной системы Российской Федерации.</a:t>
            </a:r>
          </a:p>
        </p:txBody>
      </p:sp>
    </p:spTree>
    <p:extLst>
      <p:ext uri="{BB962C8B-B14F-4D97-AF65-F5344CB8AC3E}">
        <p14:creationId xmlns:p14="http://schemas.microsoft.com/office/powerpoint/2010/main" val="5576028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836614" y="274638"/>
            <a:ext cx="8955780" cy="1180089"/>
          </a:xfrm>
        </p:spPr>
        <p:txBody>
          <a:bodyPr>
            <a:normAutofit fontScale="90000"/>
          </a:bodyPr>
          <a:lstStyle/>
          <a:p>
            <a:pPr algn="ctr"/>
            <a:r>
              <a:rPr lang="ru-RU" altLang="ru-RU" sz="4000" dirty="0" err="1">
                <a:latin typeface="Arial" panose="020B0604020202020204" pitchFamily="34" charset="0"/>
                <a:cs typeface="Arial" panose="020B0604020202020204" pitchFamily="34" charset="0"/>
              </a:rPr>
              <a:t>Допработы</a:t>
            </a:r>
            <a:r>
              <a:rPr lang="ru-RU" altLang="ru-RU" sz="4000" dirty="0">
                <a:latin typeface="Arial" panose="020B0604020202020204" pitchFamily="34" charset="0"/>
                <a:cs typeface="Arial" panose="020B0604020202020204" pitchFamily="34" charset="0"/>
              </a:rPr>
              <a:t> оплачивают, если заказчик их согласовал</a:t>
            </a:r>
          </a:p>
        </p:txBody>
      </p:sp>
      <p:sp>
        <p:nvSpPr>
          <p:cNvPr id="33795" name="Rectangle 3"/>
          <p:cNvSpPr>
            <a:spLocks noGrp="1" noChangeArrowheads="1"/>
          </p:cNvSpPr>
          <p:nvPr>
            <p:ph type="body" idx="4294967295"/>
          </p:nvPr>
        </p:nvSpPr>
        <p:spPr>
          <a:xfrm>
            <a:off x="573578" y="1537854"/>
            <a:ext cx="11196147" cy="5137583"/>
          </a:xfrm>
        </p:spPr>
        <p:txBody>
          <a:bodyPr>
            <a:noAutofit/>
          </a:bodyPr>
          <a:lstStyle/>
          <a:p>
            <a:r>
              <a:rPr lang="ru-RU" altLang="ru-RU" sz="2000" dirty="0">
                <a:latin typeface="Arial" panose="020B0604020202020204" pitchFamily="34" charset="0"/>
                <a:cs typeface="Arial" panose="020B0604020202020204" pitchFamily="34" charset="0"/>
              </a:rPr>
              <a:t>По общему правилу (п. 35 "Обзор судебной практики Верховного Суда Российской Федерации N 2 (2020)« (утв. Президиумом Верховного Суда РФ 22.07.2020)) нельзя взыскать оплату </a:t>
            </a:r>
            <a:r>
              <a:rPr lang="ru-RU" altLang="ru-RU" sz="2000" dirty="0" err="1">
                <a:latin typeface="Arial" panose="020B0604020202020204" pitchFamily="34" charset="0"/>
                <a:cs typeface="Arial" panose="020B0604020202020204" pitchFamily="34" charset="0"/>
              </a:rPr>
              <a:t>допработ</a:t>
            </a:r>
            <a:r>
              <a:rPr lang="ru-RU" altLang="ru-RU" sz="2000" dirty="0">
                <a:latin typeface="Arial" panose="020B0604020202020204" pitchFamily="34" charset="0"/>
                <a:cs typeface="Arial" panose="020B0604020202020204" pitchFamily="34" charset="0"/>
              </a:rPr>
              <a:t>, если заказчик не поручал их выполнить.</a:t>
            </a:r>
          </a:p>
          <a:p>
            <a:r>
              <a:rPr lang="ru-RU" altLang="ru-RU" sz="2000" dirty="0">
                <a:latin typeface="Arial" panose="020B0604020202020204" pitchFamily="34" charset="0"/>
                <a:cs typeface="Arial" panose="020B0604020202020204" pitchFamily="34" charset="0"/>
              </a:rPr>
              <a:t>Так, АС Центрального округа (Постановление Арбитражного суда Центрального округа от 27.05.2022 N Ф10-1778/2022 по делу N А62-5776/2021) не поддержал подрядчика, поскольку тот не учел, что по условиям строительного контракта согласовать </a:t>
            </a:r>
            <a:r>
              <a:rPr lang="ru-RU" altLang="ru-RU" sz="2000" dirty="0" err="1">
                <a:latin typeface="Arial" panose="020B0604020202020204" pitchFamily="34" charset="0"/>
                <a:cs typeface="Arial" panose="020B0604020202020204" pitchFamily="34" charset="0"/>
              </a:rPr>
              <a:t>допработы</a:t>
            </a:r>
            <a:r>
              <a:rPr lang="ru-RU" altLang="ru-RU" sz="2000" dirty="0">
                <a:latin typeface="Arial" panose="020B0604020202020204" pitchFamily="34" charset="0"/>
                <a:cs typeface="Arial" panose="020B0604020202020204" pitchFamily="34" charset="0"/>
              </a:rPr>
              <a:t> надо письменно.</a:t>
            </a:r>
          </a:p>
          <a:p>
            <a:pPr marL="0" indent="0">
              <a:buNone/>
            </a:pPr>
            <a:r>
              <a:rPr lang="ru-RU" altLang="ru-RU" sz="2000" dirty="0">
                <a:latin typeface="Arial" panose="020B0604020202020204" pitchFamily="34" charset="0"/>
                <a:cs typeface="Arial" panose="020B0604020202020204" pitchFamily="34" charset="0"/>
              </a:rPr>
              <a:t>Суды </a:t>
            </a:r>
            <a:r>
              <a:rPr lang="ru-RU" altLang="ru-RU" sz="2000" b="1" dirty="0">
                <a:latin typeface="Arial" panose="020B0604020202020204" pitchFamily="34" charset="0"/>
                <a:cs typeface="Arial" panose="020B0604020202020204" pitchFamily="34" charset="0"/>
              </a:rPr>
              <a:t>могут обязать оплатить </a:t>
            </a:r>
            <a:r>
              <a:rPr lang="ru-RU" altLang="ru-RU" sz="2000" b="1" dirty="0" err="1">
                <a:latin typeface="Arial" panose="020B0604020202020204" pitchFamily="34" charset="0"/>
                <a:cs typeface="Arial" panose="020B0604020202020204" pitchFamily="34" charset="0"/>
              </a:rPr>
              <a:t>допработы</a:t>
            </a:r>
            <a:r>
              <a:rPr lang="ru-RU" altLang="ru-RU" sz="2000" b="1" dirty="0">
                <a:latin typeface="Arial" panose="020B0604020202020204" pitchFamily="34" charset="0"/>
                <a:cs typeface="Arial" panose="020B0604020202020204" pitchFamily="34" charset="0"/>
              </a:rPr>
              <a:t> и без письменного соглашения</a:t>
            </a:r>
            <a:r>
              <a:rPr lang="ru-RU" altLang="ru-RU" sz="2000" dirty="0">
                <a:latin typeface="Arial" panose="020B0604020202020204" pitchFamily="34" charset="0"/>
                <a:cs typeface="Arial" panose="020B0604020202020204" pitchFamily="34" charset="0"/>
              </a:rPr>
              <a:t>, в частности, если:</a:t>
            </a:r>
          </a:p>
          <a:p>
            <a:r>
              <a:rPr lang="ru-RU" altLang="ru-RU" sz="2000" dirty="0">
                <a:latin typeface="Arial" panose="020B0604020202020204" pitchFamily="34" charset="0"/>
                <a:cs typeface="Arial" panose="020B0604020202020204" pitchFamily="34" charset="0"/>
              </a:rPr>
              <a:t>их невыполнение грозило годности и прочности результата — АС Московского округа (Постановление Арбитражного суда Московского округа от 26.01.2023 N Ф05-33870/2022 по делу N А41-56199/2021);</a:t>
            </a:r>
          </a:p>
          <a:p>
            <a:r>
              <a:rPr lang="ru-RU" altLang="ru-RU" sz="2000" dirty="0">
                <a:latin typeface="Arial" panose="020B0604020202020204" pitchFamily="34" charset="0"/>
                <a:cs typeface="Arial" panose="020B0604020202020204" pitchFamily="34" charset="0"/>
              </a:rPr>
              <a:t>из поведения заказчика и переписки с ним следовало, что </a:t>
            </a:r>
            <a:r>
              <a:rPr lang="ru-RU" altLang="ru-RU" sz="2000" dirty="0" err="1">
                <a:latin typeface="Arial" panose="020B0604020202020204" pitchFamily="34" charset="0"/>
                <a:cs typeface="Arial" panose="020B0604020202020204" pitchFamily="34" charset="0"/>
              </a:rPr>
              <a:t>допработы</a:t>
            </a:r>
            <a:r>
              <a:rPr lang="ru-RU" altLang="ru-RU" sz="2000" dirty="0">
                <a:latin typeface="Arial" panose="020B0604020202020204" pitchFamily="34" charset="0"/>
                <a:cs typeface="Arial" panose="020B0604020202020204" pitchFamily="34" charset="0"/>
              </a:rPr>
              <a:t> согласовали — ВС РФ (Определение Верховного Суда РФ от 24.11.2022 N 303-ЭС22-23239 по делу N А59-3530/2020) и АС Центрального округа (Постановление Арбитражного суда Центрального округа от 27.12.2022 N Ф10-5228/2022 по делу N А14-12431/2021).</a:t>
            </a:r>
          </a:p>
        </p:txBody>
      </p:sp>
    </p:spTree>
    <p:extLst>
      <p:ext uri="{BB962C8B-B14F-4D97-AF65-F5344CB8AC3E}">
        <p14:creationId xmlns:p14="http://schemas.microsoft.com/office/powerpoint/2010/main" val="35487080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C0003B86-3D28-204D-D7FE-B5A3EB36F659}"/>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18C058A9-1F82-9680-8F86-DB94B1E0E785}"/>
              </a:ext>
            </a:extLst>
          </p:cNvPr>
          <p:cNvSpPr txBox="1"/>
          <p:nvPr/>
        </p:nvSpPr>
        <p:spPr bwMode="auto">
          <a:xfrm>
            <a:off x="819529" y="2569782"/>
            <a:ext cx="8363801" cy="1569660"/>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0E779D"/>
                </a:solidFill>
                <a:effectLst/>
                <a:uLnTx/>
                <a:uFillTx/>
                <a:latin typeface="Arial" panose="020B0604020202020204"/>
                <a:ea typeface="+mn-ea"/>
                <a:cs typeface="+mn-cs"/>
              </a:rPr>
              <a:t>Примеры из практики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0E779D"/>
                </a:solidFill>
                <a:effectLst/>
                <a:uLnTx/>
                <a:uFillTx/>
                <a:latin typeface="Arial" panose="020B0604020202020204"/>
                <a:ea typeface="+mn-ea"/>
                <a:cs typeface="+mn-cs"/>
              </a:rPr>
              <a:t>2025 год</a:t>
            </a:r>
            <a:endParaRPr kumimoji="0" lang="ru-RU" sz="2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87130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3F729-A4D6-E9A5-7E1D-8EB130C4067D}"/>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91EC4ECC-4C7B-AFA8-34EC-A8C29791A530}"/>
              </a:ext>
            </a:extLst>
          </p:cNvPr>
          <p:cNvSpPr>
            <a:spLocks noGrp="1" noChangeArrowheads="1"/>
          </p:cNvSpPr>
          <p:nvPr>
            <p:ph type="title" idx="4294967295"/>
          </p:nvPr>
        </p:nvSpPr>
        <p:spPr>
          <a:xfrm>
            <a:off x="836614" y="274638"/>
            <a:ext cx="8955780" cy="1180089"/>
          </a:xfrm>
        </p:spPr>
        <p:txBody>
          <a:bodyPr>
            <a:normAutofit/>
          </a:bodyPr>
          <a:lstStyle/>
          <a:p>
            <a:pPr algn="ctr"/>
            <a:r>
              <a:rPr lang="ru-RU" altLang="ru-RU" sz="4000" dirty="0">
                <a:latin typeface="Arial" panose="020B0604020202020204" pitchFamily="34" charset="0"/>
                <a:cs typeface="Arial" panose="020B0604020202020204" pitchFamily="34" charset="0"/>
              </a:rPr>
              <a:t>Примеры из практики</a:t>
            </a:r>
          </a:p>
        </p:txBody>
      </p:sp>
      <p:sp>
        <p:nvSpPr>
          <p:cNvPr id="33795" name="Rectangle 3">
            <a:extLst>
              <a:ext uri="{FF2B5EF4-FFF2-40B4-BE49-F238E27FC236}">
                <a16:creationId xmlns:a16="http://schemas.microsoft.com/office/drawing/2014/main" id="{EF1CF618-7034-EA5D-AEC5-832E9B6E0A78}"/>
              </a:ext>
            </a:extLst>
          </p:cNvPr>
          <p:cNvSpPr>
            <a:spLocks noGrp="1" noChangeArrowheads="1"/>
          </p:cNvSpPr>
          <p:nvPr>
            <p:ph type="body" idx="4294967295"/>
          </p:nvPr>
        </p:nvSpPr>
        <p:spPr>
          <a:xfrm>
            <a:off x="394283" y="1367407"/>
            <a:ext cx="11434193" cy="5301842"/>
          </a:xfrm>
        </p:spPr>
        <p:txBody>
          <a:bodyPr>
            <a:noAutofit/>
          </a:bodyPr>
          <a:lstStyle/>
          <a:p>
            <a:r>
              <a:rPr lang="ru-RU" altLang="ru-RU" dirty="0">
                <a:cs typeface="Arial" panose="020B0604020202020204" pitchFamily="34" charset="0"/>
              </a:rPr>
              <a:t>Закупка «Капитальный ремонт кровли и отмостки здания»</a:t>
            </a:r>
          </a:p>
          <a:p>
            <a:r>
              <a:rPr lang="ru-RU" altLang="ru-RU" b="1" dirty="0">
                <a:cs typeface="Arial" panose="020B0604020202020204" pitchFamily="34" charset="0"/>
              </a:rPr>
              <a:t>Жалоба: </a:t>
            </a:r>
            <a:r>
              <a:rPr lang="ru-RU" altLang="ru-RU" dirty="0">
                <a:cs typeface="Arial" panose="020B0604020202020204" pitchFamily="34" charset="0"/>
              </a:rPr>
              <a:t>на отклонение заявки. </a:t>
            </a:r>
          </a:p>
          <a:p>
            <a:r>
              <a:rPr lang="ru-RU" altLang="ru-RU" b="1" dirty="0">
                <a:cs typeface="Arial" panose="020B0604020202020204" pitchFamily="34" charset="0"/>
              </a:rPr>
              <a:t>Решение УФАС: </a:t>
            </a:r>
            <a:r>
              <a:rPr lang="ru-RU" altLang="ru-RU" dirty="0">
                <a:cs typeface="Arial" panose="020B0604020202020204" pitchFamily="34" charset="0"/>
              </a:rPr>
              <a:t>признана необоснованной.</a:t>
            </a:r>
          </a:p>
          <a:p>
            <a:r>
              <a:rPr lang="ru-RU" altLang="ru-RU" dirty="0">
                <a:cs typeface="Arial" panose="020B0604020202020204" pitchFamily="34" charset="0"/>
              </a:rPr>
              <a:t>Установлены дополнительные требования к участникам закупки в соответствии с п. 10 ПП 2571. Заказчик пояснил, что на дату рассмотрения заявок на участие в конкурсе представленный </a:t>
            </a:r>
            <a:r>
              <a:rPr lang="ru-RU" altLang="ru-RU" u="sng" dirty="0">
                <a:cs typeface="Arial" panose="020B0604020202020204" pitchFamily="34" charset="0"/>
              </a:rPr>
              <a:t>контракт имел статус в ЕИС «исполнение» (статус не важен!)</a:t>
            </a:r>
            <a:r>
              <a:rPr lang="ru-RU" altLang="ru-RU" dirty="0">
                <a:cs typeface="Arial" panose="020B0604020202020204" pitchFamily="34" charset="0"/>
              </a:rPr>
              <a:t>, </a:t>
            </a:r>
            <a:r>
              <a:rPr lang="ru-RU" altLang="ru-RU" dirty="0">
                <a:solidFill>
                  <a:srgbClr val="C00000"/>
                </a:solidFill>
                <a:cs typeface="Arial" panose="020B0604020202020204" pitchFamily="34" charset="0"/>
              </a:rPr>
              <a:t>акт о приемке выполненных работ (форма КС2) и справка о стоимости выполненных работ (форма КС3) в ЕИС </a:t>
            </a:r>
            <a:r>
              <a:rPr lang="ru-RU" altLang="ru-RU" u="sng" dirty="0">
                <a:solidFill>
                  <a:srgbClr val="C00000"/>
                </a:solidFill>
                <a:cs typeface="Arial" panose="020B0604020202020204" pitchFamily="34" charset="0"/>
              </a:rPr>
              <a:t>отсутствовали</a:t>
            </a:r>
          </a:p>
          <a:p>
            <a:endParaRPr lang="ru-RU" altLang="ru-RU" dirty="0">
              <a:cs typeface="Arial" panose="020B0604020202020204" pitchFamily="34" charset="0"/>
            </a:endParaRPr>
          </a:p>
        </p:txBody>
      </p:sp>
    </p:spTree>
    <p:extLst>
      <p:ext uri="{BB962C8B-B14F-4D97-AF65-F5344CB8AC3E}">
        <p14:creationId xmlns:p14="http://schemas.microsoft.com/office/powerpoint/2010/main" val="31437051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FDBF-CE76-4723-7AE3-E88B4650AF2A}"/>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AE7E0CD-CB1B-D957-382C-38DE60BA2204}"/>
              </a:ext>
            </a:extLst>
          </p:cNvPr>
          <p:cNvSpPr>
            <a:spLocks noGrp="1" noChangeArrowheads="1"/>
          </p:cNvSpPr>
          <p:nvPr>
            <p:ph type="title" idx="4294967295"/>
          </p:nvPr>
        </p:nvSpPr>
        <p:spPr>
          <a:xfrm>
            <a:off x="836614" y="274638"/>
            <a:ext cx="8955780" cy="1180089"/>
          </a:xfrm>
        </p:spPr>
        <p:txBody>
          <a:bodyPr>
            <a:normAutofit/>
          </a:bodyPr>
          <a:lstStyle/>
          <a:p>
            <a:pPr algn="ctr"/>
            <a:r>
              <a:rPr lang="ru-RU" altLang="ru-RU" sz="4000" dirty="0">
                <a:latin typeface="Arial" panose="020B0604020202020204" pitchFamily="34" charset="0"/>
                <a:cs typeface="Arial" panose="020B0604020202020204" pitchFamily="34" charset="0"/>
              </a:rPr>
              <a:t>Примеры из практики</a:t>
            </a:r>
          </a:p>
        </p:txBody>
      </p:sp>
      <p:sp>
        <p:nvSpPr>
          <p:cNvPr id="33795" name="Rectangle 3">
            <a:extLst>
              <a:ext uri="{FF2B5EF4-FFF2-40B4-BE49-F238E27FC236}">
                <a16:creationId xmlns:a16="http://schemas.microsoft.com/office/drawing/2014/main" id="{DE74E0A3-15CA-C4BD-4AE2-45F7874BDE88}"/>
              </a:ext>
            </a:extLst>
          </p:cNvPr>
          <p:cNvSpPr>
            <a:spLocks noGrp="1" noChangeArrowheads="1"/>
          </p:cNvSpPr>
          <p:nvPr>
            <p:ph type="body" idx="4294967295"/>
          </p:nvPr>
        </p:nvSpPr>
        <p:spPr>
          <a:xfrm>
            <a:off x="394283" y="1367407"/>
            <a:ext cx="11434193" cy="5301842"/>
          </a:xfrm>
        </p:spPr>
        <p:txBody>
          <a:bodyPr>
            <a:noAutofit/>
          </a:bodyPr>
          <a:lstStyle/>
          <a:p>
            <a:r>
              <a:rPr lang="ru-RU" altLang="ru-RU" dirty="0">
                <a:cs typeface="Arial" panose="020B0604020202020204" pitchFamily="34" charset="0"/>
              </a:rPr>
              <a:t>Закупка «Капитальный ремонт стадиона»</a:t>
            </a:r>
          </a:p>
          <a:p>
            <a:r>
              <a:rPr lang="ru-RU" altLang="ru-RU" b="1" dirty="0">
                <a:cs typeface="Arial" panose="020B0604020202020204" pitchFamily="34" charset="0"/>
              </a:rPr>
              <a:t>Жалоба: </a:t>
            </a:r>
            <a:r>
              <a:rPr lang="ru-RU" altLang="ru-RU" dirty="0">
                <a:cs typeface="Arial" panose="020B0604020202020204" pitchFamily="34" charset="0"/>
              </a:rPr>
              <a:t>на незачёт контрактов по опыту.</a:t>
            </a:r>
          </a:p>
          <a:p>
            <a:r>
              <a:rPr lang="ru-RU" altLang="ru-RU" b="1" dirty="0">
                <a:cs typeface="Arial" panose="020B0604020202020204" pitchFamily="34" charset="0"/>
              </a:rPr>
              <a:t>Решение УФАС: </a:t>
            </a:r>
            <a:r>
              <a:rPr lang="ru-RU" altLang="ru-RU" dirty="0">
                <a:cs typeface="Arial" panose="020B0604020202020204" pitchFamily="34" charset="0"/>
              </a:rPr>
              <a:t>признана необоснованной.</a:t>
            </a:r>
          </a:p>
          <a:p>
            <a:r>
              <a:rPr lang="ru-RU" altLang="ru-RU" dirty="0">
                <a:cs typeface="Arial" panose="020B0604020202020204" pitchFamily="34" charset="0"/>
              </a:rPr>
              <a:t>Заявителем предоставлены 11 контрактов, 10 из которых не приняты. В протоколе не конкретизированы причины неприятия контрактов к оценке </a:t>
            </a:r>
            <a:r>
              <a:rPr lang="ru-RU" altLang="ru-RU" dirty="0">
                <a:solidFill>
                  <a:srgbClr val="C00000"/>
                </a:solidFill>
                <a:cs typeface="Arial" panose="020B0604020202020204" pitchFamily="34" charset="0"/>
              </a:rPr>
              <a:t>(!!!)</a:t>
            </a:r>
            <a:r>
              <a:rPr lang="ru-RU" altLang="ru-RU" dirty="0">
                <a:cs typeface="Arial" panose="020B0604020202020204" pitchFamily="34" charset="0"/>
              </a:rPr>
              <a:t>. Контракты не соответствуют Порядку оценки: нет разрешения на ввод объекта капитального строительства в эксплуатацию, в виду несопоставимости с предметом закупки (предметом контракта являются работы по благоустройству территории и работы на линейном объекте)</a:t>
            </a:r>
            <a:endParaRPr lang="ru-RU" altLang="ru-RU" u="sng" dirty="0">
              <a:solidFill>
                <a:srgbClr val="C00000"/>
              </a:solidFill>
              <a:cs typeface="Arial" panose="020B0604020202020204" pitchFamily="34" charset="0"/>
            </a:endParaRPr>
          </a:p>
          <a:p>
            <a:endParaRPr lang="ru-RU" altLang="ru-RU" dirty="0">
              <a:cs typeface="Arial" panose="020B0604020202020204" pitchFamily="34" charset="0"/>
            </a:endParaRPr>
          </a:p>
        </p:txBody>
      </p:sp>
    </p:spTree>
    <p:extLst>
      <p:ext uri="{BB962C8B-B14F-4D97-AF65-F5344CB8AC3E}">
        <p14:creationId xmlns:p14="http://schemas.microsoft.com/office/powerpoint/2010/main" val="2400417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7DBC7-DFEC-30C1-6587-A496A5410D1F}"/>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ADA942EC-0A44-8470-5CEF-6BCF3FA8A012}"/>
              </a:ext>
            </a:extLst>
          </p:cNvPr>
          <p:cNvSpPr>
            <a:spLocks noGrp="1" noChangeArrowheads="1"/>
          </p:cNvSpPr>
          <p:nvPr>
            <p:ph type="title" idx="4294967295"/>
          </p:nvPr>
        </p:nvSpPr>
        <p:spPr>
          <a:xfrm>
            <a:off x="836614" y="274638"/>
            <a:ext cx="8955780" cy="1180089"/>
          </a:xfrm>
        </p:spPr>
        <p:txBody>
          <a:bodyPr>
            <a:normAutofit/>
          </a:bodyPr>
          <a:lstStyle/>
          <a:p>
            <a:pPr algn="ctr"/>
            <a:r>
              <a:rPr lang="ru-RU" altLang="ru-RU" sz="4000" dirty="0">
                <a:latin typeface="Arial" panose="020B0604020202020204" pitchFamily="34" charset="0"/>
                <a:cs typeface="Arial" panose="020B0604020202020204" pitchFamily="34" charset="0"/>
              </a:rPr>
              <a:t>Примеры из практики</a:t>
            </a:r>
          </a:p>
        </p:txBody>
      </p:sp>
      <p:sp>
        <p:nvSpPr>
          <p:cNvPr id="33795" name="Rectangle 3">
            <a:extLst>
              <a:ext uri="{FF2B5EF4-FFF2-40B4-BE49-F238E27FC236}">
                <a16:creationId xmlns:a16="http://schemas.microsoft.com/office/drawing/2014/main" id="{11091037-89C1-7643-3DD8-06444B08C8C1}"/>
              </a:ext>
            </a:extLst>
          </p:cNvPr>
          <p:cNvSpPr>
            <a:spLocks noGrp="1" noChangeArrowheads="1"/>
          </p:cNvSpPr>
          <p:nvPr>
            <p:ph type="body" idx="4294967295"/>
          </p:nvPr>
        </p:nvSpPr>
        <p:spPr>
          <a:xfrm>
            <a:off x="394283" y="1367407"/>
            <a:ext cx="11434193" cy="5301842"/>
          </a:xfrm>
        </p:spPr>
        <p:txBody>
          <a:bodyPr>
            <a:noAutofit/>
          </a:bodyPr>
          <a:lstStyle/>
          <a:p>
            <a:r>
              <a:rPr lang="ru-RU" altLang="ru-RU" sz="2400" dirty="0">
                <a:latin typeface="Arial" panose="020B0604020202020204" pitchFamily="34" charset="0"/>
                <a:cs typeface="Arial" panose="020B0604020202020204" pitchFamily="34" charset="0"/>
              </a:rPr>
              <a:t>Конкурс «Капитальный ремонт Лабораторный корпус»</a:t>
            </a:r>
          </a:p>
          <a:p>
            <a:r>
              <a:rPr lang="ru-RU" altLang="ru-RU" sz="2400" b="1" dirty="0">
                <a:latin typeface="Arial" panose="020B0604020202020204" pitchFamily="34" charset="0"/>
                <a:cs typeface="Arial" panose="020B0604020202020204" pitchFamily="34" charset="0"/>
              </a:rPr>
              <a:t>Жалоба: </a:t>
            </a:r>
            <a:r>
              <a:rPr lang="ru-RU" altLang="ru-RU" sz="2400" dirty="0">
                <a:latin typeface="Arial" panose="020B0604020202020204" pitchFamily="34" charset="0"/>
                <a:cs typeface="Arial" panose="020B0604020202020204" pitchFamily="34" charset="0"/>
              </a:rPr>
              <a:t>заказчиком не учтены положения типового проекта контракта в разделе Условие о цене контракта (указано «в т.ч. НДС 20%»). Условие контракта противоречит системе налогообложения подрядчика (НДС 5%).</a:t>
            </a:r>
          </a:p>
          <a:p>
            <a:r>
              <a:rPr lang="ru-RU" altLang="ru-RU" sz="2400" b="1" dirty="0">
                <a:latin typeface="Arial" panose="020B0604020202020204" pitchFamily="34" charset="0"/>
                <a:cs typeface="Arial" panose="020B0604020202020204" pitchFamily="34" charset="0"/>
              </a:rPr>
              <a:t>Решение УФАС: </a:t>
            </a:r>
            <a:r>
              <a:rPr lang="ru-RU" altLang="ru-RU" sz="2400" dirty="0">
                <a:latin typeface="Arial" panose="020B0604020202020204" pitchFamily="34" charset="0"/>
                <a:cs typeface="Arial" panose="020B0604020202020204" pitchFamily="34" charset="0"/>
              </a:rPr>
              <a:t>В соответствии с письмом Минфина России от 21.04.2025 №03-07-11/39805 в случае указания цены контракта с учетом особенностей режима налогообложения поставщика (подрядчика, исполнителя) размер ставки НДС, включаемый в проект контракта, должен соответствовать размеру ставки НДС, применяемому участником закупки, с которым заключается контракт. В связи с чем, законное основание для указания в контракте ставки НДС 20%, в рассматриваемой ситуации у заказчика отсутствует.</a:t>
            </a:r>
          </a:p>
          <a:p>
            <a:endParaRPr lang="ru-RU" alt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8011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62CD5-54C4-1734-134F-F1CD75B92598}"/>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B4625419-6710-800B-E2D2-CFE97F5BD99E}"/>
              </a:ext>
            </a:extLst>
          </p:cNvPr>
          <p:cNvSpPr>
            <a:spLocks noGrp="1" noChangeArrowheads="1"/>
          </p:cNvSpPr>
          <p:nvPr>
            <p:ph type="title" idx="4294967295"/>
          </p:nvPr>
        </p:nvSpPr>
        <p:spPr>
          <a:xfrm>
            <a:off x="836614" y="274638"/>
            <a:ext cx="8955780" cy="1180089"/>
          </a:xfrm>
        </p:spPr>
        <p:txBody>
          <a:bodyPr>
            <a:normAutofit/>
          </a:bodyPr>
          <a:lstStyle/>
          <a:p>
            <a:pPr algn="ctr"/>
            <a:r>
              <a:rPr lang="ru-RU" altLang="ru-RU" sz="4000" dirty="0">
                <a:latin typeface="Arial" panose="020B0604020202020204" pitchFamily="34" charset="0"/>
                <a:cs typeface="Arial" panose="020B0604020202020204" pitchFamily="34" charset="0"/>
              </a:rPr>
              <a:t>Примеры из практики</a:t>
            </a:r>
          </a:p>
        </p:txBody>
      </p:sp>
      <p:sp>
        <p:nvSpPr>
          <p:cNvPr id="33795" name="Rectangle 3">
            <a:extLst>
              <a:ext uri="{FF2B5EF4-FFF2-40B4-BE49-F238E27FC236}">
                <a16:creationId xmlns:a16="http://schemas.microsoft.com/office/drawing/2014/main" id="{5A11E62D-FE67-F149-5BDD-8182B12858C0}"/>
              </a:ext>
            </a:extLst>
          </p:cNvPr>
          <p:cNvSpPr>
            <a:spLocks noGrp="1" noChangeArrowheads="1"/>
          </p:cNvSpPr>
          <p:nvPr>
            <p:ph type="body" idx="4294967295"/>
          </p:nvPr>
        </p:nvSpPr>
        <p:spPr>
          <a:xfrm>
            <a:off x="394283" y="1367407"/>
            <a:ext cx="11434193" cy="5301842"/>
          </a:xfrm>
        </p:spPr>
        <p:txBody>
          <a:bodyPr>
            <a:noAutofit/>
          </a:bodyPr>
          <a:lstStyle/>
          <a:p>
            <a:r>
              <a:rPr lang="ru-RU" altLang="ru-RU" dirty="0">
                <a:cs typeface="Arial" panose="020B0604020202020204" pitchFamily="34" charset="0"/>
              </a:rPr>
              <a:t>Закупка «Капитальный ремонт зданий»</a:t>
            </a:r>
          </a:p>
          <a:p>
            <a:r>
              <a:rPr lang="ru-RU" altLang="ru-RU" b="1" dirty="0">
                <a:cs typeface="Arial" panose="020B0604020202020204" pitchFamily="34" charset="0"/>
              </a:rPr>
              <a:t>Жалоба: </a:t>
            </a:r>
            <a:r>
              <a:rPr lang="ru-RU" altLang="ru-RU" dirty="0">
                <a:cs typeface="Arial" panose="020B0604020202020204" pitchFamily="34" charset="0"/>
              </a:rPr>
              <a:t>на отклонение заявки.</a:t>
            </a:r>
          </a:p>
          <a:p>
            <a:r>
              <a:rPr lang="ru-RU" altLang="ru-RU" b="1" dirty="0">
                <a:cs typeface="Arial" panose="020B0604020202020204" pitchFamily="34" charset="0"/>
              </a:rPr>
              <a:t>Решение УФАС: </a:t>
            </a:r>
            <a:r>
              <a:rPr lang="ru-RU" altLang="ru-RU" dirty="0">
                <a:cs typeface="Arial" panose="020B0604020202020204" pitchFamily="34" charset="0"/>
              </a:rPr>
              <a:t>признана необоснованной.</a:t>
            </a:r>
          </a:p>
          <a:p>
            <a:r>
              <a:rPr lang="ru-RU" altLang="ru-RU" dirty="0">
                <a:cs typeface="Arial" panose="020B0604020202020204" pitchFamily="34" charset="0"/>
              </a:rPr>
              <a:t>Заявку отклонили т.к. было требование членства СРО (НМЦК 420 млн.), у участника 1-й уровень СРО (контракты до 90 млн.) и предложенная цена 410 млн. Уровень ответственности не может быть меньше предложения участника закупки о цене контракта.</a:t>
            </a:r>
            <a:endParaRPr lang="ru-RU" altLang="ru-RU" u="sng" dirty="0">
              <a:solidFill>
                <a:srgbClr val="C00000"/>
              </a:solidFill>
              <a:cs typeface="Arial" panose="020B0604020202020204" pitchFamily="34" charset="0"/>
            </a:endParaRPr>
          </a:p>
          <a:p>
            <a:endParaRPr lang="ru-RU" altLang="ru-RU" dirty="0">
              <a:cs typeface="Arial" panose="020B0604020202020204" pitchFamily="34" charset="0"/>
            </a:endParaRPr>
          </a:p>
          <a:p>
            <a:endParaRPr lang="ru-RU" altLang="ru-RU" dirty="0">
              <a:cs typeface="Arial" panose="020B0604020202020204" pitchFamily="34" charset="0"/>
            </a:endParaRPr>
          </a:p>
        </p:txBody>
      </p:sp>
    </p:spTree>
    <p:extLst>
      <p:ext uri="{BB962C8B-B14F-4D97-AF65-F5344CB8AC3E}">
        <p14:creationId xmlns:p14="http://schemas.microsoft.com/office/powerpoint/2010/main" val="24309761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A204E-E849-70AE-95CC-36A1D4760C26}"/>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81656339-D2DD-DE36-F973-2DC7A25ED754}"/>
              </a:ext>
            </a:extLst>
          </p:cNvPr>
          <p:cNvSpPr>
            <a:spLocks noGrp="1" noChangeArrowheads="1"/>
          </p:cNvSpPr>
          <p:nvPr>
            <p:ph type="title" idx="4294967295"/>
          </p:nvPr>
        </p:nvSpPr>
        <p:spPr>
          <a:xfrm>
            <a:off x="836614" y="274638"/>
            <a:ext cx="8955780" cy="1180089"/>
          </a:xfrm>
        </p:spPr>
        <p:txBody>
          <a:bodyPr>
            <a:normAutofit/>
          </a:bodyPr>
          <a:lstStyle/>
          <a:p>
            <a:pPr algn="ctr"/>
            <a:r>
              <a:rPr lang="ru-RU" altLang="ru-RU" sz="4000" dirty="0">
                <a:latin typeface="Arial" panose="020B0604020202020204" pitchFamily="34" charset="0"/>
                <a:cs typeface="Arial" panose="020B0604020202020204" pitchFamily="34" charset="0"/>
              </a:rPr>
              <a:t>Примеры из практики</a:t>
            </a:r>
          </a:p>
        </p:txBody>
      </p:sp>
      <p:sp>
        <p:nvSpPr>
          <p:cNvPr id="33795" name="Rectangle 3">
            <a:extLst>
              <a:ext uri="{FF2B5EF4-FFF2-40B4-BE49-F238E27FC236}">
                <a16:creationId xmlns:a16="http://schemas.microsoft.com/office/drawing/2014/main" id="{F8F6DFDD-9854-E43C-1AC3-FF26E8B10F2D}"/>
              </a:ext>
            </a:extLst>
          </p:cNvPr>
          <p:cNvSpPr>
            <a:spLocks noGrp="1" noChangeArrowheads="1"/>
          </p:cNvSpPr>
          <p:nvPr>
            <p:ph type="body" idx="4294967295"/>
          </p:nvPr>
        </p:nvSpPr>
        <p:spPr>
          <a:xfrm>
            <a:off x="394283" y="1367407"/>
            <a:ext cx="11434193" cy="5301842"/>
          </a:xfrm>
        </p:spPr>
        <p:txBody>
          <a:bodyPr>
            <a:noAutofit/>
          </a:bodyPr>
          <a:lstStyle/>
          <a:p>
            <a:r>
              <a:rPr lang="ru-RU" altLang="ru-RU" dirty="0">
                <a:cs typeface="Arial" panose="020B0604020202020204" pitchFamily="34" charset="0"/>
              </a:rPr>
              <a:t>Закупка «Капитальный ремонт здания спортивного зала»</a:t>
            </a:r>
          </a:p>
          <a:p>
            <a:r>
              <a:rPr lang="ru-RU" altLang="ru-RU" b="1" dirty="0">
                <a:cs typeface="Arial" panose="020B0604020202020204" pitchFamily="34" charset="0"/>
              </a:rPr>
              <a:t>Жалоба: </a:t>
            </a:r>
            <a:r>
              <a:rPr lang="ru-RU" altLang="ru-RU" dirty="0">
                <a:cs typeface="Arial" panose="020B0604020202020204" pitchFamily="34" charset="0"/>
              </a:rPr>
              <a:t>на действия заказчика при заключении контракта </a:t>
            </a:r>
          </a:p>
          <a:p>
            <a:r>
              <a:rPr lang="ru-RU" altLang="ru-RU" dirty="0">
                <a:cs typeface="Arial" panose="020B0604020202020204" pitchFamily="34" charset="0"/>
              </a:rPr>
              <a:t>Заказчик посчитал, что сумма независимой гарантии не соответствует объявленным условиям (сумма рассчитана от НМЦК, а не от цены контракта, т.к. закупка для СМП, СОНКО) и признал участника уклонившимся.</a:t>
            </a:r>
            <a:endParaRPr lang="ru-RU" altLang="ru-RU" u="sng" dirty="0">
              <a:solidFill>
                <a:srgbClr val="C00000"/>
              </a:solidFill>
              <a:cs typeface="Arial" panose="020B0604020202020204" pitchFamily="34" charset="0"/>
            </a:endParaRPr>
          </a:p>
          <a:p>
            <a:r>
              <a:rPr lang="ru-RU" altLang="ru-RU" b="1" dirty="0">
                <a:cs typeface="Arial" panose="020B0604020202020204" pitchFamily="34" charset="0"/>
              </a:rPr>
              <a:t>Решение УФАС: </a:t>
            </a:r>
            <a:r>
              <a:rPr lang="ru-RU" altLang="ru-RU" dirty="0">
                <a:cs typeface="Arial" panose="020B0604020202020204" pitchFamily="34" charset="0"/>
              </a:rPr>
              <a:t>признана обоснованной. </a:t>
            </a:r>
            <a:r>
              <a:rPr lang="ru-RU" dirty="0"/>
              <a:t>Сумма независимой гарантии в полном объеме покрывает гарантийное обязательство обеспечения исполнения контракта.</a:t>
            </a:r>
            <a:endParaRPr lang="ru-RU" altLang="ru-RU" dirty="0">
              <a:cs typeface="Arial" panose="020B0604020202020204" pitchFamily="34" charset="0"/>
            </a:endParaRPr>
          </a:p>
          <a:p>
            <a:endParaRPr lang="ru-RU" altLang="ru-RU" dirty="0">
              <a:cs typeface="Arial" panose="020B0604020202020204" pitchFamily="34" charset="0"/>
            </a:endParaRPr>
          </a:p>
        </p:txBody>
      </p:sp>
    </p:spTree>
    <p:extLst>
      <p:ext uri="{BB962C8B-B14F-4D97-AF65-F5344CB8AC3E}">
        <p14:creationId xmlns:p14="http://schemas.microsoft.com/office/powerpoint/2010/main" val="26375654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63880-1B8C-44E2-7F3C-56A43DE02D9F}"/>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2E5635E-E3C6-D656-907F-DE36EE2CF2A1}"/>
              </a:ext>
            </a:extLst>
          </p:cNvPr>
          <p:cNvSpPr>
            <a:spLocks noGrp="1" noChangeArrowheads="1"/>
          </p:cNvSpPr>
          <p:nvPr>
            <p:ph type="title" idx="4294967295"/>
          </p:nvPr>
        </p:nvSpPr>
        <p:spPr>
          <a:xfrm>
            <a:off x="836614" y="274638"/>
            <a:ext cx="8955780" cy="1180089"/>
          </a:xfrm>
        </p:spPr>
        <p:txBody>
          <a:bodyPr>
            <a:normAutofit/>
          </a:bodyPr>
          <a:lstStyle/>
          <a:p>
            <a:pPr algn="ctr"/>
            <a:r>
              <a:rPr lang="ru-RU" altLang="ru-RU" sz="4000" dirty="0">
                <a:latin typeface="Arial" panose="020B0604020202020204" pitchFamily="34" charset="0"/>
                <a:cs typeface="Arial" panose="020B0604020202020204" pitchFamily="34" charset="0"/>
              </a:rPr>
              <a:t>Примеры из практики</a:t>
            </a:r>
          </a:p>
        </p:txBody>
      </p:sp>
      <p:sp>
        <p:nvSpPr>
          <p:cNvPr id="33795" name="Rectangle 3">
            <a:extLst>
              <a:ext uri="{FF2B5EF4-FFF2-40B4-BE49-F238E27FC236}">
                <a16:creationId xmlns:a16="http://schemas.microsoft.com/office/drawing/2014/main" id="{19194C68-1F9B-5AF0-A801-6BF6B7A056E0}"/>
              </a:ext>
            </a:extLst>
          </p:cNvPr>
          <p:cNvSpPr>
            <a:spLocks noGrp="1" noChangeArrowheads="1"/>
          </p:cNvSpPr>
          <p:nvPr>
            <p:ph type="body" idx="4294967295"/>
          </p:nvPr>
        </p:nvSpPr>
        <p:spPr>
          <a:xfrm>
            <a:off x="394283" y="1367407"/>
            <a:ext cx="11434193" cy="5301842"/>
          </a:xfrm>
        </p:spPr>
        <p:txBody>
          <a:bodyPr>
            <a:noAutofit/>
          </a:bodyPr>
          <a:lstStyle/>
          <a:p>
            <a:r>
              <a:rPr lang="ru-RU" altLang="ru-RU" dirty="0">
                <a:cs typeface="Arial" panose="020B0604020202020204" pitchFamily="34" charset="0"/>
              </a:rPr>
              <a:t>Закупка «Капитальный ремонт здания»</a:t>
            </a:r>
          </a:p>
          <a:p>
            <a:r>
              <a:rPr lang="ru-RU" altLang="ru-RU" b="1" dirty="0">
                <a:cs typeface="Arial" panose="020B0604020202020204" pitchFamily="34" charset="0"/>
              </a:rPr>
              <a:t>Жалоба: </a:t>
            </a:r>
            <a:r>
              <a:rPr lang="ru-RU" altLang="ru-RU" dirty="0">
                <a:cs typeface="Arial" panose="020B0604020202020204" pitchFamily="34" charset="0"/>
              </a:rPr>
              <a:t>на отклонение заявки, протокол не содержит обоснование отклонения заявки.</a:t>
            </a:r>
          </a:p>
          <a:p>
            <a:r>
              <a:rPr lang="ru-RU" altLang="ru-RU" b="1" dirty="0">
                <a:cs typeface="Arial" panose="020B0604020202020204" pitchFamily="34" charset="0"/>
              </a:rPr>
              <a:t>Решение УФАС: </a:t>
            </a:r>
            <a:r>
              <a:rPr lang="ru-RU" altLang="ru-RU" dirty="0">
                <a:cs typeface="Arial" panose="020B0604020202020204" pitchFamily="34" charset="0"/>
              </a:rPr>
              <a:t>признана обоснованной. </a:t>
            </a:r>
          </a:p>
          <a:p>
            <a:r>
              <a:rPr lang="ru-RU" altLang="ru-RU" dirty="0">
                <a:cs typeface="Arial" panose="020B0604020202020204" pitchFamily="34" charset="0"/>
              </a:rPr>
              <a:t>Заказчик пояснил, что в приложенном по опыту контракте были недостоверные сведения. УФАС установил, что все документы по контракту однозначно подтверждают опыт участника и сведения контракта.</a:t>
            </a:r>
          </a:p>
          <a:p>
            <a:endParaRPr lang="ru-RU" altLang="ru-RU" dirty="0">
              <a:cs typeface="Arial" panose="020B0604020202020204" pitchFamily="34" charset="0"/>
            </a:endParaRPr>
          </a:p>
        </p:txBody>
      </p:sp>
    </p:spTree>
    <p:extLst>
      <p:ext uri="{BB962C8B-B14F-4D97-AF65-F5344CB8AC3E}">
        <p14:creationId xmlns:p14="http://schemas.microsoft.com/office/powerpoint/2010/main" val="409389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EDB5B-D5E4-E0D2-E9F8-B22022469EB0}"/>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C8E78F16-F24A-81AF-9245-C0F63BD6357A}"/>
              </a:ext>
            </a:extLst>
          </p:cNvPr>
          <p:cNvSpPr>
            <a:spLocks noGrp="1" noChangeArrowheads="1"/>
          </p:cNvSpPr>
          <p:nvPr>
            <p:ph type="title" idx="4294967295"/>
          </p:nvPr>
        </p:nvSpPr>
        <p:spPr>
          <a:xfrm>
            <a:off x="0" y="365125"/>
            <a:ext cx="8280400" cy="834501"/>
          </a:xfrm>
        </p:spPr>
        <p:txBody>
          <a:bodyPr/>
          <a:lstStyle/>
          <a:p>
            <a:pPr algn="ctr" eaLnBrk="1" hangingPunct="1"/>
            <a:r>
              <a:rPr lang="ru-RU" altLang="ru-RU" sz="4000" b="1" dirty="0">
                <a:latin typeface="Arial" panose="020B0604020202020204" pitchFamily="34" charset="0"/>
                <a:cs typeface="Arial" panose="020B0604020202020204" pitchFamily="34" charset="0"/>
              </a:rPr>
              <a:t>Проблема цены</a:t>
            </a:r>
          </a:p>
        </p:txBody>
      </p:sp>
      <p:sp>
        <p:nvSpPr>
          <p:cNvPr id="33795" name="Rectangle 3">
            <a:extLst>
              <a:ext uri="{FF2B5EF4-FFF2-40B4-BE49-F238E27FC236}">
                <a16:creationId xmlns:a16="http://schemas.microsoft.com/office/drawing/2014/main" id="{FDF0139E-DB31-E1B1-CC8F-AC1AC8E77EF9}"/>
              </a:ext>
            </a:extLst>
          </p:cNvPr>
          <p:cNvSpPr>
            <a:spLocks noGrp="1" noChangeArrowheads="1"/>
          </p:cNvSpPr>
          <p:nvPr>
            <p:ph type="body" idx="4294967295"/>
          </p:nvPr>
        </p:nvSpPr>
        <p:spPr>
          <a:xfrm>
            <a:off x="369887" y="1453552"/>
            <a:ext cx="11592814" cy="5039323"/>
          </a:xfrm>
        </p:spPr>
        <p:txBody>
          <a:bodyPr>
            <a:noAutofit/>
          </a:bodyPr>
          <a:lstStyle/>
          <a:p>
            <a:pPr marL="0" indent="0">
              <a:buNone/>
            </a:pPr>
            <a:r>
              <a:rPr lang="ru-RU" altLang="ru-RU" sz="2600" dirty="0">
                <a:latin typeface="Arial" panose="020B0604020202020204" pitchFamily="34" charset="0"/>
                <a:cs typeface="Arial" panose="020B0604020202020204" pitchFamily="34" charset="0"/>
              </a:rPr>
              <a:t>ГГЭ утверждает смету по (как правило) заниженным к рынку ценам.</a:t>
            </a:r>
          </a:p>
          <a:p>
            <a:pPr marL="0" indent="0">
              <a:buNone/>
            </a:pPr>
            <a:r>
              <a:rPr lang="ru-RU" altLang="ru-RU" sz="2600" dirty="0">
                <a:latin typeface="Arial" panose="020B0604020202020204" pitchFamily="34" charset="0"/>
                <a:cs typeface="Arial" panose="020B0604020202020204" pitchFamily="34" charset="0"/>
              </a:rPr>
              <a:t>Что должен уменьшить в своих расходах участник, когда он торгуется с  другими? Зарплату? – она и так заложена в смете ниже рынка. Стоимость материалов? – как? Закупив контрафакт?.. </a:t>
            </a:r>
          </a:p>
          <a:p>
            <a:pPr marL="0" indent="0">
              <a:buNone/>
            </a:pPr>
            <a:r>
              <a:rPr lang="ru-RU" altLang="ru-RU" sz="2600" dirty="0">
                <a:latin typeface="Arial" panose="020B0604020202020204" pitchFamily="34" charset="0"/>
                <a:cs typeface="Arial" panose="020B0604020202020204" pitchFamily="34" charset="0"/>
              </a:rPr>
              <a:t>При этом заказчики, как правило, не проверяют или плохо проверяют качество работ.</a:t>
            </a:r>
          </a:p>
          <a:p>
            <a:pPr marL="0" indent="0">
              <a:buNone/>
            </a:pPr>
            <a:r>
              <a:rPr lang="ru-RU" altLang="ru-RU" sz="2600" dirty="0">
                <a:latin typeface="Arial" panose="020B0604020202020204" pitchFamily="34" charset="0"/>
                <a:cs typeface="Arial" panose="020B0604020202020204" pitchFamily="34" charset="0"/>
              </a:rPr>
              <a:t>В итоге закладывается первопричина последующих махинаций и коррупции на стройке. </a:t>
            </a:r>
          </a:p>
          <a:p>
            <a:pPr marL="0" indent="0">
              <a:buNone/>
            </a:pPr>
            <a:r>
              <a:rPr lang="ru-RU" altLang="ru-RU" sz="2600" dirty="0">
                <a:latin typeface="Arial" panose="020B0604020202020204" pitchFamily="34" charset="0"/>
                <a:cs typeface="Arial" panose="020B0604020202020204" pitchFamily="34" charset="0"/>
              </a:rPr>
              <a:t>Участники конкурируют между собой не своими уровнями затрат и репутацией, а тем, насколько они способны уронить цену заказчика. </a:t>
            </a:r>
          </a:p>
          <a:p>
            <a:pPr marL="0" indent="0">
              <a:buNone/>
            </a:pPr>
            <a:r>
              <a:rPr lang="ru-RU" altLang="ru-RU" sz="2600" dirty="0">
                <a:latin typeface="Arial" panose="020B0604020202020204" pitchFamily="34" charset="0"/>
                <a:cs typeface="Arial" panose="020B0604020202020204" pitchFamily="34" charset="0"/>
              </a:rPr>
              <a:t>Поэтому дальше 90% подрядчиков ищут способ заработать, обычно, в ущерб качеству и/или срокам.</a:t>
            </a:r>
            <a:endParaRPr lang="ru-RU" altLang="ru-RU" sz="2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48788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B1F7-A46E-23F7-5566-0A0092D5FF72}"/>
            </a:ext>
          </a:extLst>
        </p:cNvPr>
        <p:cNvGrpSpPr/>
        <p:nvPr/>
      </p:nvGrpSpPr>
      <p:grpSpPr>
        <a:xfrm>
          <a:off x="0" y="0"/>
          <a:ext cx="0" cy="0"/>
          <a:chOff x="0" y="0"/>
          <a:chExt cx="0" cy="0"/>
        </a:xfrm>
      </p:grpSpPr>
      <p:pic>
        <p:nvPicPr>
          <p:cNvPr id="7" name="Rectangle 5665" descr="preencoded.png">
            <a:extLst>
              <a:ext uri="{FF2B5EF4-FFF2-40B4-BE49-F238E27FC236}">
                <a16:creationId xmlns:a16="http://schemas.microsoft.com/office/drawing/2014/main" id="{6EEA1CCA-2FEF-5716-FCB7-9A89CE213DA2}"/>
              </a:ext>
            </a:extLst>
          </p:cNvPr>
          <p:cNvPicPr>
            <a:picLocks noChangeAspect="1"/>
          </p:cNvPicPr>
          <p:nvPr/>
        </p:nvPicPr>
        <p:blipFill>
          <a:blip r:embed="rId2"/>
          <a:srcRect/>
          <a:stretch/>
        </p:blipFill>
        <p:spPr bwMode="auto">
          <a:xfrm>
            <a:off x="659665" y="4298368"/>
            <a:ext cx="4463320" cy="1680915"/>
          </a:xfrm>
          <a:prstGeom prst="rect">
            <a:avLst/>
          </a:prstGeom>
        </p:spPr>
      </p:pic>
      <p:sp>
        <p:nvSpPr>
          <p:cNvPr id="12" name="TextBox 11">
            <a:extLst>
              <a:ext uri="{FF2B5EF4-FFF2-40B4-BE49-F238E27FC236}">
                <a16:creationId xmlns:a16="http://schemas.microsoft.com/office/drawing/2014/main" id="{78DA3972-1356-0A79-70BD-A512F9DFAFBC}"/>
              </a:ext>
            </a:extLst>
          </p:cNvPr>
          <p:cNvSpPr txBox="1"/>
          <p:nvPr/>
        </p:nvSpPr>
        <p:spPr>
          <a:xfrm>
            <a:off x="209763" y="1797229"/>
            <a:ext cx="5633240"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black"/>
                </a:solidFill>
                <a:effectLst/>
                <a:uLnTx/>
                <a:uFillTx/>
                <a:latin typeface="Arial"/>
                <a:ea typeface="+mn-ea"/>
                <a:cs typeface="+mn-cs"/>
              </a:rPr>
              <a:t>САМЫЕ НОВЫЕ ВИДЕОМАТЕРИАЛЫ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prstClr val="black"/>
                </a:solidFill>
                <a:effectLst/>
                <a:uLnTx/>
                <a:uFillTx/>
                <a:latin typeface="Arial"/>
                <a:ea typeface="+mn-ea"/>
                <a:cs typeface="+mn-cs"/>
              </a:rPr>
              <a:t>о порядке применения законодательства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prstClr val="black"/>
                </a:solidFill>
                <a:effectLst/>
                <a:uLnTx/>
                <a:uFillTx/>
                <a:latin typeface="Arial"/>
                <a:ea typeface="+mn-ea"/>
                <a:cs typeface="+mn-cs"/>
              </a:rPr>
              <a:t>в сфере закупок тут</a:t>
            </a:r>
            <a:endParaRPr kumimoji="0" lang="ru-RU" sz="2000" b="0" i="0" u="none" strike="noStrike" kern="0" cap="none" spc="0" normalizeH="0" baseline="0" noProof="0" dirty="0">
              <a:ln>
                <a:noFill/>
              </a:ln>
              <a:solidFill>
                <a:prstClr val="black"/>
              </a:solidFill>
              <a:effectLst/>
              <a:uLnTx/>
              <a:uFillTx/>
              <a:latin typeface="Arial"/>
              <a:ea typeface="+mn-ea"/>
              <a:cs typeface="+mn-cs"/>
            </a:endParaRPr>
          </a:p>
        </p:txBody>
      </p:sp>
      <p:pic>
        <p:nvPicPr>
          <p:cNvPr id="15" name="Рисунок 14" descr="Изображение выглядит как электроника, блокнот, компьютер, ноутбук&#10;&#10;Содержимое, созданное искусственным интеллектом, может быть неверным.">
            <a:extLst>
              <a:ext uri="{FF2B5EF4-FFF2-40B4-BE49-F238E27FC236}">
                <a16:creationId xmlns:a16="http://schemas.microsoft.com/office/drawing/2014/main" id="{282E4788-A2BA-1EF9-E17C-F1819F1D138C}"/>
              </a:ext>
            </a:extLst>
          </p:cNvPr>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63423" y="2674242"/>
            <a:ext cx="5850327" cy="3928174"/>
          </a:xfrm>
          <a:prstGeom prst="rect">
            <a:avLst/>
          </a:prstGeom>
          <a:effectLst>
            <a:outerShdw blurRad="50800" dist="38100" dir="2700000" algn="tl" rotWithShape="0">
              <a:prstClr val="black">
                <a:alpha val="40000"/>
              </a:prstClr>
            </a:outerShdw>
          </a:effectLst>
        </p:spPr>
      </p:pic>
      <p:sp>
        <p:nvSpPr>
          <p:cNvPr id="9" name="Прямоугольник: скругленные углы 8">
            <a:extLst>
              <a:ext uri="{FF2B5EF4-FFF2-40B4-BE49-F238E27FC236}">
                <a16:creationId xmlns:a16="http://schemas.microsoft.com/office/drawing/2014/main" id="{AF83A77C-B828-4C4F-A041-E565BBC0D995}"/>
              </a:ext>
            </a:extLst>
          </p:cNvPr>
          <p:cNvSpPr/>
          <p:nvPr/>
        </p:nvSpPr>
        <p:spPr bwMode="auto">
          <a:xfrm>
            <a:off x="1315162" y="3135758"/>
            <a:ext cx="2992922" cy="25568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pic>
        <p:nvPicPr>
          <p:cNvPr id="2" name="Рисунок 1">
            <a:extLst>
              <a:ext uri="{FF2B5EF4-FFF2-40B4-BE49-F238E27FC236}">
                <a16:creationId xmlns:a16="http://schemas.microsoft.com/office/drawing/2014/main" id="{60B1F2E5-2E23-C38C-6321-06C3D0C9394A}"/>
              </a:ext>
            </a:extLst>
          </p:cNvPr>
          <p:cNvPicPr>
            <a:picLocks noChangeAspect="1"/>
          </p:cNvPicPr>
          <p:nvPr/>
        </p:nvPicPr>
        <p:blipFill>
          <a:blip r:embed="rId5"/>
          <a:srcRect l="5657" t="7064" r="6114" b="6918"/>
          <a:stretch>
            <a:fillRect/>
          </a:stretch>
        </p:blipFill>
        <p:spPr bwMode="auto">
          <a:xfrm>
            <a:off x="1510688" y="3030035"/>
            <a:ext cx="2601870" cy="2536665"/>
          </a:xfrm>
          <a:prstGeom prst="rect">
            <a:avLst/>
          </a:prstGeom>
        </p:spPr>
      </p:pic>
      <p:sp>
        <p:nvSpPr>
          <p:cNvPr id="5" name="Прямоугольник: скругленные углы 4">
            <a:extLst>
              <a:ext uri="{FF2B5EF4-FFF2-40B4-BE49-F238E27FC236}">
                <a16:creationId xmlns:a16="http://schemas.microsoft.com/office/drawing/2014/main" id="{2B8D26B1-B78C-EDD6-80B1-1953C5F9D837}"/>
              </a:ext>
            </a:extLst>
          </p:cNvPr>
          <p:cNvSpPr/>
          <p:nvPr/>
        </p:nvSpPr>
        <p:spPr bwMode="auto">
          <a:xfrm>
            <a:off x="7456603" y="2875176"/>
            <a:ext cx="3440784" cy="3393650"/>
          </a:xfrm>
          <a:prstGeom prst="roundRect">
            <a:avLst/>
          </a:prstGeom>
          <a:gradFill>
            <a:gsLst>
              <a:gs pos="13000">
                <a:srgbClr val="0376BF"/>
              </a:gs>
              <a:gs pos="77000">
                <a:srgbClr val="29AAE2"/>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D5F3ADC8-F49D-23A3-AFAC-A97115AFA5D2}"/>
              </a:ext>
            </a:extLst>
          </p:cNvPr>
          <p:cNvSpPr txBox="1"/>
          <p:nvPr/>
        </p:nvSpPr>
        <p:spPr>
          <a:xfrm>
            <a:off x="6018415" y="1769728"/>
            <a:ext cx="5963822" cy="40011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prstClr val="black"/>
                </a:solidFill>
                <a:effectLst/>
                <a:uLnTx/>
                <a:uFillTx/>
                <a:latin typeface="Arial"/>
                <a:ea typeface="+mn-ea"/>
                <a:cs typeface="+mn-cs"/>
              </a:rPr>
              <a:t>ПРОГРАММА ЛОЯЛЬНОСТИ ТЭК-БОНУС</a:t>
            </a:r>
          </a:p>
        </p:txBody>
      </p:sp>
      <p:sp>
        <p:nvSpPr>
          <p:cNvPr id="8" name="Прямоугольник: скругленные углы 7">
            <a:extLst>
              <a:ext uri="{FF2B5EF4-FFF2-40B4-BE49-F238E27FC236}">
                <a16:creationId xmlns:a16="http://schemas.microsoft.com/office/drawing/2014/main" id="{CDF08763-D3E0-B9BB-49C5-BD86A66A6EAC}"/>
              </a:ext>
            </a:extLst>
          </p:cNvPr>
          <p:cNvSpPr/>
          <p:nvPr/>
        </p:nvSpPr>
        <p:spPr bwMode="auto">
          <a:xfrm>
            <a:off x="7688390" y="3135759"/>
            <a:ext cx="2992922" cy="28435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pic>
        <p:nvPicPr>
          <p:cNvPr id="4" name="Рисунок 3">
            <a:extLst>
              <a:ext uri="{FF2B5EF4-FFF2-40B4-BE49-F238E27FC236}">
                <a16:creationId xmlns:a16="http://schemas.microsoft.com/office/drawing/2014/main" id="{755C31B5-1A59-E9C6-D39A-D28D1B08713D}"/>
              </a:ext>
            </a:extLst>
          </p:cNvPr>
          <p:cNvPicPr>
            <a:picLocks noChangeAspect="1"/>
          </p:cNvPicPr>
          <p:nvPr/>
        </p:nvPicPr>
        <p:blipFill>
          <a:blip r:embed="rId6"/>
          <a:stretch>
            <a:fillRect/>
          </a:stretch>
        </p:blipFill>
        <p:spPr bwMode="auto">
          <a:xfrm>
            <a:off x="7892847" y="3251934"/>
            <a:ext cx="2593374" cy="2495970"/>
          </a:xfrm>
          <a:prstGeom prst="rect">
            <a:avLst/>
          </a:prstGeom>
        </p:spPr>
      </p:pic>
      <p:sp>
        <p:nvSpPr>
          <p:cNvPr id="6" name="TextBox 5">
            <a:extLst>
              <a:ext uri="{FF2B5EF4-FFF2-40B4-BE49-F238E27FC236}">
                <a16:creationId xmlns:a16="http://schemas.microsoft.com/office/drawing/2014/main" id="{941F911A-7AE4-2B94-45A2-BBB2A8752DAF}"/>
              </a:ext>
            </a:extLst>
          </p:cNvPr>
          <p:cNvSpPr txBox="1"/>
          <p:nvPr/>
        </p:nvSpPr>
        <p:spPr>
          <a:xfrm>
            <a:off x="6287007" y="2090187"/>
            <a:ext cx="5633240"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prstClr val="black"/>
                </a:solidFill>
                <a:effectLst/>
                <a:uLnTx/>
                <a:uFillTx/>
                <a:latin typeface="Arial" panose="020B0604020202020204"/>
                <a:ea typeface="+mn-ea"/>
                <a:cs typeface="+mn-cs"/>
              </a:rPr>
              <a:t>Получайте бонусы за размещение закупочных процедур на Федеральной площадке ТЭК-Торг</a:t>
            </a:r>
          </a:p>
        </p:txBody>
      </p:sp>
      <p:pic>
        <p:nvPicPr>
          <p:cNvPr id="4098" name="Picture 2" descr="Picture background">
            <a:extLst>
              <a:ext uri="{FF2B5EF4-FFF2-40B4-BE49-F238E27FC236}">
                <a16:creationId xmlns:a16="http://schemas.microsoft.com/office/drawing/2014/main" id="{71EB3B8E-3058-B850-0871-6952E25B286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08" b="98496" l="2256" r="96241">
                        <a14:foregroundMark x1="33835" y1="30827" x2="70677" y2="41353"/>
                        <a14:foregroundMark x1="70677" y1="41353" x2="60150" y2="90226"/>
                        <a14:foregroundMark x1="54135" y1="23308" x2="80451" y2="24060"/>
                        <a14:foregroundMark x1="28571" y1="12030" x2="2256" y2="53383"/>
                        <a14:foregroundMark x1="21053" y1="51128" x2="45865" y2="96241"/>
                        <a14:foregroundMark x1="55639" y1="89474" x2="96992" y2="45113"/>
                        <a14:foregroundMark x1="96992" y1="45113" x2="96992" y2="42857"/>
                        <a14:foregroundMark x1="64662" y1="9774" x2="45113" y2="3008"/>
                        <a14:foregroundMark x1="20301" y1="54887" x2="56391" y2="82707"/>
                        <a14:foregroundMark x1="51880" y1="21805" x2="49624" y2="98496"/>
                        <a14:foregroundMark x1="31579" y1="39098" x2="60902" y2="81955"/>
                      </a14:backgroundRemoval>
                    </a14:imgEffect>
                  </a14:imgLayer>
                </a14:imgProps>
              </a:ext>
              <a:ext uri="{28A0092B-C50C-407E-A947-70E740481C1C}">
                <a14:useLocalDpi xmlns:a14="http://schemas.microsoft.com/office/drawing/2010/main" val="0"/>
              </a:ext>
            </a:extLst>
          </a:blip>
          <a:srcRect/>
          <a:stretch>
            <a:fillRect/>
          </a:stretch>
        </p:blipFill>
        <p:spPr bwMode="auto">
          <a:xfrm rot="1680923">
            <a:off x="4268252" y="2630877"/>
            <a:ext cx="1302924" cy="1302924"/>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Изображение выглядит как Цвет электрик, снимок экрана, синий, Кобальтовая синь&#10;&#10;Содержимое, созданное искусственным интеллектом, может быть неверным.">
            <a:extLst>
              <a:ext uri="{FF2B5EF4-FFF2-40B4-BE49-F238E27FC236}">
                <a16:creationId xmlns:a16="http://schemas.microsoft.com/office/drawing/2014/main" id="{30B9D9D2-575A-A5DD-1FF0-42963D6FDC99}"/>
              </a:ext>
            </a:extLst>
          </p:cNvPr>
          <p:cNvPicPr>
            <a:picLocks noChangeAspect="1"/>
          </p:cNvPicPr>
          <p:nvPr/>
        </p:nvPicPr>
        <p:blipFill>
          <a:blip r:embed="rId9">
            <a:extLst>
              <a:ext uri="{28A0092B-C50C-407E-A947-70E740481C1C}">
                <a14:useLocalDpi xmlns:a14="http://schemas.microsoft.com/office/drawing/2010/main" val="0"/>
              </a:ext>
            </a:extLst>
          </a:blip>
          <a:srcRect l="21796" r="58243"/>
          <a:stretch>
            <a:fillRect/>
          </a:stretch>
        </p:blipFill>
        <p:spPr>
          <a:xfrm flipH="1">
            <a:off x="10363539" y="3668297"/>
            <a:ext cx="1248789" cy="1617784"/>
          </a:xfrm>
          <a:prstGeom prst="rect">
            <a:avLst/>
          </a:prstGeom>
        </p:spPr>
      </p:pic>
      <p:sp>
        <p:nvSpPr>
          <p:cNvPr id="10" name="TextBox 9">
            <a:extLst>
              <a:ext uri="{FF2B5EF4-FFF2-40B4-BE49-F238E27FC236}">
                <a16:creationId xmlns:a16="http://schemas.microsoft.com/office/drawing/2014/main" id="{B1AEE5AA-45BE-D255-4BAA-0D632920ACAC}"/>
              </a:ext>
            </a:extLst>
          </p:cNvPr>
          <p:cNvSpPr txBox="1"/>
          <p:nvPr/>
        </p:nvSpPr>
        <p:spPr bwMode="auto">
          <a:xfrm>
            <a:off x="5947927" y="454650"/>
            <a:ext cx="6127422" cy="523220"/>
          </a:xfrm>
          <a:prstGeom prst="rect">
            <a:avLst/>
          </a:prstGeom>
          <a:noFill/>
          <a:effec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srgbClr val="008EDE"/>
                </a:solidFill>
                <a:effectLst/>
                <a:uLnTx/>
                <a:uFillTx/>
                <a:latin typeface="Arial"/>
                <a:ea typeface="+mn-ea"/>
                <a:cs typeface="Arial"/>
              </a:rPr>
              <a:t>ДЕЛАЕМ ЗАКУПКИ ДОСТУПНЕЕ</a:t>
            </a:r>
            <a:endParaRPr kumimoji="0" lang="ru-RU" sz="2800" b="0" i="0" u="none" strike="noStrike" kern="0" cap="none" spc="0" normalizeH="0" baseline="0" noProof="0" dirty="0">
              <a:ln>
                <a:noFill/>
              </a:ln>
              <a:solidFill>
                <a:srgbClr val="008EDE"/>
              </a:solidFill>
              <a:effectLst/>
              <a:uLnTx/>
              <a:uFillTx/>
              <a:latin typeface="Arial"/>
              <a:ea typeface="+mn-ea"/>
              <a:cs typeface="+mn-cs"/>
            </a:endParaRPr>
          </a:p>
        </p:txBody>
      </p:sp>
      <p:pic>
        <p:nvPicPr>
          <p:cNvPr id="14" name="Рисунок 13">
            <a:extLst>
              <a:ext uri="{FF2B5EF4-FFF2-40B4-BE49-F238E27FC236}">
                <a16:creationId xmlns:a16="http://schemas.microsoft.com/office/drawing/2014/main" id="{A8DB591C-D9EB-BACD-6492-9B299C082267}"/>
              </a:ext>
            </a:extLst>
          </p:cNvPr>
          <p:cNvPicPr>
            <a:picLocks noChangeAspect="1"/>
          </p:cNvPicPr>
          <p:nvPr/>
        </p:nvPicPr>
        <p:blipFill>
          <a:blip r:embed="rId10"/>
          <a:srcRect l="13720"/>
          <a:stretch>
            <a:fillRect/>
          </a:stretch>
        </p:blipFill>
        <p:spPr bwMode="auto">
          <a:xfrm>
            <a:off x="1270514" y="395241"/>
            <a:ext cx="4066564" cy="556050"/>
          </a:xfrm>
          <a:prstGeom prst="rect">
            <a:avLst/>
          </a:prstGeom>
        </p:spPr>
      </p:pic>
      <p:pic>
        <p:nvPicPr>
          <p:cNvPr id="16" name="Рисунок 15"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8BA8F12A-37A6-A04B-54F3-89A44D763C7D}"/>
              </a:ext>
            </a:extLst>
          </p:cNvPr>
          <p:cNvPicPr>
            <a:picLocks noChangeAspect="1"/>
          </p:cNvPicPr>
          <p:nvPr/>
        </p:nvPicPr>
        <p:blipFill>
          <a:blip r:embed="rId11" cstate="print">
            <a:extLst>
              <a:ext uri="{28A0092B-C50C-407E-A947-70E740481C1C}">
                <a14:useLocalDpi xmlns:a14="http://schemas.microsoft.com/office/drawing/2010/main" val="0"/>
              </a:ext>
            </a:extLst>
          </a:blip>
          <a:srcRect r="76997"/>
          <a:stretch>
            <a:fillRect/>
          </a:stretch>
        </p:blipFill>
        <p:spPr bwMode="auto">
          <a:xfrm>
            <a:off x="659665" y="406550"/>
            <a:ext cx="610849" cy="533431"/>
          </a:xfrm>
          <a:prstGeom prst="rect">
            <a:avLst/>
          </a:prstGeom>
        </p:spPr>
      </p:pic>
    </p:spTree>
    <p:extLst>
      <p:ext uri="{BB962C8B-B14F-4D97-AF65-F5344CB8AC3E}">
        <p14:creationId xmlns:p14="http://schemas.microsoft.com/office/powerpoint/2010/main" val="36852545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кругленные углы 10">
            <a:extLst>
              <a:ext uri="{FF2B5EF4-FFF2-40B4-BE49-F238E27FC236}">
                <a16:creationId xmlns:a16="http://schemas.microsoft.com/office/drawing/2014/main" id="{E8FEA075-EB7C-63B1-E61A-28D41798F690}"/>
              </a:ext>
            </a:extLst>
          </p:cNvPr>
          <p:cNvSpPr/>
          <p:nvPr/>
        </p:nvSpPr>
        <p:spPr bwMode="auto">
          <a:xfrm>
            <a:off x="1815159" y="1711614"/>
            <a:ext cx="3307595" cy="3916187"/>
          </a:xfrm>
          <a:prstGeom prst="roundRect">
            <a:avLst/>
          </a:prstGeom>
          <a:gradFill>
            <a:gsLst>
              <a:gs pos="13000">
                <a:srgbClr val="0376BF"/>
              </a:gs>
              <a:gs pos="77000">
                <a:srgbClr val="29AAE2"/>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sp>
        <p:nvSpPr>
          <p:cNvPr id="5" name="Прямоугольник: скругленные углы 4">
            <a:extLst>
              <a:ext uri="{FF2B5EF4-FFF2-40B4-BE49-F238E27FC236}">
                <a16:creationId xmlns:a16="http://schemas.microsoft.com/office/drawing/2014/main" id="{E85E8DA3-9664-AB42-1AEB-22F92E98ADF1}"/>
              </a:ext>
            </a:extLst>
          </p:cNvPr>
          <p:cNvSpPr/>
          <p:nvPr/>
        </p:nvSpPr>
        <p:spPr bwMode="auto">
          <a:xfrm>
            <a:off x="7359840" y="1711615"/>
            <a:ext cx="3307595" cy="3916187"/>
          </a:xfrm>
          <a:prstGeom prst="roundRect">
            <a:avLst/>
          </a:prstGeom>
          <a:gradFill>
            <a:gsLst>
              <a:gs pos="13000">
                <a:srgbClr val="0376BF"/>
              </a:gs>
              <a:gs pos="77000">
                <a:srgbClr val="29AAE2"/>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pic>
        <p:nvPicPr>
          <p:cNvPr id="18" name="object 2">
            <a:extLst>
              <a:ext uri="{FF2B5EF4-FFF2-40B4-BE49-F238E27FC236}">
                <a16:creationId xmlns:a16="http://schemas.microsoft.com/office/drawing/2014/main" id="{0730DDD0-E9ED-B285-A2FF-4762DAD719D2}"/>
              </a:ext>
            </a:extLst>
          </p:cNvPr>
          <p:cNvPicPr/>
          <p:nvPr/>
        </p:nvPicPr>
        <p:blipFill>
          <a:blip r:embed="rId2"/>
          <a:stretch/>
        </p:blipFill>
        <p:spPr bwMode="auto">
          <a:xfrm>
            <a:off x="428" y="2686"/>
            <a:ext cx="12191143" cy="6854833"/>
          </a:xfrm>
          <a:prstGeom prst="rect">
            <a:avLst/>
          </a:prstGeom>
        </p:spPr>
      </p:pic>
      <p:pic>
        <p:nvPicPr>
          <p:cNvPr id="6" name="Picture 6" descr="Picture background">
            <a:extLst>
              <a:ext uri="{FF2B5EF4-FFF2-40B4-BE49-F238E27FC236}">
                <a16:creationId xmlns:a16="http://schemas.microsoft.com/office/drawing/2014/main" id="{579E1398-0E41-3207-BD98-93447A088E85}"/>
              </a:ext>
            </a:extLst>
          </p:cNvPr>
          <p:cNvPicPr>
            <a:picLocks noChangeAspect="1" noChangeArrowheads="1"/>
          </p:cNvPicPr>
          <p:nvPr/>
        </p:nvPicPr>
        <p:blipFill>
          <a:blip r:embed="rId3" cstate="print">
            <a:duotone>
              <a:srgbClr val="5B9BD5">
                <a:shade val="45000"/>
                <a:satMod val="135000"/>
              </a:srgbClr>
              <a:prstClr val="white"/>
            </a:duotone>
            <a:extLst>
              <a:ext uri="{BEBA8EAE-BF5A-486C-A8C5-ECC9F3942E4B}">
                <a14:imgProps xmlns:a14="http://schemas.microsoft.com/office/drawing/2010/main">
                  <a14:imgLayer r:embed="rId4">
                    <a14:imgEffect>
                      <a14:backgroundRemoval t="10000" b="90000" l="10000" r="90000">
                        <a14:backgroundMark x1="72949" y1="61372" x2="72949" y2="61372"/>
                        <a14:backgroundMark x1="71680" y1="39757" x2="71680" y2="39757"/>
                        <a14:backgroundMark x1="71680" y1="39757" x2="74902" y2="87587"/>
                        <a14:backgroundMark x1="74902" y1="87587" x2="74902" y2="87587"/>
                        <a14:backgroundMark x1="41602" y1="45486" x2="42871" y2="29514"/>
                        <a14:backgroundMark x1="56916" y1="37903" x2="56916" y2="37903"/>
                        <a14:backgroundMark x1="55782" y1="40726" x2="55782" y2="4072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64780" y="1609100"/>
            <a:ext cx="1831830" cy="10304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icture background">
            <a:extLst>
              <a:ext uri="{FF2B5EF4-FFF2-40B4-BE49-F238E27FC236}">
                <a16:creationId xmlns:a16="http://schemas.microsoft.com/office/drawing/2014/main" id="{A1DBB0B0-53F8-1627-FFFE-EF8A2F50797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28469" y1="26939" x2="28469" y2="26939"/>
                        <a14:backgroundMark x1="28469" y1="26939" x2="83980" y2="21020"/>
                        <a14:backgroundMark x1="83980" y1="21020" x2="84490" y2="21020"/>
                        <a14:backgroundMark x1="75612" y1="74082" x2="84490" y2="22959"/>
                        <a14:backgroundMark x1="30510" y1="77959" x2="71735" y2="78980"/>
                        <a14:backgroundMark x1="22653" y1="75102" x2="14796" y2="45612"/>
                        <a14:backgroundMark x1="26531" y1="24898" x2="62857" y2="28878"/>
                        <a14:backgroundMark x1="34388" y1="38673" x2="60918" y2="17041"/>
                        <a14:backgroundMark x1="80612" y1="72143" x2="79592" y2="33776"/>
                        <a14:backgroundMark x1="69796" y1="69184" x2="91429" y2="39694"/>
                        <a14:backgroundMark x1="19694" y1="73061" x2="30510" y2="64286"/>
                        <a14:backgroundMark x1="63878" y1="90816" x2="94286" y2="62245"/>
                        <a14:backgroundMark x1="23571" y1="12143" x2="68776" y2="23980"/>
                        <a14:backgroundMark x1="13776" y1="29898" x2="59592" y2="19082"/>
                        <a14:backgroundMark x1="59592" y1="19082" x2="60918" y2="19082"/>
                        <a14:backgroundMark x1="44184" y1="28878" x2="3980" y2="51429"/>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442769" y="1506543"/>
            <a:ext cx="1141736" cy="114173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скругленные углы 14">
            <a:extLst>
              <a:ext uri="{FF2B5EF4-FFF2-40B4-BE49-F238E27FC236}">
                <a16:creationId xmlns:a16="http://schemas.microsoft.com/office/drawing/2014/main" id="{2A003FFA-D196-F412-74A4-E491E1425D90}"/>
              </a:ext>
            </a:extLst>
          </p:cNvPr>
          <p:cNvSpPr/>
          <p:nvPr/>
        </p:nvSpPr>
        <p:spPr bwMode="auto">
          <a:xfrm>
            <a:off x="7614498" y="2471182"/>
            <a:ext cx="2821322" cy="28435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pic>
        <p:nvPicPr>
          <p:cNvPr id="10" name="Рисунок 9" descr="Изображение выглядит как Графика, дизайн, графический дизайн, Шрифт&#10;&#10;Содержимое, созданное искусственным интеллектом, может быть неверным.">
            <a:extLst>
              <a:ext uri="{FF2B5EF4-FFF2-40B4-BE49-F238E27FC236}">
                <a16:creationId xmlns:a16="http://schemas.microsoft.com/office/drawing/2014/main" id="{9C963231-7A52-7F1C-0BC6-41DA8DA959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1719" y="2639504"/>
            <a:ext cx="2506881" cy="2506881"/>
          </a:xfrm>
          <a:prstGeom prst="rect">
            <a:avLst/>
          </a:prstGeom>
        </p:spPr>
      </p:pic>
      <p:sp>
        <p:nvSpPr>
          <p:cNvPr id="14" name="Прямоугольник: скругленные углы 13">
            <a:extLst>
              <a:ext uri="{FF2B5EF4-FFF2-40B4-BE49-F238E27FC236}">
                <a16:creationId xmlns:a16="http://schemas.microsoft.com/office/drawing/2014/main" id="{E259FDF2-0795-712F-DBB3-B0D72EA2C323}"/>
              </a:ext>
            </a:extLst>
          </p:cNvPr>
          <p:cNvSpPr/>
          <p:nvPr/>
        </p:nvSpPr>
        <p:spPr bwMode="auto">
          <a:xfrm>
            <a:off x="2052335" y="2471182"/>
            <a:ext cx="2821322" cy="28435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pic>
        <p:nvPicPr>
          <p:cNvPr id="13" name="Рисунок 12" descr="Изображение выглядит как Графика, шаблон, графический дизайн, снимок экрана&#10;&#10;Содержимое, созданное искусственным интеллектом, может быть неверным.">
            <a:extLst>
              <a:ext uri="{FF2B5EF4-FFF2-40B4-BE49-F238E27FC236}">
                <a16:creationId xmlns:a16="http://schemas.microsoft.com/office/drawing/2014/main" id="{A3CE88E1-3178-4BDF-2963-D6D4885E2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7234" y="2639504"/>
            <a:ext cx="2506881" cy="2506881"/>
          </a:xfrm>
          <a:prstGeom prst="rect">
            <a:avLst/>
          </a:prstGeom>
        </p:spPr>
      </p:pic>
      <p:sp>
        <p:nvSpPr>
          <p:cNvPr id="19" name="Rectangle 2">
            <a:extLst>
              <a:ext uri="{FF2B5EF4-FFF2-40B4-BE49-F238E27FC236}">
                <a16:creationId xmlns:a16="http://schemas.microsoft.com/office/drawing/2014/main" id="{D5A7B619-6AA8-F06D-09F6-3138EEB65B69}"/>
              </a:ext>
            </a:extLst>
          </p:cNvPr>
          <p:cNvSpPr txBox="1">
            <a:spLocks noChangeArrowheads="1"/>
          </p:cNvSpPr>
          <p:nvPr/>
        </p:nvSpPr>
        <p:spPr bwMode="auto">
          <a:xfrm>
            <a:off x="508994" y="5912421"/>
            <a:ext cx="9926826" cy="759690"/>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prstClr val="black"/>
                </a:solidFill>
                <a:effectLst/>
                <a:uLnTx/>
                <a:uFillTx/>
                <a:latin typeface="Arial"/>
                <a:ea typeface="+mj-ea"/>
                <a:cs typeface="Arial" panose="020B0604020202020204"/>
              </a:rPr>
              <a:t>СПАСИБО ЗА ВНИМАНИЕ!</a:t>
            </a:r>
            <a:endParaRPr kumimoji="0" lang="ru-RU" sz="2800" b="0" i="0" u="none" strike="noStrike" kern="0" cap="none" spc="0" normalizeH="0" baseline="0" noProof="0" dirty="0">
              <a:ln>
                <a:noFill/>
              </a:ln>
              <a:solidFill>
                <a:prstClr val="black"/>
              </a:solidFill>
              <a:effectLst/>
              <a:uLnTx/>
              <a:uFillTx/>
              <a:latin typeface="Arial"/>
              <a:ea typeface="+mj-ea"/>
              <a:cs typeface="Arial" panose="020B0604020202020204"/>
            </a:endParaRPr>
          </a:p>
        </p:txBody>
      </p:sp>
      <p:pic>
        <p:nvPicPr>
          <p:cNvPr id="2" name="Рисунок 1">
            <a:extLst>
              <a:ext uri="{FF2B5EF4-FFF2-40B4-BE49-F238E27FC236}">
                <a16:creationId xmlns:a16="http://schemas.microsoft.com/office/drawing/2014/main" id="{6224B86A-370B-1226-3081-3EEF45DC265D}"/>
              </a:ext>
            </a:extLst>
          </p:cNvPr>
          <p:cNvPicPr>
            <a:picLocks noChangeAspect="1"/>
          </p:cNvPicPr>
          <p:nvPr/>
        </p:nvPicPr>
        <p:blipFill>
          <a:blip r:embed="rId9"/>
          <a:srcRect l="13720"/>
          <a:stretch>
            <a:fillRect/>
          </a:stretch>
        </p:blipFill>
        <p:spPr bwMode="auto">
          <a:xfrm>
            <a:off x="1270514" y="395241"/>
            <a:ext cx="4066564" cy="556050"/>
          </a:xfrm>
          <a:prstGeom prst="rect">
            <a:avLst/>
          </a:prstGeom>
        </p:spPr>
      </p:pic>
      <p:pic>
        <p:nvPicPr>
          <p:cNvPr id="3" name="Рисунок 2"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4F614B73-9FD8-F0CD-F34E-798382E1D0AC}"/>
              </a:ext>
            </a:extLst>
          </p:cNvPr>
          <p:cNvPicPr>
            <a:picLocks noChangeAspect="1"/>
          </p:cNvPicPr>
          <p:nvPr/>
        </p:nvPicPr>
        <p:blipFill>
          <a:blip r:embed="rId10" cstate="print">
            <a:extLst>
              <a:ext uri="{28A0092B-C50C-407E-A947-70E740481C1C}">
                <a14:useLocalDpi xmlns:a14="http://schemas.microsoft.com/office/drawing/2010/main" val="0"/>
              </a:ext>
            </a:extLst>
          </a:blip>
          <a:srcRect r="76997"/>
          <a:stretch>
            <a:fillRect/>
          </a:stretch>
        </p:blipFill>
        <p:spPr bwMode="auto">
          <a:xfrm>
            <a:off x="659665" y="406550"/>
            <a:ext cx="610849" cy="533431"/>
          </a:xfrm>
          <a:prstGeom prst="rect">
            <a:avLst/>
          </a:prstGeom>
        </p:spPr>
      </p:pic>
      <p:sp>
        <p:nvSpPr>
          <p:cNvPr id="8" name="TextBox 7">
            <a:extLst>
              <a:ext uri="{FF2B5EF4-FFF2-40B4-BE49-F238E27FC236}">
                <a16:creationId xmlns:a16="http://schemas.microsoft.com/office/drawing/2014/main" id="{9C72DE4A-107B-42EF-2715-82DBE98A5E42}"/>
              </a:ext>
            </a:extLst>
          </p:cNvPr>
          <p:cNvSpPr txBox="1"/>
          <p:nvPr/>
        </p:nvSpPr>
        <p:spPr bwMode="auto">
          <a:xfrm>
            <a:off x="5947927" y="478545"/>
            <a:ext cx="6127422" cy="523220"/>
          </a:xfrm>
          <a:prstGeom prst="rect">
            <a:avLst/>
          </a:prstGeom>
          <a:noFill/>
          <a:effectLst/>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srgbClr val="008EDE"/>
                </a:solidFill>
                <a:effectLst/>
                <a:uLnTx/>
                <a:uFillTx/>
                <a:latin typeface="Arial"/>
                <a:ea typeface="+mn-ea"/>
                <a:cs typeface="Arial"/>
              </a:rPr>
              <a:t>ДЕЛАЕМ ЗАКУПКИ ДОСТУПНЕЕ</a:t>
            </a:r>
            <a:endParaRPr kumimoji="0" lang="ru-RU" sz="2800" b="0" i="0" u="none" strike="noStrike" kern="0" cap="none" spc="0" normalizeH="0" baseline="0" noProof="0" dirty="0">
              <a:ln>
                <a:noFill/>
              </a:ln>
              <a:solidFill>
                <a:srgbClr val="008EDE"/>
              </a:solidFill>
              <a:effectLst/>
              <a:uLnTx/>
              <a:uFillTx/>
              <a:latin typeface="Arial"/>
              <a:ea typeface="+mn-ea"/>
              <a:cs typeface="+mn-cs"/>
            </a:endParaRPr>
          </a:p>
        </p:txBody>
      </p:sp>
    </p:spTree>
    <p:extLst>
      <p:ext uri="{BB962C8B-B14F-4D97-AF65-F5344CB8AC3E}">
        <p14:creationId xmlns:p14="http://schemas.microsoft.com/office/powerpoint/2010/main" val="38212069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FBA476A-4E02-C2FC-0081-5E28BD03C577}"/>
            </a:ext>
          </a:extLst>
        </p:cNvPr>
        <p:cNvGrpSpPr/>
        <p:nvPr/>
      </p:nvGrpSpPr>
      <p:grpSpPr bwMode="auto">
        <a:xfrm>
          <a:off x="0" y="0"/>
          <a:ext cx="0" cy="0"/>
          <a:chOff x="0" y="0"/>
          <a:chExt cx="0" cy="0"/>
        </a:xfrm>
      </p:grpSpPr>
      <p:sp>
        <p:nvSpPr>
          <p:cNvPr id="6" name="Прямоугольник 5">
            <a:extLst>
              <a:ext uri="{FF2B5EF4-FFF2-40B4-BE49-F238E27FC236}">
                <a16:creationId xmlns:a16="http://schemas.microsoft.com/office/drawing/2014/main" id="{8B3E8370-5725-20D0-7234-2BBB36D78B87}"/>
              </a:ext>
            </a:extLst>
          </p:cNvPr>
          <p:cNvSpPr/>
          <p:nvPr/>
        </p:nvSpPr>
        <p:spPr bwMode="auto">
          <a:xfrm>
            <a:off x="0" y="0"/>
            <a:ext cx="12192000" cy="6858000"/>
          </a:xfrm>
          <a:prstGeom prst="rect">
            <a:avLst/>
          </a:prstGeom>
          <a:gradFill>
            <a:gsLst>
              <a:gs pos="0">
                <a:srgbClr val="23A3DC"/>
              </a:gs>
              <a:gs pos="100000">
                <a:srgbClr val="0274B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a:ea typeface="+mn-ea"/>
              <a:cs typeface="+mn-cs"/>
            </a:endParaRPr>
          </a:p>
        </p:txBody>
      </p:sp>
      <p:sp>
        <p:nvSpPr>
          <p:cNvPr id="5" name="object 5">
            <a:extLst>
              <a:ext uri="{FF2B5EF4-FFF2-40B4-BE49-F238E27FC236}">
                <a16:creationId xmlns:a16="http://schemas.microsoft.com/office/drawing/2014/main" id="{0BF90E38-9AAD-08CC-174A-385C93CD74A1}"/>
              </a:ext>
            </a:extLst>
          </p:cNvPr>
          <p:cNvSpPr txBox="1"/>
          <p:nvPr/>
        </p:nvSpPr>
        <p:spPr bwMode="auto">
          <a:xfrm>
            <a:off x="621240" y="5547684"/>
            <a:ext cx="4042319" cy="839939"/>
          </a:xfrm>
          <a:prstGeom prst="rect">
            <a:avLst/>
          </a:prstGeom>
        </p:spPr>
        <p:txBody>
          <a:bodyPr vert="horz" wrap="square" lIns="0" tIns="8856"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prstClr val="white"/>
                </a:solidFill>
                <a:effectLst/>
                <a:uLnTx/>
                <a:uFillTx/>
                <a:latin typeface="Arial"/>
                <a:ea typeface="+mn-ea"/>
                <a:cs typeface="+mn-cs"/>
              </a:rPr>
              <a:t>Абросимов Дмитрий Евгеньевич</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prstClr val="white"/>
                </a:solidFill>
                <a:effectLst/>
                <a:uLnTx/>
                <a:uFillTx/>
                <a:latin typeface="Arial"/>
                <a:ea typeface="+mn-ea"/>
                <a:cs typeface="+mn-cs"/>
              </a:rPr>
              <a:t>Директор Департамента методологии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prstClr val="white"/>
                </a:solidFill>
                <a:effectLst/>
                <a:uLnTx/>
                <a:uFillTx/>
                <a:latin typeface="Arial"/>
                <a:ea typeface="+mn-ea"/>
                <a:cs typeface="+mn-cs"/>
              </a:rPr>
              <a:t>АО «ТЭК-Торг»</a:t>
            </a:r>
            <a:endParaRPr kumimoji="0" lang="ru-RU" sz="1800" b="0" i="0" u="none" strike="noStrike" kern="0" cap="none" spc="0" normalizeH="0" baseline="0" noProof="0" dirty="0">
              <a:ln>
                <a:noFill/>
              </a:ln>
              <a:solidFill>
                <a:prstClr val="black"/>
              </a:solidFill>
              <a:effectLst/>
              <a:uLnTx/>
              <a:uFillTx/>
              <a:latin typeface="Arial"/>
              <a:ea typeface="+mn-ea"/>
              <a:cs typeface="+mn-cs"/>
            </a:endParaRPr>
          </a:p>
        </p:txBody>
      </p:sp>
      <p:pic>
        <p:nvPicPr>
          <p:cNvPr id="14" name="Рисунок 13">
            <a:extLst>
              <a:ext uri="{FF2B5EF4-FFF2-40B4-BE49-F238E27FC236}">
                <a16:creationId xmlns:a16="http://schemas.microsoft.com/office/drawing/2014/main" id="{D54BBED6-FD71-F5E5-494B-F002349A8D21}"/>
              </a:ext>
            </a:extLst>
          </p:cNvPr>
          <p:cNvPicPr>
            <a:picLocks noChangeAspect="1"/>
          </p:cNvPicPr>
          <p:nvPr/>
        </p:nvPicPr>
        <p:blipFill>
          <a:blip r:embed="rId2"/>
          <a:stretch/>
        </p:blipFill>
        <p:spPr bwMode="auto">
          <a:xfrm>
            <a:off x="621240" y="715114"/>
            <a:ext cx="4713190" cy="556050"/>
          </a:xfrm>
          <a:prstGeom prst="rect">
            <a:avLst/>
          </a:prstGeom>
        </p:spPr>
      </p:pic>
      <p:sp>
        <p:nvSpPr>
          <p:cNvPr id="3" name="TextBox 2">
            <a:extLst>
              <a:ext uri="{FF2B5EF4-FFF2-40B4-BE49-F238E27FC236}">
                <a16:creationId xmlns:a16="http://schemas.microsoft.com/office/drawing/2014/main" id="{A2D8DAB5-B8BD-8240-86C8-42A9AE03384B}"/>
              </a:ext>
            </a:extLst>
          </p:cNvPr>
          <p:cNvSpPr txBox="1"/>
          <p:nvPr/>
        </p:nvSpPr>
        <p:spPr>
          <a:xfrm>
            <a:off x="6184555" y="713791"/>
            <a:ext cx="6127422" cy="523220"/>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prstClr val="white"/>
                </a:solidFill>
                <a:effectLst/>
                <a:uLnTx/>
                <a:uFillTx/>
                <a:latin typeface="Arial"/>
                <a:ea typeface="+mn-ea"/>
                <a:cs typeface="Arial"/>
              </a:rPr>
              <a:t>ДЕЛАЕМ ЗАКУПКИ ДОСТУПНЕЕ</a:t>
            </a:r>
            <a:endParaRPr kumimoji="0" lang="ru-RU" sz="2800" b="0" i="0" u="none" strike="noStrike" kern="0" cap="none" spc="0" normalizeH="0" baseline="0" noProof="0" dirty="0">
              <a:ln>
                <a:noFill/>
              </a:ln>
              <a:solidFill>
                <a:prstClr val="black"/>
              </a:solidFill>
              <a:effectLst/>
              <a:uLnTx/>
              <a:uFillTx/>
              <a:latin typeface="Arial"/>
              <a:ea typeface="+mn-ea"/>
              <a:cs typeface="+mn-cs"/>
            </a:endParaRPr>
          </a:p>
        </p:txBody>
      </p:sp>
      <p:sp>
        <p:nvSpPr>
          <p:cNvPr id="2" name="Rectangle 2">
            <a:extLst>
              <a:ext uri="{FF2B5EF4-FFF2-40B4-BE49-F238E27FC236}">
                <a16:creationId xmlns:a16="http://schemas.microsoft.com/office/drawing/2014/main" id="{0D942A33-F316-5C6D-F4F0-416013B021CF}"/>
              </a:ext>
            </a:extLst>
          </p:cNvPr>
          <p:cNvSpPr txBox="1">
            <a:spLocks noChangeArrowheads="1"/>
          </p:cNvSpPr>
          <p:nvPr/>
        </p:nvSpPr>
        <p:spPr bwMode="auto">
          <a:xfrm>
            <a:off x="1484616" y="3270739"/>
            <a:ext cx="9926826" cy="759690"/>
          </a:xfrm>
          <a:prstGeom prst="rect">
            <a:avLst/>
          </a:prstGeom>
        </p:spPr>
        <p:txBody>
          <a:bodyPr vert="horz" lIns="91440" tIns="45720" rIns="91440" bIns="45720" rtlCol="0" anchor="ctr">
            <a:normAutofit fontScale="92500" lnSpcReduction="10000"/>
          </a:bodyPr>
          <a:lstStyle>
            <a:lvl1pPr algn="l" defTabSz="914400">
              <a:lnSpc>
                <a:spcPct val="90000"/>
              </a:lnSpc>
              <a:spcBef>
                <a:spcPts val="0"/>
              </a:spcBef>
              <a:buNone/>
              <a:defRPr sz="4400">
                <a:solidFill>
                  <a:schemeClr val="tx1"/>
                </a:solidFill>
                <a:latin typeface="+mj-lt"/>
                <a:ea typeface="+mj-ea"/>
                <a:cs typeface="+mj-cs"/>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prstClr val="white"/>
                </a:solidFill>
                <a:effectLst/>
                <a:uLnTx/>
                <a:uFillTx/>
                <a:latin typeface="Arial"/>
                <a:ea typeface="+mj-ea"/>
                <a:cs typeface="Arial" panose="020B0604020202020204"/>
              </a:rPr>
              <a:t>ВРЕМЯ ДЛЯ ВАШИХ ВОПРОСОВ</a:t>
            </a:r>
            <a:endParaRPr kumimoji="0" lang="ru-RU" sz="4800" b="0" i="0" u="none" strike="noStrike" kern="0" cap="none" spc="0" normalizeH="0" baseline="0" noProof="0" dirty="0">
              <a:ln>
                <a:noFill/>
              </a:ln>
              <a:solidFill>
                <a:prstClr val="white"/>
              </a:solidFill>
              <a:effectLst/>
              <a:uLnTx/>
              <a:uFillTx/>
              <a:latin typeface="Arial"/>
              <a:ea typeface="+mj-ea"/>
              <a:cs typeface="Arial" panose="020B0604020202020204"/>
            </a:endParaRPr>
          </a:p>
        </p:txBody>
      </p:sp>
    </p:spTree>
    <p:extLst>
      <p:ext uri="{BB962C8B-B14F-4D97-AF65-F5344CB8AC3E}">
        <p14:creationId xmlns:p14="http://schemas.microsoft.com/office/powerpoint/2010/main" val="227740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9949D-EA6D-82F3-7FCF-CB91064EA7B3}"/>
            </a:ext>
          </a:extLst>
        </p:cNvPr>
        <p:cNvGrpSpPr/>
        <p:nvPr/>
      </p:nvGrpSpPr>
      <p:grpSpPr>
        <a:xfrm>
          <a:off x="0" y="0"/>
          <a:ext cx="0" cy="0"/>
          <a:chOff x="0" y="0"/>
          <a:chExt cx="0" cy="0"/>
        </a:xfrm>
      </p:grpSpPr>
      <p:sp>
        <p:nvSpPr>
          <p:cNvPr id="55298" name="Заголовок 1">
            <a:extLst>
              <a:ext uri="{FF2B5EF4-FFF2-40B4-BE49-F238E27FC236}">
                <a16:creationId xmlns:a16="http://schemas.microsoft.com/office/drawing/2014/main" id="{F883F95C-34D2-1EFE-6D1D-8580E3C59E61}"/>
              </a:ext>
            </a:extLst>
          </p:cNvPr>
          <p:cNvSpPr>
            <a:spLocks noGrp="1"/>
          </p:cNvSpPr>
          <p:nvPr>
            <p:ph type="title" idx="4294967295"/>
          </p:nvPr>
        </p:nvSpPr>
        <p:spPr>
          <a:xfrm>
            <a:off x="285225" y="285750"/>
            <a:ext cx="9714451" cy="830263"/>
          </a:xfrm>
        </p:spPr>
        <p:txBody>
          <a:bodyPr>
            <a:normAutofit/>
          </a:bodyPr>
          <a:lstStyle/>
          <a:p>
            <a:pPr algn="ctr"/>
            <a:r>
              <a:rPr lang="ru-RU" altLang="ru-RU" sz="3600" b="1" dirty="0">
                <a:latin typeface="Arial" panose="020B0604020202020204" pitchFamily="34" charset="0"/>
                <a:cs typeface="Arial" panose="020B0604020202020204" pitchFamily="34" charset="0"/>
              </a:rPr>
              <a:t>ПРОЕКТЫ 2025</a:t>
            </a:r>
            <a:endParaRPr lang="ru-RU" altLang="ru-RU" sz="3600" dirty="0">
              <a:latin typeface="Arial" panose="020B0604020202020204" pitchFamily="34" charset="0"/>
              <a:cs typeface="Arial" panose="020B0604020202020204" pitchFamily="34" charset="0"/>
            </a:endParaRPr>
          </a:p>
        </p:txBody>
      </p:sp>
      <p:sp>
        <p:nvSpPr>
          <p:cNvPr id="35843" name="Объект 2">
            <a:extLst>
              <a:ext uri="{FF2B5EF4-FFF2-40B4-BE49-F238E27FC236}">
                <a16:creationId xmlns:a16="http://schemas.microsoft.com/office/drawing/2014/main" id="{CC86FACE-339F-CAFE-631C-E5E7D9DBE9F0}"/>
              </a:ext>
            </a:extLst>
          </p:cNvPr>
          <p:cNvSpPr>
            <a:spLocks noGrp="1"/>
          </p:cNvSpPr>
          <p:nvPr>
            <p:ph idx="4294967295"/>
          </p:nvPr>
        </p:nvSpPr>
        <p:spPr>
          <a:xfrm>
            <a:off x="285225" y="1230284"/>
            <a:ext cx="11719421" cy="5506076"/>
          </a:xfrm>
        </p:spPr>
        <p:txBody>
          <a:bodyPr>
            <a:noAutofit/>
          </a:bodyPr>
          <a:lstStyle/>
          <a:p>
            <a:pPr>
              <a:defRPr/>
            </a:pPr>
            <a:r>
              <a:rPr lang="ru-RU" altLang="ru-RU" sz="2300" dirty="0">
                <a:latin typeface="Arial" panose="020B0604020202020204" pitchFamily="34" charset="0"/>
                <a:cs typeface="Arial" panose="020B0604020202020204" pitchFamily="34" charset="0"/>
              </a:rPr>
              <a:t>Включить в п. 19 ч. 1 ст. 93 Закона №44-ФЗ возможность заключения контракта с единственным поставщиком (подрядчиком, исполнителем) на проведение научного руководства при выполнении работ по сохранению объекта культурного наследия (памятников истории и культуры) народов РФ (далее – ОКН);</a:t>
            </a:r>
          </a:p>
          <a:p>
            <a:pPr>
              <a:defRPr/>
            </a:pPr>
            <a:r>
              <a:rPr lang="ru-RU" altLang="ru-RU" sz="2300" dirty="0">
                <a:latin typeface="Arial" panose="020B0604020202020204" pitchFamily="34" charset="0"/>
                <a:cs typeface="Arial" panose="020B0604020202020204" pitchFamily="34" charset="0"/>
              </a:rPr>
              <a:t>Добавить право заказчика изменять сроки выполнения авторского надзора за выполнением работ по сохранению ОКН авторами проектов;</a:t>
            </a:r>
          </a:p>
          <a:p>
            <a:pPr>
              <a:defRPr/>
            </a:pPr>
            <a:r>
              <a:rPr lang="ru-RU" altLang="ru-RU" sz="2300" dirty="0">
                <a:latin typeface="Arial" panose="020B0604020202020204" pitchFamily="34" charset="0"/>
                <a:cs typeface="Arial" panose="020B0604020202020204" pitchFamily="34" charset="0"/>
              </a:rPr>
              <a:t>Внести изменения в ч. 9.1. в части применения проектно-сметного метода определения и обоснования НМЦК на работы по благоустройству; </a:t>
            </a:r>
          </a:p>
          <a:p>
            <a:pPr>
              <a:defRPr/>
            </a:pPr>
            <a:r>
              <a:rPr lang="ru-RU" altLang="ru-RU" sz="2300" dirty="0">
                <a:latin typeface="Arial" panose="020B0604020202020204" pitchFamily="34" charset="0"/>
                <a:cs typeface="Arial" panose="020B0604020202020204" pitchFamily="34" charset="0"/>
              </a:rPr>
              <a:t>Добавить возможность подтверждения опыта выполнения строительно-монтажных работ договорами, заключенными и исполненными в соответствии с ПП-615.</a:t>
            </a:r>
          </a:p>
          <a:p>
            <a:pPr>
              <a:defRPr/>
            </a:pPr>
            <a:r>
              <a:rPr lang="ru-RU" altLang="ru-RU" sz="2300" dirty="0">
                <a:latin typeface="Arial" panose="020B0604020202020204" pitchFamily="34" charset="0"/>
                <a:cs typeface="Arial" panose="020B0604020202020204" pitchFamily="34" charset="0"/>
              </a:rPr>
              <a:t>Добавить право изменения видов и объемов работ в соответствии с п. 1.3 ч. 1 ст. 95 Закона № 44-ФЗ на работы по благоустройству и текущему ремонту;</a:t>
            </a:r>
          </a:p>
        </p:txBody>
      </p:sp>
    </p:spTree>
    <p:extLst>
      <p:ext uri="{BB962C8B-B14F-4D97-AF65-F5344CB8AC3E}">
        <p14:creationId xmlns:p14="http://schemas.microsoft.com/office/powerpoint/2010/main" val="2617618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8465-C59E-F743-BDE1-C8EB957A3447}"/>
            </a:ext>
          </a:extLst>
        </p:cNvPr>
        <p:cNvGrpSpPr/>
        <p:nvPr/>
      </p:nvGrpSpPr>
      <p:grpSpPr>
        <a:xfrm>
          <a:off x="0" y="0"/>
          <a:ext cx="0" cy="0"/>
          <a:chOff x="0" y="0"/>
          <a:chExt cx="0" cy="0"/>
        </a:xfrm>
      </p:grpSpPr>
      <p:sp>
        <p:nvSpPr>
          <p:cNvPr id="55298" name="Заголовок 1">
            <a:extLst>
              <a:ext uri="{FF2B5EF4-FFF2-40B4-BE49-F238E27FC236}">
                <a16:creationId xmlns:a16="http://schemas.microsoft.com/office/drawing/2014/main" id="{8CCB1B24-0A03-10F4-9B9B-106D44930890}"/>
              </a:ext>
            </a:extLst>
          </p:cNvPr>
          <p:cNvSpPr>
            <a:spLocks noGrp="1"/>
          </p:cNvSpPr>
          <p:nvPr>
            <p:ph type="title" idx="4294967295"/>
          </p:nvPr>
        </p:nvSpPr>
        <p:spPr>
          <a:xfrm>
            <a:off x="285225" y="285750"/>
            <a:ext cx="9714451" cy="830263"/>
          </a:xfrm>
        </p:spPr>
        <p:txBody>
          <a:bodyPr>
            <a:normAutofit/>
          </a:bodyPr>
          <a:lstStyle/>
          <a:p>
            <a:pPr algn="ctr"/>
            <a:r>
              <a:rPr lang="ru-RU" altLang="ru-RU" sz="3600" b="1" dirty="0">
                <a:latin typeface="Arial" panose="020B0604020202020204" pitchFamily="34" charset="0"/>
                <a:cs typeface="Arial" panose="020B0604020202020204" pitchFamily="34" charset="0"/>
              </a:rPr>
              <a:t>ПРОЕКТЫ 2025</a:t>
            </a:r>
            <a:endParaRPr lang="ru-RU" altLang="ru-RU" sz="3600" dirty="0">
              <a:latin typeface="Arial" panose="020B0604020202020204" pitchFamily="34" charset="0"/>
              <a:cs typeface="Arial" panose="020B0604020202020204" pitchFamily="34" charset="0"/>
            </a:endParaRPr>
          </a:p>
        </p:txBody>
      </p:sp>
      <p:sp>
        <p:nvSpPr>
          <p:cNvPr id="35843" name="Объект 2">
            <a:extLst>
              <a:ext uri="{FF2B5EF4-FFF2-40B4-BE49-F238E27FC236}">
                <a16:creationId xmlns:a16="http://schemas.microsoft.com/office/drawing/2014/main" id="{C618AF22-B218-B5C1-825C-A4985E57DFD0}"/>
              </a:ext>
            </a:extLst>
          </p:cNvPr>
          <p:cNvSpPr>
            <a:spLocks noGrp="1"/>
          </p:cNvSpPr>
          <p:nvPr>
            <p:ph idx="4294967295"/>
          </p:nvPr>
        </p:nvSpPr>
        <p:spPr>
          <a:xfrm>
            <a:off x="285225" y="1116013"/>
            <a:ext cx="11719421" cy="5620347"/>
          </a:xfrm>
        </p:spPr>
        <p:txBody>
          <a:bodyPr>
            <a:noAutofit/>
          </a:bodyPr>
          <a:lstStyle/>
          <a:p>
            <a:pPr>
              <a:defRPr/>
            </a:pPr>
            <a:r>
              <a:rPr lang="ru-RU" altLang="ru-RU" sz="2400" b="1" dirty="0">
                <a:latin typeface="Arial" panose="020B0604020202020204" pitchFamily="34" charset="0"/>
                <a:cs typeface="Arial" panose="020B0604020202020204" pitchFamily="34" charset="0"/>
              </a:rPr>
              <a:t>С 1 января 2026 г.: </a:t>
            </a:r>
            <a:r>
              <a:rPr lang="ru-RU" altLang="ru-RU" sz="2400" dirty="0">
                <a:latin typeface="Arial" panose="020B0604020202020204" pitchFamily="34" charset="0"/>
                <a:cs typeface="Arial" panose="020B0604020202020204" pitchFamily="34" charset="0"/>
              </a:rPr>
              <a:t>Можно менять объём и/или виды работ по благоустройству на сумму до 10% от цены контракта.</a:t>
            </a:r>
          </a:p>
          <a:p>
            <a:pPr>
              <a:defRPr/>
            </a:pPr>
            <a:r>
              <a:rPr lang="ru-RU" altLang="ru-RU" sz="2400" b="1" dirty="0">
                <a:latin typeface="Arial" panose="020B0604020202020204" pitchFamily="34" charset="0"/>
                <a:cs typeface="Arial" panose="020B0604020202020204" pitchFamily="34" charset="0"/>
              </a:rPr>
              <a:t>С 1 января 2026 г.: </a:t>
            </a:r>
            <a:r>
              <a:rPr lang="ru-RU" altLang="ru-RU" sz="2400" dirty="0">
                <a:latin typeface="Arial" panose="020B0604020202020204" pitchFamily="34" charset="0"/>
                <a:cs typeface="Arial" panose="020B0604020202020204" pitchFamily="34" charset="0"/>
              </a:rPr>
              <a:t>Контракты по п.6 ч.1 ст.93 – разрешено изменение условий таких контрактов без их расторжения, поскольку менять исполнителя всё равно нельзя - он определён законом.</a:t>
            </a:r>
          </a:p>
          <a:p>
            <a:pPr>
              <a:defRPr/>
            </a:pPr>
            <a:r>
              <a:rPr lang="ru-RU" altLang="ru-RU" sz="2400" b="1" dirty="0">
                <a:latin typeface="Arial" panose="020B0604020202020204" pitchFamily="34" charset="0"/>
                <a:cs typeface="Arial" panose="020B0604020202020204" pitchFamily="34" charset="0"/>
              </a:rPr>
              <a:t>С 1 января 2026 г.: </a:t>
            </a:r>
            <a:r>
              <a:rPr lang="ru-RU" altLang="ru-RU" sz="2400" dirty="0">
                <a:latin typeface="Arial" panose="020B0604020202020204" pitchFamily="34" charset="0"/>
                <a:cs typeface="Arial" panose="020B0604020202020204" pitchFamily="34" charset="0"/>
              </a:rPr>
              <a:t>Разрешено изменение срока исполнения контракта на строительный контроль, если продлеваются сроки основного строительного контракта.</a:t>
            </a:r>
          </a:p>
          <a:p>
            <a:pPr>
              <a:defRPr/>
            </a:pPr>
            <a:r>
              <a:rPr lang="ru-RU" altLang="ru-RU" sz="2400" dirty="0">
                <a:latin typeface="Arial" panose="020B0604020202020204" pitchFamily="34" charset="0"/>
                <a:cs typeface="Arial" panose="020B0604020202020204" pitchFamily="34" charset="0"/>
              </a:rPr>
              <a:t>ФАС России разработать методические рекомендации по</a:t>
            </a:r>
            <a:r>
              <a:rPr lang="ru-RU" altLang="ru-RU" sz="2400" u="sng" dirty="0">
                <a:latin typeface="Arial" panose="020B0604020202020204" pitchFamily="34" charset="0"/>
                <a:cs typeface="Arial" panose="020B0604020202020204" pitchFamily="34" charset="0"/>
              </a:rPr>
              <a:t> проверке достоверности сведений и документов, представляемых участниками закупки в составе заявки, в подтверждение опыта выполнения работ</a:t>
            </a:r>
            <a:r>
              <a:rPr lang="ru-RU" altLang="ru-RU" sz="2400" dirty="0">
                <a:latin typeface="Arial" panose="020B0604020202020204" pitchFamily="34" charset="0"/>
                <a:cs typeface="Arial" panose="020B0604020202020204" pitchFamily="34" charset="0"/>
              </a:rPr>
              <a:t>, а также сведений, предоставляемых в подтверждение соответствия участника единым требованиям в соответствии со ст. 31 Закона №44-ФЗ.</a:t>
            </a:r>
          </a:p>
          <a:p>
            <a:pPr>
              <a:defRPr/>
            </a:pPr>
            <a:r>
              <a:rPr lang="ru-RU" altLang="ru-RU" sz="2400" dirty="0">
                <a:latin typeface="Arial" panose="020B0604020202020204" pitchFamily="34" charset="0"/>
                <a:cs typeface="Arial" panose="020B0604020202020204" pitchFamily="34" charset="0"/>
              </a:rPr>
              <a:t>ГГЭ: разработать агрегированные индексы, учитывающие реальную структуру себестоимости стройки (вместо индексов в приказе МС 841пр).</a:t>
            </a:r>
          </a:p>
        </p:txBody>
      </p:sp>
    </p:spTree>
    <p:extLst>
      <p:ext uri="{BB962C8B-B14F-4D97-AF65-F5344CB8AC3E}">
        <p14:creationId xmlns:p14="http://schemas.microsoft.com/office/powerpoint/2010/main" val="885628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a:solidFill>
                  <a:srgbClr val="002060"/>
                </a:solidFill>
              </a:rPr>
              <a:t>Облачная система для автоматизации управления строительными проектами на уровне государственного (муниципального) заказчика</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1" y="2636018"/>
            <a:ext cx="6348413" cy="3169246"/>
          </a:xfrm>
        </p:spPr>
      </p:pic>
    </p:spTree>
    <p:extLst>
      <p:ext uri="{BB962C8B-B14F-4D97-AF65-F5344CB8AC3E}">
        <p14:creationId xmlns:p14="http://schemas.microsoft.com/office/powerpoint/2010/main" val="174346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AAF79-2027-14B1-6811-2F260B3F0217}"/>
            </a:ext>
          </a:extLst>
        </p:cNvPr>
        <p:cNvGrpSpPr/>
        <p:nvPr/>
      </p:nvGrpSpPr>
      <p:grpSpPr>
        <a:xfrm>
          <a:off x="0" y="0"/>
          <a:ext cx="0" cy="0"/>
          <a:chOff x="0" y="0"/>
          <a:chExt cx="0" cy="0"/>
        </a:xfrm>
      </p:grpSpPr>
      <p:sp>
        <p:nvSpPr>
          <p:cNvPr id="55298" name="Заголовок 1">
            <a:extLst>
              <a:ext uri="{FF2B5EF4-FFF2-40B4-BE49-F238E27FC236}">
                <a16:creationId xmlns:a16="http://schemas.microsoft.com/office/drawing/2014/main" id="{C2A033E2-9827-DF05-7F46-32A4D7EB7164}"/>
              </a:ext>
            </a:extLst>
          </p:cNvPr>
          <p:cNvSpPr>
            <a:spLocks noGrp="1"/>
          </p:cNvSpPr>
          <p:nvPr>
            <p:ph type="title" idx="4294967295"/>
          </p:nvPr>
        </p:nvSpPr>
        <p:spPr>
          <a:xfrm>
            <a:off x="285225" y="285750"/>
            <a:ext cx="9714451" cy="830263"/>
          </a:xfrm>
        </p:spPr>
        <p:txBody>
          <a:bodyPr>
            <a:normAutofit/>
          </a:bodyPr>
          <a:lstStyle/>
          <a:p>
            <a:pPr algn="ctr"/>
            <a:r>
              <a:rPr lang="ru-RU" altLang="ru-RU" sz="3600" b="1" dirty="0">
                <a:latin typeface="Arial" panose="020B0604020202020204" pitchFamily="34" charset="0"/>
                <a:cs typeface="Arial" panose="020B0604020202020204" pitchFamily="34" charset="0"/>
              </a:rPr>
              <a:t>Рекомендации</a:t>
            </a:r>
            <a:endParaRPr lang="ru-RU" altLang="ru-RU" sz="3600" dirty="0">
              <a:latin typeface="Arial" panose="020B0604020202020204" pitchFamily="34" charset="0"/>
              <a:cs typeface="Arial" panose="020B0604020202020204" pitchFamily="34" charset="0"/>
            </a:endParaRPr>
          </a:p>
        </p:txBody>
      </p:sp>
      <p:sp>
        <p:nvSpPr>
          <p:cNvPr id="35843" name="Объект 2">
            <a:extLst>
              <a:ext uri="{FF2B5EF4-FFF2-40B4-BE49-F238E27FC236}">
                <a16:creationId xmlns:a16="http://schemas.microsoft.com/office/drawing/2014/main" id="{77E858E7-9F8C-C75C-831A-EA88CB9F79AE}"/>
              </a:ext>
            </a:extLst>
          </p:cNvPr>
          <p:cNvSpPr>
            <a:spLocks noGrp="1"/>
          </p:cNvSpPr>
          <p:nvPr>
            <p:ph idx="4294967295"/>
          </p:nvPr>
        </p:nvSpPr>
        <p:spPr>
          <a:xfrm>
            <a:off x="399010" y="1191237"/>
            <a:ext cx="11605636" cy="5553512"/>
          </a:xfrm>
        </p:spPr>
        <p:txBody>
          <a:bodyPr>
            <a:noAutofit/>
          </a:bodyPr>
          <a:lstStyle/>
          <a:p>
            <a:pPr>
              <a:defRPr/>
            </a:pPr>
            <a:r>
              <a:rPr lang="ru-RU" altLang="ru-RU" sz="2200" dirty="0">
                <a:latin typeface="Arial" panose="020B0604020202020204" pitchFamily="34" charset="0"/>
                <a:cs typeface="Arial" panose="020B0604020202020204" pitchFamily="34" charset="0"/>
              </a:rPr>
              <a:t>Использовать </a:t>
            </a:r>
            <a:r>
              <a:rPr lang="ru-RU" altLang="ru-RU" sz="2200" b="1" dirty="0">
                <a:latin typeface="Arial" panose="020B0604020202020204" pitchFamily="34" charset="0"/>
                <a:cs typeface="Arial" panose="020B0604020202020204" pitchFamily="34" charset="0"/>
              </a:rPr>
              <a:t>ЭКГ-рейтинг </a:t>
            </a:r>
            <a:r>
              <a:rPr lang="ru-RU" altLang="ru-RU" sz="2200" dirty="0">
                <a:latin typeface="Arial" panose="020B0604020202020204" pitchFamily="34" charset="0"/>
                <a:cs typeface="Arial" panose="020B0604020202020204" pitchFamily="34" charset="0"/>
              </a:rPr>
              <a:t>(ГОСТ Р 71198-2023 «Индекс деловой репутации субъектов предпринимательской деятельности (ЭКГ-рейтинг). Методика оценки и порядок формирования ЭКГ-рейтинга ответственного бизнеса») для оценки участников и предоставления и преференций. ФАС проводит анализ компаний, в отношении которых рассматривается вопрос о включении их в РНП.</a:t>
            </a:r>
          </a:p>
          <a:p>
            <a:pPr>
              <a:defRPr/>
            </a:pPr>
            <a:endParaRPr lang="ru-RU" altLang="ru-RU" sz="2200" dirty="0">
              <a:latin typeface="Arial" panose="020B0604020202020204" pitchFamily="34" charset="0"/>
              <a:cs typeface="Arial" panose="020B0604020202020204" pitchFamily="34" charset="0"/>
            </a:endParaRPr>
          </a:p>
          <a:p>
            <a:pPr>
              <a:defRPr/>
            </a:pPr>
            <a:r>
              <a:rPr lang="ru-RU" altLang="ru-RU" sz="2200" dirty="0">
                <a:latin typeface="Arial" panose="020B0604020202020204" pitchFamily="34" charset="0"/>
                <a:cs typeface="Arial" panose="020B0604020202020204" pitchFamily="34" charset="0"/>
              </a:rPr>
              <a:t>Проект установления обязанности для заказчиков и подрядных организаций, строящих объекты за счет средств бюджетов бюджетной системы РФ и отраслевых государственных компаний, </a:t>
            </a:r>
            <a:r>
              <a:rPr lang="ru-RU" altLang="ru-RU" sz="2200" b="1" dirty="0">
                <a:latin typeface="Arial" panose="020B0604020202020204" pitchFamily="34" charset="0"/>
                <a:cs typeface="Arial" panose="020B0604020202020204" pitchFamily="34" charset="0"/>
              </a:rPr>
              <a:t>осуществлять закупку основных ценообразующих строительных материалов на электронных торгах</a:t>
            </a:r>
            <a:r>
              <a:rPr lang="ru-RU" altLang="ru-RU" sz="2200" dirty="0">
                <a:latin typeface="Arial" panose="020B0604020202020204" pitchFamily="34" charset="0"/>
                <a:cs typeface="Arial" panose="020B0604020202020204" pitchFamily="34" charset="0"/>
              </a:rPr>
              <a:t>:</a:t>
            </a:r>
          </a:p>
          <a:p>
            <a:pPr marL="0" indent="0">
              <a:buNone/>
              <a:defRPr/>
            </a:pPr>
            <a:r>
              <a:rPr lang="ru-RU" altLang="ru-RU" sz="2200" dirty="0">
                <a:latin typeface="Arial" panose="020B0604020202020204" pitchFamily="34" charset="0"/>
                <a:cs typeface="Arial" panose="020B0604020202020204" pitchFamily="34" charset="0"/>
              </a:rPr>
              <a:t>- Ранее </a:t>
            </a:r>
            <a:r>
              <a:rPr lang="ru-RU" altLang="ru-RU" sz="2200" u="sng" dirty="0">
                <a:latin typeface="Arial" panose="020B0604020202020204" pitchFamily="34" charset="0"/>
                <a:cs typeface="Arial" panose="020B0604020202020204" pitchFamily="34" charset="0"/>
              </a:rPr>
              <a:t>рекомендация</a:t>
            </a:r>
            <a:r>
              <a:rPr lang="ru-RU" altLang="ru-RU" sz="2200" dirty="0">
                <a:latin typeface="Arial" panose="020B0604020202020204" pitchFamily="34" charset="0"/>
                <a:cs typeface="Arial" panose="020B0604020202020204" pitchFamily="34" charset="0"/>
              </a:rPr>
              <a:t> включать в контракты условие о закупке подрядчиками стройматериалов на бирже и при наличии согласия на это устанавливать авансирование</a:t>
            </a:r>
          </a:p>
          <a:p>
            <a:pPr>
              <a:defRPr/>
            </a:pPr>
            <a:r>
              <a:rPr lang="ru-RU" altLang="ru-RU" sz="2200" dirty="0">
                <a:latin typeface="Arial" panose="020B0604020202020204" pitchFamily="34" charset="0"/>
                <a:cs typeface="Arial" panose="020B0604020202020204" pitchFamily="34" charset="0"/>
              </a:rPr>
              <a:t>Будут разработаны и размещены в ФГИС ЦС форма сметы и акта выполненных работ для УСН-</a:t>
            </a:r>
            <a:r>
              <a:rPr lang="ru-RU" altLang="ru-RU" sz="2200" dirty="0" err="1">
                <a:latin typeface="Arial" panose="020B0604020202020204" pitchFamily="34" charset="0"/>
                <a:cs typeface="Arial" panose="020B0604020202020204" pitchFamily="34" charset="0"/>
              </a:rPr>
              <a:t>щиков</a:t>
            </a:r>
            <a:r>
              <a:rPr lang="ru-RU" altLang="ru-RU"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91179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02629-9830-D729-E43A-9F6171C81597}"/>
            </a:ext>
          </a:extLst>
        </p:cNvPr>
        <p:cNvGrpSpPr/>
        <p:nvPr/>
      </p:nvGrpSpPr>
      <p:grpSpPr>
        <a:xfrm>
          <a:off x="0" y="0"/>
          <a:ext cx="0" cy="0"/>
          <a:chOff x="0" y="0"/>
          <a:chExt cx="0" cy="0"/>
        </a:xfrm>
      </p:grpSpPr>
      <p:sp>
        <p:nvSpPr>
          <p:cNvPr id="55298" name="Заголовок 1">
            <a:extLst>
              <a:ext uri="{FF2B5EF4-FFF2-40B4-BE49-F238E27FC236}">
                <a16:creationId xmlns:a16="http://schemas.microsoft.com/office/drawing/2014/main" id="{7F78D1D3-ED44-EEC2-04A6-804CAC209416}"/>
              </a:ext>
            </a:extLst>
          </p:cNvPr>
          <p:cNvSpPr>
            <a:spLocks noGrp="1"/>
          </p:cNvSpPr>
          <p:nvPr>
            <p:ph type="title" idx="4294967295"/>
          </p:nvPr>
        </p:nvSpPr>
        <p:spPr>
          <a:xfrm>
            <a:off x="285225" y="285751"/>
            <a:ext cx="9789953" cy="788040"/>
          </a:xfrm>
        </p:spPr>
        <p:txBody>
          <a:bodyPr>
            <a:noAutofit/>
          </a:bodyPr>
          <a:lstStyle/>
          <a:p>
            <a:pPr algn="ctr"/>
            <a:r>
              <a:rPr lang="ru-RU" altLang="ru-RU" sz="2800" b="1" dirty="0">
                <a:latin typeface="Arial" panose="020B0604020202020204" pitchFamily="34" charset="0"/>
                <a:cs typeface="Arial" panose="020B0604020202020204" pitchFamily="34" charset="0"/>
              </a:rPr>
              <a:t>Мечты</a:t>
            </a:r>
            <a:r>
              <a:rPr lang="ru-RU" altLang="ru-RU" sz="2800" dirty="0">
                <a:latin typeface="Arial" panose="020B0604020202020204" pitchFamily="34" charset="0"/>
                <a:cs typeface="Arial" panose="020B0604020202020204" pitchFamily="34" charset="0"/>
              </a:rPr>
              <a:t> = предложения </a:t>
            </a:r>
            <a:r>
              <a:rPr lang="en-US" altLang="ru-RU" sz="2800" dirty="0">
                <a:latin typeface="Arial" panose="020B0604020202020204" pitchFamily="34" charset="0"/>
                <a:cs typeface="Arial" panose="020B0604020202020204" pitchFamily="34" charset="0"/>
              </a:rPr>
              <a:t>V </a:t>
            </a:r>
            <a:r>
              <a:rPr lang="ru-RU" altLang="ru-RU" sz="2800" dirty="0">
                <a:latin typeface="Arial" panose="020B0604020202020204" pitchFamily="34" charset="0"/>
                <a:cs typeface="Arial" panose="020B0604020202020204" pitchFamily="34" charset="0"/>
              </a:rPr>
              <a:t>Всероссийского форума о закупках в строительстве и проектировании</a:t>
            </a:r>
          </a:p>
        </p:txBody>
      </p:sp>
      <p:sp>
        <p:nvSpPr>
          <p:cNvPr id="35843" name="Объект 2">
            <a:extLst>
              <a:ext uri="{FF2B5EF4-FFF2-40B4-BE49-F238E27FC236}">
                <a16:creationId xmlns:a16="http://schemas.microsoft.com/office/drawing/2014/main" id="{177CCCEE-C603-2499-39D5-C89566FB4492}"/>
              </a:ext>
            </a:extLst>
          </p:cNvPr>
          <p:cNvSpPr>
            <a:spLocks noGrp="1"/>
          </p:cNvSpPr>
          <p:nvPr>
            <p:ph idx="4294967295"/>
          </p:nvPr>
        </p:nvSpPr>
        <p:spPr>
          <a:xfrm>
            <a:off x="399010" y="1132514"/>
            <a:ext cx="11538524" cy="5565150"/>
          </a:xfrm>
        </p:spPr>
        <p:txBody>
          <a:bodyPr>
            <a:noAutofit/>
          </a:bodyPr>
          <a:lstStyle/>
          <a:p>
            <a:pPr>
              <a:defRPr/>
            </a:pPr>
            <a:r>
              <a:rPr lang="ru-RU" altLang="ru-RU" sz="1400" dirty="0">
                <a:latin typeface="Arial" panose="020B0604020202020204" pitchFamily="34" charset="0"/>
                <a:cs typeface="Arial" panose="020B0604020202020204" pitchFamily="34" charset="0"/>
              </a:rPr>
              <a:t>В случаях инфляции, завышенных расценок на материалы, устаревания цен спустя 3 месяца после составления смет, строительство останавливается: ГГЭ не пропускает материалы по цене, которая выше заявленной в ФГИС ЦС</a:t>
            </a:r>
          </a:p>
          <a:p>
            <a:pPr>
              <a:defRPr/>
            </a:pPr>
            <a:r>
              <a:rPr lang="ru-RU" altLang="ru-RU" sz="1400" dirty="0">
                <a:latin typeface="Arial" panose="020B0604020202020204" pitchFamily="34" charset="0"/>
                <a:cs typeface="Arial" panose="020B0604020202020204" pitchFamily="34" charset="0"/>
              </a:rPr>
              <a:t>При применении сметных расчетов принимать во внимание не минимальные, а максимальные цены</a:t>
            </a:r>
          </a:p>
          <a:p>
            <a:pPr>
              <a:defRPr/>
            </a:pPr>
            <a:r>
              <a:rPr lang="ru-RU" altLang="ru-RU" sz="1400" dirty="0">
                <a:latin typeface="Arial" panose="020B0604020202020204" pitchFamily="34" charset="0"/>
                <a:cs typeface="Arial" panose="020B0604020202020204" pitchFamily="34" charset="0"/>
              </a:rPr>
              <a:t>В случае выявления разницы в цене между коммерческим прайсом и ценой в ФГИС ЦС, отдавать предпочтение коммерческому прайсу</a:t>
            </a:r>
          </a:p>
          <a:p>
            <a:pPr>
              <a:defRPr/>
            </a:pPr>
            <a:r>
              <a:rPr lang="ru-RU" altLang="ru-RU" sz="1400" dirty="0">
                <a:latin typeface="Arial" panose="020B0604020202020204" pitchFamily="34" charset="0"/>
                <a:cs typeface="Arial" panose="020B0604020202020204" pitchFamily="34" charset="0"/>
              </a:rPr>
              <a:t>Обязанность заказчика требовать от исполнителя, который снизил стоимость на 25%, факт. смету на работы, в которой будет приведено рыночное обоснование возможности снижения стоимости. </a:t>
            </a:r>
          </a:p>
          <a:p>
            <a:pPr>
              <a:defRPr/>
            </a:pPr>
            <a:r>
              <a:rPr lang="ru-RU" altLang="ru-RU" sz="1400" dirty="0">
                <a:latin typeface="Arial" panose="020B0604020202020204" pitchFamily="34" charset="0"/>
                <a:cs typeface="Arial" panose="020B0604020202020204" pitchFamily="34" charset="0"/>
              </a:rPr>
              <a:t>Отказаться от понятия «достоверность сметной стоимости». </a:t>
            </a:r>
          </a:p>
          <a:p>
            <a:pPr>
              <a:defRPr/>
            </a:pPr>
            <a:r>
              <a:rPr lang="ru-RU" altLang="ru-RU" sz="1400" dirty="0">
                <a:latin typeface="Arial" panose="020B0604020202020204" pitchFamily="34" charset="0"/>
                <a:cs typeface="Arial" panose="020B0604020202020204" pitchFamily="34" charset="0"/>
              </a:rPr>
              <a:t>Установить в приказе 421пр такой же лимит затрат на непредвиденные, который прописан в ГОСТе Р 58535- 2019 «Стоимостной инжиниринг. Термины и определения», который в </a:t>
            </a:r>
            <a:r>
              <a:rPr lang="ru-RU" altLang="ru-RU" sz="1400" dirty="0" err="1">
                <a:latin typeface="Arial" panose="020B0604020202020204" pitchFamily="34" charset="0"/>
                <a:cs typeface="Arial" panose="020B0604020202020204" pitchFamily="34" charset="0"/>
              </a:rPr>
              <a:t>п.п</a:t>
            </a:r>
            <a:r>
              <a:rPr lang="ru-RU" altLang="ru-RU" sz="1400" dirty="0">
                <a:latin typeface="Arial" panose="020B0604020202020204" pitchFamily="34" charset="0"/>
                <a:cs typeface="Arial" panose="020B0604020202020204" pitchFamily="34" charset="0"/>
              </a:rPr>
              <a:t>. 35...40 определяет классы точности оценки стоимости проекта. </a:t>
            </a:r>
          </a:p>
          <a:p>
            <a:pPr>
              <a:defRPr/>
            </a:pPr>
            <a:r>
              <a:rPr lang="ru-RU" altLang="ru-RU" sz="1400" dirty="0">
                <a:latin typeface="Arial" panose="020B0604020202020204" pitchFamily="34" charset="0"/>
                <a:cs typeface="Arial" panose="020B0604020202020204" pitchFamily="34" charset="0"/>
              </a:rPr>
              <a:t>Контракт на строительство заключать по сметам РД. И, соответственно, оценку достоверности проводить по сметам РД</a:t>
            </a:r>
          </a:p>
          <a:p>
            <a:pPr>
              <a:defRPr/>
            </a:pPr>
            <a:r>
              <a:rPr lang="ru-RU" altLang="ru-RU" sz="1400" dirty="0">
                <a:latin typeface="Arial" panose="020B0604020202020204" pitchFamily="34" charset="0"/>
                <a:cs typeface="Arial" panose="020B0604020202020204" pitchFamily="34" charset="0"/>
              </a:rPr>
              <a:t>Реализовать разграничение понятий в зависимости от стадии работ: принцип экономности лучше применять при наличии проектной документации, а принцип результативности – в закупках «под ключ». </a:t>
            </a:r>
          </a:p>
          <a:p>
            <a:pPr>
              <a:defRPr/>
            </a:pPr>
            <a:r>
              <a:rPr lang="ru-RU" altLang="ru-RU" sz="1400" dirty="0">
                <a:latin typeface="Arial" panose="020B0604020202020204" pitchFamily="34" charset="0"/>
                <a:cs typeface="Arial" panose="020B0604020202020204" pitchFamily="34" charset="0"/>
              </a:rPr>
              <a:t>Исключить понятие «твердой» цены. </a:t>
            </a:r>
          </a:p>
          <a:p>
            <a:pPr>
              <a:defRPr/>
            </a:pPr>
            <a:r>
              <a:rPr lang="ru-RU" altLang="ru-RU" sz="1400" dirty="0">
                <a:latin typeface="Arial" panose="020B0604020202020204" pitchFamily="34" charset="0"/>
                <a:cs typeface="Arial" panose="020B0604020202020204" pitchFamily="34" charset="0"/>
              </a:rPr>
              <a:t>Делить смету контракта на технологически завершённый этап СМР. Один этап – одна смета. В результате, итог каждой сметы будет итогом в строке сметы контракта. Не принимать работы по незавершённому этапу сметы контракта.</a:t>
            </a:r>
          </a:p>
          <a:p>
            <a:pPr>
              <a:defRPr/>
            </a:pPr>
            <a:r>
              <a:rPr lang="ru-RU" altLang="ru-RU" sz="1400" dirty="0">
                <a:latin typeface="Arial" panose="020B0604020202020204" pitchFamily="34" charset="0"/>
                <a:cs typeface="Arial" panose="020B0604020202020204" pitchFamily="34" charset="0"/>
              </a:rPr>
              <a:t>Установить какой-то один метод определения стоимости ПИР.</a:t>
            </a:r>
          </a:p>
          <a:p>
            <a:pPr>
              <a:defRPr/>
            </a:pPr>
            <a:r>
              <a:rPr lang="ru-RU" altLang="ru-RU" sz="1400" dirty="0">
                <a:latin typeface="Arial" panose="020B0604020202020204" pitchFamily="34" charset="0"/>
                <a:cs typeface="Arial" panose="020B0604020202020204" pitchFamily="34" charset="0"/>
              </a:rPr>
              <a:t>Создать официальный, аттестованный онлайн/оффлайн-калькулятор НМЦК</a:t>
            </a:r>
          </a:p>
          <a:p>
            <a:pPr>
              <a:defRPr/>
            </a:pPr>
            <a:r>
              <a:rPr lang="ru-RU" altLang="ru-RU" sz="1400" dirty="0">
                <a:latin typeface="Arial" panose="020B0604020202020204" pitchFamily="34" charset="0"/>
                <a:cs typeface="Arial" panose="020B0604020202020204" pitchFamily="34" charset="0"/>
              </a:rPr>
              <a:t>Возможность изменения цены контракта на авторский контроль и строительный надзор в зависимости от изменения стоимости СМР и конкретные требования к специалистам, осуществляющим </a:t>
            </a:r>
            <a:r>
              <a:rPr lang="ru-RU" altLang="ru-RU" sz="1400" dirty="0" err="1">
                <a:latin typeface="Arial" panose="020B0604020202020204" pitchFamily="34" charset="0"/>
                <a:cs typeface="Arial" panose="020B0604020202020204" pitchFamily="34" charset="0"/>
              </a:rPr>
              <a:t>стройконтроль</a:t>
            </a:r>
            <a:r>
              <a:rPr lang="ru-RU" altLang="ru-RU" sz="1400" dirty="0">
                <a:latin typeface="Arial" panose="020B0604020202020204" pitchFamily="34" charset="0"/>
                <a:cs typeface="Arial" panose="020B0604020202020204" pitchFamily="34" charset="0"/>
              </a:rPr>
              <a:t> со стороны заказчика (стаж, образования, НОК)</a:t>
            </a:r>
          </a:p>
        </p:txBody>
      </p:sp>
    </p:spTree>
    <p:extLst>
      <p:ext uri="{BB962C8B-B14F-4D97-AF65-F5344CB8AC3E}">
        <p14:creationId xmlns:p14="http://schemas.microsoft.com/office/powerpoint/2010/main" val="2893799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274A-87F7-53D9-E644-1AF3294B519D}"/>
            </a:ext>
          </a:extLst>
        </p:cNvPr>
        <p:cNvGrpSpPr/>
        <p:nvPr/>
      </p:nvGrpSpPr>
      <p:grpSpPr>
        <a:xfrm>
          <a:off x="0" y="0"/>
          <a:ext cx="0" cy="0"/>
          <a:chOff x="0" y="0"/>
          <a:chExt cx="0" cy="0"/>
        </a:xfrm>
      </p:grpSpPr>
      <p:sp>
        <p:nvSpPr>
          <p:cNvPr id="55298" name="Заголовок 1">
            <a:extLst>
              <a:ext uri="{FF2B5EF4-FFF2-40B4-BE49-F238E27FC236}">
                <a16:creationId xmlns:a16="http://schemas.microsoft.com/office/drawing/2014/main" id="{92514612-5F99-71A5-0C40-86DB0442A70B}"/>
              </a:ext>
            </a:extLst>
          </p:cNvPr>
          <p:cNvSpPr>
            <a:spLocks noGrp="1"/>
          </p:cNvSpPr>
          <p:nvPr>
            <p:ph type="title" idx="4294967295"/>
          </p:nvPr>
        </p:nvSpPr>
        <p:spPr>
          <a:xfrm>
            <a:off x="285226" y="285750"/>
            <a:ext cx="8212822" cy="830263"/>
          </a:xfrm>
        </p:spPr>
        <p:txBody>
          <a:bodyPr>
            <a:normAutofit/>
          </a:bodyPr>
          <a:lstStyle/>
          <a:p>
            <a:pPr algn="ctr"/>
            <a:r>
              <a:rPr lang="ru-RU" altLang="ru-RU" sz="3600" b="1" dirty="0">
                <a:latin typeface="Arial" panose="020B0604020202020204" pitchFamily="34" charset="0"/>
                <a:cs typeface="Arial" panose="020B0604020202020204" pitchFamily="34" charset="0"/>
              </a:rPr>
              <a:t>НЕ - ПРОЕКТЫ</a:t>
            </a:r>
          </a:p>
        </p:txBody>
      </p:sp>
      <p:sp>
        <p:nvSpPr>
          <p:cNvPr id="35843" name="Объект 2">
            <a:extLst>
              <a:ext uri="{FF2B5EF4-FFF2-40B4-BE49-F238E27FC236}">
                <a16:creationId xmlns:a16="http://schemas.microsoft.com/office/drawing/2014/main" id="{A6C3BD99-E346-FB9E-3948-B20C030C2E0A}"/>
              </a:ext>
            </a:extLst>
          </p:cNvPr>
          <p:cNvSpPr>
            <a:spLocks noGrp="1"/>
          </p:cNvSpPr>
          <p:nvPr>
            <p:ph idx="4294967295"/>
          </p:nvPr>
        </p:nvSpPr>
        <p:spPr>
          <a:xfrm>
            <a:off x="399010" y="1258350"/>
            <a:ext cx="11538524" cy="5439314"/>
          </a:xfrm>
        </p:spPr>
        <p:txBody>
          <a:bodyPr>
            <a:noAutofit/>
          </a:bodyPr>
          <a:lstStyle/>
          <a:p>
            <a:pPr marL="0" indent="0">
              <a:buNone/>
              <a:defRPr/>
            </a:pPr>
            <a:r>
              <a:rPr lang="ru-RU" altLang="ru-RU" sz="2600" b="1" dirty="0">
                <a:latin typeface="Arial" panose="020B0604020202020204" pitchFamily="34" charset="0"/>
                <a:cs typeface="Arial" panose="020B0604020202020204" pitchFamily="34" charset="0"/>
              </a:rPr>
              <a:t>Минфин</a:t>
            </a:r>
            <a:r>
              <a:rPr lang="ru-RU" altLang="ru-RU" sz="2600" dirty="0">
                <a:latin typeface="Arial" panose="020B0604020202020204" pitchFamily="34" charset="0"/>
                <a:cs typeface="Arial" panose="020B0604020202020204" pitchFamily="34" charset="0"/>
              </a:rPr>
              <a:t> высказался </a:t>
            </a:r>
            <a:r>
              <a:rPr lang="ru-RU" altLang="ru-RU" sz="2600" b="1" dirty="0">
                <a:latin typeface="Arial" panose="020B0604020202020204" pitchFamily="34" charset="0"/>
                <a:cs typeface="Arial" panose="020B0604020202020204" pitchFamily="34" charset="0"/>
              </a:rPr>
              <a:t>отрицательно</a:t>
            </a:r>
            <a:r>
              <a:rPr lang="ru-RU" altLang="ru-RU" sz="2600" dirty="0">
                <a:latin typeface="Arial" panose="020B0604020202020204" pitchFamily="34" charset="0"/>
                <a:cs typeface="Arial" panose="020B0604020202020204" pitchFamily="34" charset="0"/>
              </a:rPr>
              <a:t> по следующим инициативам:</a:t>
            </a:r>
          </a:p>
          <a:p>
            <a:pPr>
              <a:defRPr/>
            </a:pPr>
            <a:r>
              <a:rPr lang="ru-RU" altLang="ru-RU" sz="2600" dirty="0">
                <a:latin typeface="Arial" panose="020B0604020202020204" pitchFamily="34" charset="0"/>
                <a:cs typeface="Arial" panose="020B0604020202020204" pitchFamily="34" charset="0"/>
              </a:rPr>
              <a:t>Добавить в 44-ФЗ новые основания изменения контрактов по стройке</a:t>
            </a:r>
          </a:p>
          <a:p>
            <a:pPr>
              <a:defRPr/>
            </a:pPr>
            <a:r>
              <a:rPr lang="ru-RU" altLang="ru-RU" sz="2600" dirty="0">
                <a:latin typeface="Arial" panose="020B0604020202020204" pitchFamily="34" charset="0"/>
                <a:cs typeface="Arial" panose="020B0604020202020204" pitchFamily="34" charset="0"/>
              </a:rPr>
              <a:t>Вывести регулирование стройки в отдельный НПА</a:t>
            </a:r>
          </a:p>
          <a:p>
            <a:pPr>
              <a:defRPr/>
            </a:pPr>
            <a:r>
              <a:rPr lang="ru-RU" altLang="ru-RU" sz="2600" dirty="0">
                <a:latin typeface="Arial" panose="020B0604020202020204" pitchFamily="34" charset="0"/>
                <a:cs typeface="Arial" panose="020B0604020202020204" pitchFamily="34" charset="0"/>
              </a:rPr>
              <a:t>Урегулировать порядок применения (пересчёта) НДС и УСН по 223-ФЗ</a:t>
            </a:r>
          </a:p>
          <a:p>
            <a:pPr>
              <a:defRPr/>
            </a:pPr>
            <a:r>
              <a:rPr lang="ru-RU" altLang="ru-RU" sz="2600" dirty="0">
                <a:latin typeface="Arial" panose="020B0604020202020204" pitchFamily="34" charset="0"/>
                <a:cs typeface="Arial" panose="020B0604020202020204" pitchFamily="34" charset="0"/>
              </a:rPr>
              <a:t>Проводить закупки стройки только конкурсами с долей стоимостного критерия 30% (40%)</a:t>
            </a:r>
          </a:p>
          <a:p>
            <a:pPr>
              <a:defRPr/>
            </a:pPr>
            <a:r>
              <a:rPr lang="ru-RU" altLang="ru-RU" sz="2600" dirty="0">
                <a:latin typeface="Arial" panose="020B0604020202020204" pitchFamily="34" charset="0"/>
                <a:cs typeface="Arial" panose="020B0604020202020204" pitchFamily="34" charset="0"/>
              </a:rPr>
              <a:t>Включать в РНП подрядчиков, которые 2 и более раза </a:t>
            </a:r>
            <a:r>
              <a:rPr lang="ru-RU" altLang="ru-RU" sz="2600" dirty="0" err="1">
                <a:latin typeface="Arial" panose="020B0604020202020204" pitchFamily="34" charset="0"/>
                <a:cs typeface="Arial" panose="020B0604020202020204" pitchFamily="34" charset="0"/>
              </a:rPr>
              <a:t>расторглись</a:t>
            </a:r>
            <a:r>
              <a:rPr lang="ru-RU" altLang="ru-RU" sz="2600" dirty="0">
                <a:latin typeface="Arial" panose="020B0604020202020204" pitchFamily="34" charset="0"/>
                <a:cs typeface="Arial" panose="020B0604020202020204" pitchFamily="34" charset="0"/>
              </a:rPr>
              <a:t> соглашением сторон по стройке, не исполнив более 10% работ</a:t>
            </a:r>
          </a:p>
          <a:p>
            <a:pPr marL="0" indent="0">
              <a:buNone/>
              <a:defRPr/>
            </a:pPr>
            <a:r>
              <a:rPr lang="ru-RU" altLang="ru-RU" sz="2600" b="1" dirty="0">
                <a:latin typeface="Arial" panose="020B0604020202020204" pitchFamily="34" charset="0"/>
                <a:cs typeface="Arial" panose="020B0604020202020204" pitchFamily="34" charset="0"/>
              </a:rPr>
              <a:t>ГГЭ</a:t>
            </a:r>
            <a:r>
              <a:rPr lang="ru-RU" altLang="ru-RU" sz="2600" dirty="0">
                <a:latin typeface="Arial" panose="020B0604020202020204" pitchFamily="34" charset="0"/>
                <a:cs typeface="Arial" panose="020B0604020202020204" pitchFamily="34" charset="0"/>
              </a:rPr>
              <a:t> отрицательно:</a:t>
            </a:r>
          </a:p>
          <a:p>
            <a:pPr>
              <a:defRPr/>
            </a:pPr>
            <a:r>
              <a:rPr lang="ru-RU" altLang="ru-RU" sz="2600" dirty="0">
                <a:latin typeface="Arial" panose="020B0604020202020204" pitchFamily="34" charset="0"/>
                <a:cs typeface="Arial" panose="020B0604020202020204" pitchFamily="34" charset="0"/>
              </a:rPr>
              <a:t>Изменение размеров лимитов на непредвиденные работы и затраты</a:t>
            </a:r>
          </a:p>
          <a:p>
            <a:pPr>
              <a:defRPr/>
            </a:pPr>
            <a:endParaRPr lang="ru-RU" altLang="ru-R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48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FB11D1EC-7460-1CE3-ADED-57445671548F}"/>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DDA68DF2-A243-5F8E-ACC4-0E475046C56A}"/>
              </a:ext>
            </a:extLst>
          </p:cNvPr>
          <p:cNvSpPr txBox="1"/>
          <p:nvPr/>
        </p:nvSpPr>
        <p:spPr bwMode="auto">
          <a:xfrm>
            <a:off x="869863" y="2225834"/>
            <a:ext cx="8363801" cy="3046988"/>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0E779D"/>
                </a:solidFill>
                <a:effectLst/>
                <a:uLnTx/>
                <a:uFillTx/>
                <a:latin typeface="Arial" panose="020B0604020202020204"/>
                <a:ea typeface="+mn-ea"/>
                <a:cs typeface="+mn-cs"/>
              </a:rPr>
              <a:t>Что учесть при закупке работ по строительству (капитальному ремонту, реконструкции и т.д.)</a:t>
            </a:r>
            <a:endParaRPr kumimoji="0" sz="2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4564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658813" y="302543"/>
            <a:ext cx="9533811" cy="922337"/>
          </a:xfrm>
        </p:spPr>
        <p:txBody>
          <a:bodyPr rtlCol="0">
            <a:noAutofit/>
          </a:bodyPr>
          <a:lstStyle/>
          <a:p>
            <a:pPr algn="ctr">
              <a:defRPr/>
            </a:pPr>
            <a:r>
              <a:rPr lang="ru-RU" altLang="ru-RU" sz="3600" b="1" dirty="0">
                <a:latin typeface="Arial" panose="020B0604020202020204" pitchFamily="34" charset="0"/>
                <a:cs typeface="Arial" panose="020B0604020202020204" pitchFamily="34" charset="0"/>
              </a:rPr>
              <a:t>Что понимаем под «стройкой»?</a:t>
            </a:r>
          </a:p>
        </p:txBody>
      </p:sp>
      <p:sp>
        <p:nvSpPr>
          <p:cNvPr id="19459" name="Rectangle 3"/>
          <p:cNvSpPr>
            <a:spLocks noGrp="1" noChangeArrowheads="1"/>
          </p:cNvSpPr>
          <p:nvPr>
            <p:ph type="body" idx="4294967295"/>
          </p:nvPr>
        </p:nvSpPr>
        <p:spPr bwMode="auto">
          <a:xfrm>
            <a:off x="365379" y="1224880"/>
            <a:ext cx="11681212" cy="5524150"/>
          </a:xfrm>
        </p:spPr>
        <p:txBody>
          <a:bodyPr wrap="square" numCol="1" anchor="t" anchorCtr="0" compatLnSpc="1">
            <a:prstTxWarp prst="textNoShape">
              <a:avLst/>
            </a:prstTxWarp>
            <a:normAutofit/>
          </a:bodyPr>
          <a:lstStyle/>
          <a:p>
            <a:pPr marL="0" indent="0">
              <a:spcBef>
                <a:spcPct val="0"/>
              </a:spcBef>
              <a:buNone/>
            </a:pPr>
            <a:r>
              <a:rPr lang="ru-RU" altLang="ru-RU" dirty="0">
                <a:latin typeface="Arial" panose="020B0604020202020204" pitchFamily="34" charset="0"/>
                <a:cs typeface="Arial" panose="020B0604020202020204" pitchFamily="34" charset="0"/>
              </a:rPr>
              <a:t>1) проектные и/или изыскательские работы</a:t>
            </a:r>
          </a:p>
          <a:p>
            <a:pPr marL="0" indent="0">
              <a:spcBef>
                <a:spcPct val="0"/>
              </a:spcBef>
              <a:buNone/>
            </a:pPr>
            <a:r>
              <a:rPr lang="ru-RU" altLang="ru-RU" dirty="0">
                <a:latin typeface="Arial" panose="020B0604020202020204" pitchFamily="34" charset="0"/>
                <a:cs typeface="Arial" panose="020B0604020202020204" pitchFamily="34" charset="0"/>
              </a:rPr>
              <a:t>2) строительство, реконструкция, капитальный ремонт, снос объекта капитального строительства</a:t>
            </a:r>
          </a:p>
          <a:p>
            <a:pPr marL="0" indent="0">
              <a:spcBef>
                <a:spcPct val="0"/>
              </a:spcBef>
              <a:buNone/>
            </a:pPr>
            <a:r>
              <a:rPr lang="ru-RU" altLang="ru-RU" dirty="0">
                <a:latin typeface="Arial" panose="020B0604020202020204" pitchFamily="34" charset="0"/>
                <a:cs typeface="Arial" panose="020B0604020202020204" pitchFamily="34" charset="0"/>
              </a:rPr>
              <a:t>3) ремонт, сохранение объектов культурного наследия</a:t>
            </a:r>
          </a:p>
          <a:p>
            <a:pPr marL="0" indent="0">
              <a:spcBef>
                <a:spcPct val="0"/>
              </a:spcBef>
              <a:buNone/>
            </a:pPr>
            <a:r>
              <a:rPr lang="ru-RU" altLang="ru-RU" dirty="0">
                <a:latin typeface="Arial" panose="020B0604020202020204" pitchFamily="34" charset="0"/>
                <a:cs typeface="Arial" panose="020B0604020202020204" pitchFamily="34" charset="0"/>
              </a:rPr>
              <a:t>4) содержание автомобильных дорог</a:t>
            </a:r>
          </a:p>
          <a:p>
            <a:pPr marL="0" indent="0">
              <a:spcBef>
                <a:spcPct val="0"/>
              </a:spcBef>
              <a:buNone/>
            </a:pPr>
            <a:r>
              <a:rPr lang="ru-RU" altLang="ru-RU" dirty="0">
                <a:latin typeface="Arial" panose="020B0604020202020204" pitchFamily="34" charset="0"/>
                <a:cs typeface="Arial" panose="020B0604020202020204" pitchFamily="34" charset="0"/>
              </a:rPr>
              <a:t>5) текущий ремонт</a:t>
            </a:r>
          </a:p>
          <a:p>
            <a:pPr marL="0" indent="0">
              <a:spcBef>
                <a:spcPct val="0"/>
              </a:spcBef>
              <a:buNone/>
            </a:pPr>
            <a:r>
              <a:rPr lang="ru-RU" altLang="ru-RU" dirty="0">
                <a:latin typeface="Arial" panose="020B0604020202020204" pitchFamily="34" charset="0"/>
                <a:cs typeface="Arial" panose="020B0604020202020204" pitchFamily="34" charset="0"/>
              </a:rPr>
              <a:t>6) благоустройство</a:t>
            </a:r>
          </a:p>
          <a:p>
            <a:pPr marL="0" indent="0">
              <a:spcBef>
                <a:spcPct val="0"/>
              </a:spcBef>
              <a:buNone/>
            </a:pPr>
            <a:r>
              <a:rPr lang="ru-RU" altLang="ru-RU" dirty="0">
                <a:latin typeface="Arial" panose="020B0604020202020204" pitchFamily="34" charset="0"/>
                <a:cs typeface="Arial" panose="020B0604020202020204" pitchFamily="34" charset="0"/>
              </a:rPr>
              <a:t>7) строительство «под ключ» (ПИР + строительство/реконструкция/ </a:t>
            </a:r>
            <a:r>
              <a:rPr lang="ru-RU" altLang="ru-RU" dirty="0" err="1">
                <a:latin typeface="Arial" panose="020B0604020202020204" pitchFamily="34" charset="0"/>
                <a:cs typeface="Arial" panose="020B0604020202020204" pitchFamily="34" charset="0"/>
              </a:rPr>
              <a:t>кап.ремонт</a:t>
            </a:r>
            <a:r>
              <a:rPr lang="ru-RU" altLang="ru-RU" dirty="0">
                <a:latin typeface="Arial" panose="020B0604020202020204" pitchFamily="34" charset="0"/>
                <a:cs typeface="Arial" panose="020B0604020202020204" pitchFamily="34" charset="0"/>
              </a:rPr>
              <a:t> + оборудование) – ч. 56 ст. 112 (</a:t>
            </a:r>
            <a:r>
              <a:rPr lang="ru-RU" altLang="ru-RU" dirty="0">
                <a:solidFill>
                  <a:srgbClr val="FF0000"/>
                </a:solidFill>
                <a:latin typeface="Arial" panose="020B0604020202020204" pitchFamily="34" charset="0"/>
                <a:cs typeface="Arial" panose="020B0604020202020204" pitchFamily="34" charset="0"/>
              </a:rPr>
              <a:t>до 01.01.2026</a:t>
            </a:r>
            <a:r>
              <a:rPr lang="ru-RU" altLang="ru-RU" dirty="0">
                <a:latin typeface="Arial" panose="020B0604020202020204" pitchFamily="34" charset="0"/>
                <a:cs typeface="Arial" panose="020B0604020202020204" pitchFamily="34" charset="0"/>
              </a:rPr>
              <a:t>)</a:t>
            </a:r>
          </a:p>
          <a:p>
            <a:pPr marL="0" indent="0">
              <a:spcBef>
                <a:spcPct val="0"/>
              </a:spcBef>
              <a:buNone/>
            </a:pPr>
            <a:r>
              <a:rPr lang="ru-RU" altLang="ru-RU" dirty="0">
                <a:latin typeface="Arial" panose="020B0604020202020204" pitchFamily="34" charset="0"/>
                <a:cs typeface="Arial" panose="020B0604020202020204" pitchFamily="34" charset="0"/>
              </a:rPr>
              <a:t>8) контракт жизненного цикла (ПИР + строительство + эксплуатация) – ч. 16.1 ст. 34 и ПП 563</a:t>
            </a:r>
          </a:p>
          <a:p>
            <a:pPr marL="0" indent="0">
              <a:spcBef>
                <a:spcPct val="0"/>
              </a:spcBef>
              <a:buNone/>
            </a:pPr>
            <a:r>
              <a:rPr lang="ru-RU" altLang="ru-RU" dirty="0">
                <a:latin typeface="Arial" panose="020B0604020202020204" pitchFamily="34" charset="0"/>
                <a:cs typeface="Arial" panose="020B0604020202020204" pitchFamily="34" charset="0"/>
              </a:rPr>
              <a:t>9) иные случаи: ремонт систем ОПС, кондиционирования и т.д.</a:t>
            </a:r>
          </a:p>
          <a:p>
            <a:pPr>
              <a:spcBef>
                <a:spcPct val="0"/>
              </a:spcBef>
            </a:pPr>
            <a:endParaRPr lang="ru-RU" altLang="ru-RU" sz="1600" dirty="0">
              <a:latin typeface="Arial" panose="020B0604020202020204" pitchFamily="34" charset="0"/>
              <a:cs typeface="Arial" panose="020B0604020202020204" pitchFamily="34" charset="0"/>
            </a:endParaRPr>
          </a:p>
          <a:p>
            <a:pPr marL="0" indent="0" algn="ctr">
              <a:spcBef>
                <a:spcPct val="0"/>
              </a:spcBef>
              <a:buNone/>
            </a:pPr>
            <a:r>
              <a:rPr lang="ru-RU" altLang="ru-RU" dirty="0">
                <a:solidFill>
                  <a:srgbClr val="FF0000"/>
                </a:solidFill>
                <a:latin typeface="Arial" panose="020B0604020202020204" pitchFamily="34" charset="0"/>
                <a:cs typeface="Arial" panose="020B0604020202020204" pitchFamily="34" charset="0"/>
              </a:rPr>
              <a:t>Требования почти везде чуть-чуть разные!</a:t>
            </a:r>
          </a:p>
        </p:txBody>
      </p:sp>
    </p:spTree>
    <p:extLst>
      <p:ext uri="{BB962C8B-B14F-4D97-AF65-F5344CB8AC3E}">
        <p14:creationId xmlns:p14="http://schemas.microsoft.com/office/powerpoint/2010/main" val="971360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idx="4294967295"/>
          </p:nvPr>
        </p:nvSpPr>
        <p:spPr>
          <a:xfrm>
            <a:off x="482138" y="365125"/>
            <a:ext cx="7404562" cy="1119188"/>
          </a:xfrm>
        </p:spPr>
        <p:txBody>
          <a:bodyPr/>
          <a:lstStyle/>
          <a:p>
            <a:r>
              <a:rPr lang="ru-RU" altLang="ru-RU" b="1" dirty="0">
                <a:latin typeface="Arial" panose="020B0604020202020204" pitchFamily="34" charset="0"/>
                <a:cs typeface="Arial" panose="020B0604020202020204" pitchFamily="34" charset="0"/>
              </a:rPr>
              <a:t>Различные ремонты</a:t>
            </a:r>
          </a:p>
        </p:txBody>
      </p:sp>
      <p:sp>
        <p:nvSpPr>
          <p:cNvPr id="3" name="Объект 2"/>
          <p:cNvSpPr>
            <a:spLocks noGrp="1"/>
          </p:cNvSpPr>
          <p:nvPr>
            <p:ph idx="4294967295"/>
          </p:nvPr>
        </p:nvSpPr>
        <p:spPr>
          <a:xfrm>
            <a:off x="556952" y="1711355"/>
            <a:ext cx="11229580" cy="4868834"/>
          </a:xfrm>
        </p:spPr>
        <p:txBody>
          <a:bodyPr>
            <a:normAutofit lnSpcReduction="10000"/>
          </a:bodyPr>
          <a:lstStyle/>
          <a:p>
            <a:pPr marL="0" indent="0">
              <a:buNone/>
              <a:defRPr/>
            </a:pPr>
            <a:r>
              <a:rPr lang="ru-RU" sz="3300" dirty="0"/>
              <a:t>Письмо Минстроя России от 3 июля 2017 г. № 29521-ОГ/04: </a:t>
            </a:r>
          </a:p>
          <a:p>
            <a:pPr>
              <a:defRPr/>
            </a:pPr>
            <a:r>
              <a:rPr lang="ru-RU" sz="3300" dirty="0"/>
              <a:t>- понятие </a:t>
            </a:r>
            <a:r>
              <a:rPr lang="ru-RU" sz="3300" b="1" dirty="0"/>
              <a:t>капитального ремонта </a:t>
            </a:r>
            <a:r>
              <a:rPr lang="ru-RU" sz="3300" dirty="0"/>
              <a:t>содержится в ч. 14.2 ст. 1 Градостроительного кодекса Российской Федерации</a:t>
            </a:r>
          </a:p>
          <a:p>
            <a:pPr>
              <a:defRPr/>
            </a:pPr>
            <a:r>
              <a:rPr lang="ru-RU" sz="3300" dirty="0"/>
              <a:t>- понятие </a:t>
            </a:r>
            <a:r>
              <a:rPr lang="ru-RU" sz="3300" b="1" dirty="0"/>
              <a:t>текущего ремонта </a:t>
            </a:r>
            <a:r>
              <a:rPr lang="ru-RU" sz="3300" dirty="0"/>
              <a:t>– в п. 2.2 Методического пособия по содержанию и ремонту жилищного фонда МДК 2-04.2004</a:t>
            </a:r>
            <a:br>
              <a:rPr lang="ru-RU" dirty="0"/>
            </a:br>
            <a:endParaRPr lang="ru-RU" dirty="0"/>
          </a:p>
          <a:p>
            <a:pPr>
              <a:defRPr/>
            </a:pPr>
            <a:r>
              <a:rPr lang="ru-RU" sz="3200" dirty="0"/>
              <a:t>Пояснение ФАС России: </a:t>
            </a:r>
            <a:r>
              <a:rPr lang="en-US" sz="3200" dirty="0">
                <a:hlinkClick r:id="rId2"/>
              </a:rPr>
              <a:t>https://saratov.fas.gov.ru/news/17308</a:t>
            </a:r>
            <a:r>
              <a:rPr lang="ru-RU" sz="3200" dirty="0"/>
              <a:t> </a:t>
            </a:r>
          </a:p>
        </p:txBody>
      </p:sp>
    </p:spTree>
    <p:extLst>
      <p:ext uri="{BB962C8B-B14F-4D97-AF65-F5344CB8AC3E}">
        <p14:creationId xmlns:p14="http://schemas.microsoft.com/office/powerpoint/2010/main" val="474767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4741E-040C-3876-3117-46047EFEEB8C}"/>
            </a:ext>
          </a:extLst>
        </p:cNvPr>
        <p:cNvGrpSpPr/>
        <p:nvPr/>
      </p:nvGrpSpPr>
      <p:grpSpPr>
        <a:xfrm>
          <a:off x="0" y="0"/>
          <a:ext cx="0" cy="0"/>
          <a:chOff x="0" y="0"/>
          <a:chExt cx="0" cy="0"/>
        </a:xfrm>
      </p:grpSpPr>
      <p:sp>
        <p:nvSpPr>
          <p:cNvPr id="47106" name="Заголовок 1">
            <a:extLst>
              <a:ext uri="{FF2B5EF4-FFF2-40B4-BE49-F238E27FC236}">
                <a16:creationId xmlns:a16="http://schemas.microsoft.com/office/drawing/2014/main" id="{9188CA84-34B5-110D-CAB1-6D8B75B30CAE}"/>
              </a:ext>
            </a:extLst>
          </p:cNvPr>
          <p:cNvSpPr>
            <a:spLocks noGrp="1"/>
          </p:cNvSpPr>
          <p:nvPr>
            <p:ph type="title" idx="4294967295"/>
          </p:nvPr>
        </p:nvSpPr>
        <p:spPr>
          <a:xfrm>
            <a:off x="482138" y="365125"/>
            <a:ext cx="7404562" cy="1119188"/>
          </a:xfrm>
        </p:spPr>
        <p:txBody>
          <a:bodyPr/>
          <a:lstStyle/>
          <a:p>
            <a:r>
              <a:rPr lang="ru-RU" altLang="ru-RU" b="1" dirty="0">
                <a:latin typeface="Arial" panose="020B0604020202020204" pitchFamily="34" charset="0"/>
                <a:cs typeface="Arial" panose="020B0604020202020204" pitchFamily="34" charset="0"/>
              </a:rPr>
              <a:t>Различные ремонты</a:t>
            </a:r>
          </a:p>
        </p:txBody>
      </p:sp>
      <p:sp>
        <p:nvSpPr>
          <p:cNvPr id="3" name="Объект 2">
            <a:extLst>
              <a:ext uri="{FF2B5EF4-FFF2-40B4-BE49-F238E27FC236}">
                <a16:creationId xmlns:a16="http://schemas.microsoft.com/office/drawing/2014/main" id="{1ABF44D9-AC0D-91A5-DA7F-22636898D993}"/>
              </a:ext>
            </a:extLst>
          </p:cNvPr>
          <p:cNvSpPr>
            <a:spLocks noGrp="1"/>
          </p:cNvSpPr>
          <p:nvPr>
            <p:ph idx="4294967295"/>
          </p:nvPr>
        </p:nvSpPr>
        <p:spPr>
          <a:xfrm>
            <a:off x="556952" y="1724025"/>
            <a:ext cx="10055485" cy="4856163"/>
          </a:xfrm>
        </p:spPr>
        <p:txBody>
          <a:bodyPr>
            <a:normAutofit/>
          </a:bodyPr>
          <a:lstStyle/>
          <a:p>
            <a:pPr marL="0" indent="0">
              <a:buNone/>
              <a:defRPr/>
            </a:pPr>
            <a:r>
              <a:rPr lang="ru-RU" sz="3300" b="1" dirty="0"/>
              <a:t>Текущий ремонт </a:t>
            </a:r>
            <a:r>
              <a:rPr lang="ru-RU" sz="3300" dirty="0"/>
              <a:t>направлен на поддержание работоспособности системы, устранение мелких неисправностей, замену изношенных компонентов. </a:t>
            </a:r>
          </a:p>
          <a:p>
            <a:pPr marL="0" indent="0">
              <a:buNone/>
              <a:defRPr/>
            </a:pPr>
            <a:endParaRPr lang="ru-RU" sz="3300" dirty="0"/>
          </a:p>
          <a:p>
            <a:pPr marL="0" indent="0">
              <a:buNone/>
              <a:defRPr/>
            </a:pPr>
            <a:r>
              <a:rPr lang="ru-RU" sz="3300" b="1" dirty="0"/>
              <a:t>Капитальный ремонт </a:t>
            </a:r>
            <a:r>
              <a:rPr lang="ru-RU" sz="3300" dirty="0"/>
              <a:t>предполагает замену основных узлов и элементов системы, модернизацию и улучшение её характеристик</a:t>
            </a:r>
            <a:endParaRPr lang="ru-RU" sz="3200" dirty="0"/>
          </a:p>
        </p:txBody>
      </p:sp>
    </p:spTree>
    <p:extLst>
      <p:ext uri="{BB962C8B-B14F-4D97-AF65-F5344CB8AC3E}">
        <p14:creationId xmlns:p14="http://schemas.microsoft.com/office/powerpoint/2010/main" val="1327141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idx="4294967295"/>
          </p:nvPr>
        </p:nvSpPr>
        <p:spPr>
          <a:xfrm>
            <a:off x="623454" y="365125"/>
            <a:ext cx="7263245" cy="1119188"/>
          </a:xfrm>
        </p:spPr>
        <p:txBody>
          <a:bodyPr>
            <a:normAutofit fontScale="90000"/>
          </a:bodyPr>
          <a:lstStyle/>
          <a:p>
            <a:r>
              <a:rPr lang="ru-RU" altLang="ru-RU" b="1" dirty="0">
                <a:latin typeface="Arial" panose="020B0604020202020204" pitchFamily="34" charset="0"/>
                <a:cs typeface="Arial" panose="020B0604020202020204" pitchFamily="34" charset="0"/>
              </a:rPr>
              <a:t>Письмо Минстроя России</a:t>
            </a:r>
            <a:br>
              <a:rPr lang="ru-RU" altLang="ru-RU" b="1" dirty="0">
                <a:latin typeface="Arial" panose="020B0604020202020204" pitchFamily="34" charset="0"/>
                <a:cs typeface="Arial" panose="020B0604020202020204" pitchFamily="34" charset="0"/>
              </a:rPr>
            </a:br>
            <a:r>
              <a:rPr lang="ru-RU" altLang="ru-RU" b="1" dirty="0">
                <a:latin typeface="Arial" panose="020B0604020202020204" pitchFamily="34" charset="0"/>
                <a:cs typeface="Arial" panose="020B0604020202020204" pitchFamily="34" charset="0"/>
              </a:rPr>
              <a:t>от 27.02.2018 № 7026-АС/08</a:t>
            </a:r>
          </a:p>
        </p:txBody>
      </p:sp>
      <p:sp>
        <p:nvSpPr>
          <p:cNvPr id="3" name="Объект 2"/>
          <p:cNvSpPr>
            <a:spLocks noGrp="1"/>
          </p:cNvSpPr>
          <p:nvPr>
            <p:ph idx="4294967295"/>
          </p:nvPr>
        </p:nvSpPr>
        <p:spPr>
          <a:xfrm>
            <a:off x="565264" y="1900238"/>
            <a:ext cx="11094923" cy="4691062"/>
          </a:xfrm>
        </p:spPr>
        <p:txBody>
          <a:bodyPr>
            <a:normAutofit fontScale="62500" lnSpcReduction="20000"/>
          </a:bodyPr>
          <a:lstStyle/>
          <a:p>
            <a:pPr marL="0" indent="0">
              <a:buNone/>
              <a:defRPr/>
            </a:pPr>
            <a:r>
              <a:rPr lang="ru-RU" sz="3300" dirty="0">
                <a:latin typeface="Arial" panose="020B0604020202020204" pitchFamily="34" charset="0"/>
                <a:cs typeface="Arial" panose="020B0604020202020204" pitchFamily="34" charset="0"/>
              </a:rPr>
              <a:t>Согласно письму </a:t>
            </a:r>
            <a:r>
              <a:rPr lang="ru-RU" sz="3300" b="1" dirty="0">
                <a:latin typeface="Arial" panose="020B0604020202020204" pitchFamily="34" charset="0"/>
                <a:cs typeface="Arial" panose="020B0604020202020204" pitchFamily="34" charset="0"/>
              </a:rPr>
              <a:t>Минфина России от 14 января 2004 г. N 16-00-14/10 </a:t>
            </a:r>
            <a:r>
              <a:rPr lang="ru-RU" sz="3300" dirty="0">
                <a:latin typeface="Arial" panose="020B0604020202020204" pitchFamily="34" charset="0"/>
                <a:cs typeface="Arial" panose="020B0604020202020204" pitchFamily="34" charset="0"/>
              </a:rPr>
              <a:t>определять виды</a:t>
            </a:r>
          </a:p>
          <a:p>
            <a:pPr marL="0" indent="0">
              <a:buNone/>
              <a:defRPr/>
            </a:pPr>
            <a:r>
              <a:rPr lang="ru-RU" sz="3300" dirty="0">
                <a:latin typeface="Arial" panose="020B0604020202020204" pitchFamily="34" charset="0"/>
                <a:cs typeface="Arial" panose="020B0604020202020204" pitchFamily="34" charset="0"/>
              </a:rPr>
              <a:t>ремонта (текущий или капитальный) и различия между ними обязаны технические</a:t>
            </a:r>
          </a:p>
          <a:p>
            <a:pPr marL="0" indent="0">
              <a:buNone/>
              <a:defRPr/>
            </a:pPr>
            <a:r>
              <a:rPr lang="ru-RU" sz="3300" dirty="0">
                <a:latin typeface="Arial" panose="020B0604020202020204" pitchFamily="34" charset="0"/>
                <a:cs typeface="Arial" panose="020B0604020202020204" pitchFamily="34" charset="0"/>
              </a:rPr>
              <a:t>службы учреждения путем разработки в рамках системы планово-предупредительных</a:t>
            </a:r>
          </a:p>
          <a:p>
            <a:pPr marL="0" indent="0">
              <a:buNone/>
              <a:defRPr/>
            </a:pPr>
            <a:r>
              <a:rPr lang="ru-RU" sz="3300" dirty="0">
                <a:latin typeface="Arial" panose="020B0604020202020204" pitchFamily="34" charset="0"/>
                <a:cs typeface="Arial" panose="020B0604020202020204" pitchFamily="34" charset="0"/>
              </a:rPr>
              <a:t>ремонтов соответствующих нормативных документов.</a:t>
            </a:r>
          </a:p>
          <a:p>
            <a:pPr marL="0" indent="0">
              <a:buNone/>
              <a:defRPr/>
            </a:pPr>
            <a:r>
              <a:rPr lang="ru-RU" sz="3300" dirty="0">
                <a:latin typeface="Arial" panose="020B0604020202020204" pitchFamily="34" charset="0"/>
                <a:cs typeface="Arial" panose="020B0604020202020204" pitchFamily="34" charset="0"/>
              </a:rPr>
              <a:t>Как правило:</a:t>
            </a:r>
          </a:p>
          <a:p>
            <a:pPr marL="0" indent="0">
              <a:buNone/>
              <a:defRPr/>
            </a:pPr>
            <a:r>
              <a:rPr lang="ru-RU" sz="3300" dirty="0">
                <a:latin typeface="Arial" panose="020B0604020202020204" pitchFamily="34" charset="0"/>
                <a:cs typeface="Arial" panose="020B0604020202020204" pitchFamily="34" charset="0"/>
              </a:rPr>
              <a:t>- </a:t>
            </a:r>
            <a:r>
              <a:rPr lang="ru-RU" sz="3300" b="1" dirty="0">
                <a:latin typeface="Arial" panose="020B0604020202020204" pitchFamily="34" charset="0"/>
                <a:cs typeface="Arial" panose="020B0604020202020204" pitchFamily="34" charset="0"/>
              </a:rPr>
              <a:t>к текущему ремонту </a:t>
            </a:r>
            <a:r>
              <a:rPr lang="ru-RU" sz="3300" dirty="0">
                <a:latin typeface="Arial" panose="020B0604020202020204" pitchFamily="34" charset="0"/>
                <a:cs typeface="Arial" panose="020B0604020202020204" pitchFamily="34" charset="0"/>
              </a:rPr>
              <a:t>относят устранение мелких неисправностей, выявляемых в</a:t>
            </a:r>
          </a:p>
          <a:p>
            <a:pPr marL="0" indent="0">
              <a:buNone/>
              <a:defRPr/>
            </a:pPr>
            <a:r>
              <a:rPr lang="ru-RU" sz="3300" dirty="0">
                <a:latin typeface="Arial" panose="020B0604020202020204" pitchFamily="34" charset="0"/>
                <a:cs typeface="Arial" panose="020B0604020202020204" pitchFamily="34" charset="0"/>
              </a:rPr>
              <a:t>ходе повседневной эксплуатации основного средства, при котором объект практически</a:t>
            </a:r>
          </a:p>
          <a:p>
            <a:pPr marL="0" indent="0">
              <a:buNone/>
              <a:defRPr/>
            </a:pPr>
            <a:r>
              <a:rPr lang="ru-RU" sz="3300" dirty="0">
                <a:latin typeface="Arial" panose="020B0604020202020204" pitchFamily="34" charset="0"/>
                <a:cs typeface="Arial" panose="020B0604020202020204" pitchFamily="34" charset="0"/>
              </a:rPr>
              <a:t>не выбывает из эксплуатации, а его технические характеристики не меняются, работы</a:t>
            </a:r>
          </a:p>
          <a:p>
            <a:pPr marL="0" indent="0">
              <a:buNone/>
              <a:defRPr/>
            </a:pPr>
            <a:r>
              <a:rPr lang="ru-RU" sz="3300" dirty="0">
                <a:latin typeface="Arial" panose="020B0604020202020204" pitchFamily="34" charset="0"/>
                <a:cs typeface="Arial" panose="020B0604020202020204" pitchFamily="34" charset="0"/>
              </a:rPr>
              <a:t>по систематическому и своевременному предохранению основных средств от</a:t>
            </a:r>
          </a:p>
          <a:p>
            <a:pPr marL="0" indent="0">
              <a:buNone/>
              <a:defRPr/>
            </a:pPr>
            <a:r>
              <a:rPr lang="ru-RU" sz="3300" dirty="0">
                <a:latin typeface="Arial" panose="020B0604020202020204" pitchFamily="34" charset="0"/>
                <a:cs typeface="Arial" panose="020B0604020202020204" pitchFamily="34" charset="0"/>
              </a:rPr>
              <a:t>преждевременного износа путем проведения профилактических мероприятий;</a:t>
            </a:r>
          </a:p>
          <a:p>
            <a:pPr marL="0" indent="0">
              <a:buNone/>
              <a:defRPr/>
            </a:pPr>
            <a:r>
              <a:rPr lang="ru-RU" sz="3300" dirty="0">
                <a:latin typeface="Arial" panose="020B0604020202020204" pitchFamily="34" charset="0"/>
                <a:cs typeface="Arial" panose="020B0604020202020204" pitchFamily="34" charset="0"/>
              </a:rPr>
              <a:t>- </a:t>
            </a:r>
            <a:r>
              <a:rPr lang="ru-RU" sz="3300" b="1" dirty="0">
                <a:latin typeface="Arial" panose="020B0604020202020204" pitchFamily="34" charset="0"/>
                <a:cs typeface="Arial" panose="020B0604020202020204" pitchFamily="34" charset="0"/>
              </a:rPr>
              <a:t>к капитальному ремонту </a:t>
            </a:r>
            <a:r>
              <a:rPr lang="ru-RU" sz="3300" dirty="0">
                <a:latin typeface="Arial" panose="020B0604020202020204" pitchFamily="34" charset="0"/>
                <a:cs typeface="Arial" panose="020B0604020202020204" pitchFamily="34" charset="0"/>
              </a:rPr>
              <a:t>- относят восстановление утраченных первоначальных</a:t>
            </a:r>
          </a:p>
          <a:p>
            <a:pPr marL="0" indent="0">
              <a:buNone/>
              <a:defRPr/>
            </a:pPr>
            <a:r>
              <a:rPr lang="ru-RU" sz="3300" dirty="0">
                <a:latin typeface="Arial" panose="020B0604020202020204" pitchFamily="34" charset="0"/>
                <a:cs typeface="Arial" panose="020B0604020202020204" pitchFamily="34" charset="0"/>
              </a:rPr>
              <a:t>технических характеристик объекта в целом, при этом основные </a:t>
            </a:r>
            <a:r>
              <a:rPr lang="ru-RU" sz="3300" dirty="0" err="1">
                <a:latin typeface="Arial" panose="020B0604020202020204" pitchFamily="34" charset="0"/>
                <a:cs typeface="Arial" panose="020B0604020202020204" pitchFamily="34" charset="0"/>
              </a:rPr>
              <a:t>техникоэкономические</a:t>
            </a:r>
            <a:r>
              <a:rPr lang="ru-RU" sz="3300" dirty="0">
                <a:latin typeface="Arial" panose="020B0604020202020204" pitchFamily="34" charset="0"/>
                <a:cs typeface="Arial" panose="020B0604020202020204" pitchFamily="34" charset="0"/>
              </a:rPr>
              <a:t> показатели остаются неизменными.</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6676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0A8FF-6267-C8D0-258E-77463D60BA4B}"/>
            </a:ext>
          </a:extLst>
        </p:cNvPr>
        <p:cNvGrpSpPr/>
        <p:nvPr/>
      </p:nvGrpSpPr>
      <p:grpSpPr>
        <a:xfrm>
          <a:off x="0" y="0"/>
          <a:ext cx="0" cy="0"/>
          <a:chOff x="0" y="0"/>
          <a:chExt cx="0" cy="0"/>
        </a:xfrm>
      </p:grpSpPr>
      <p:sp>
        <p:nvSpPr>
          <p:cNvPr id="47106" name="Заголовок 1">
            <a:extLst>
              <a:ext uri="{FF2B5EF4-FFF2-40B4-BE49-F238E27FC236}">
                <a16:creationId xmlns:a16="http://schemas.microsoft.com/office/drawing/2014/main" id="{24CFE7AA-4CB6-BF38-72CE-42B447D5F16E}"/>
              </a:ext>
            </a:extLst>
          </p:cNvPr>
          <p:cNvSpPr>
            <a:spLocks noGrp="1"/>
          </p:cNvSpPr>
          <p:nvPr>
            <p:ph type="title" idx="4294967295"/>
          </p:nvPr>
        </p:nvSpPr>
        <p:spPr>
          <a:xfrm>
            <a:off x="322747" y="277812"/>
            <a:ext cx="7404562" cy="759000"/>
          </a:xfrm>
        </p:spPr>
        <p:txBody>
          <a:bodyPr>
            <a:normAutofit/>
          </a:bodyPr>
          <a:lstStyle/>
          <a:p>
            <a:r>
              <a:rPr lang="ru-RU" altLang="ru-RU" sz="4000" b="1" dirty="0">
                <a:latin typeface="Arial" panose="020B0604020202020204" pitchFamily="34" charset="0"/>
                <a:cs typeface="Arial" panose="020B0604020202020204" pitchFamily="34" charset="0"/>
              </a:rPr>
              <a:t>Пример – ремонт ОПС</a:t>
            </a:r>
          </a:p>
        </p:txBody>
      </p:sp>
      <p:sp>
        <p:nvSpPr>
          <p:cNvPr id="3" name="Объект 2">
            <a:extLst>
              <a:ext uri="{FF2B5EF4-FFF2-40B4-BE49-F238E27FC236}">
                <a16:creationId xmlns:a16="http://schemas.microsoft.com/office/drawing/2014/main" id="{D5447810-27BE-1CC9-7DBE-6BC1AA5A130B}"/>
              </a:ext>
            </a:extLst>
          </p:cNvPr>
          <p:cNvSpPr>
            <a:spLocks noGrp="1"/>
          </p:cNvSpPr>
          <p:nvPr>
            <p:ph idx="4294967295"/>
          </p:nvPr>
        </p:nvSpPr>
        <p:spPr>
          <a:xfrm>
            <a:off x="322748" y="1107347"/>
            <a:ext cx="5580534" cy="5612235"/>
          </a:xfrm>
        </p:spPr>
        <p:txBody>
          <a:bodyPr>
            <a:normAutofit fontScale="77500" lnSpcReduction="20000"/>
          </a:bodyPr>
          <a:lstStyle/>
          <a:p>
            <a:pPr marL="0" indent="0">
              <a:buNone/>
              <a:defRPr/>
            </a:pPr>
            <a:r>
              <a:rPr lang="ru-RU" sz="3100" b="1" dirty="0"/>
              <a:t>Текущий ремонт</a:t>
            </a:r>
          </a:p>
          <a:p>
            <a:pPr>
              <a:defRPr/>
            </a:pPr>
            <a:r>
              <a:rPr lang="ru-RU" sz="2600" dirty="0"/>
              <a:t>Диагностика и выявление неисправностей: определение причин сбоев в работе системы, проверка работоспособности датчиков, приемно-контрольных приборов, оповещателей и другого оборудования. </a:t>
            </a:r>
          </a:p>
          <a:p>
            <a:pPr>
              <a:defRPr/>
            </a:pPr>
            <a:r>
              <a:rPr lang="ru-RU" sz="2600" dirty="0"/>
              <a:t>Замена вышедших из строя компонентов: замена отдельных датчиков, блоков питания, кабельных линий и других элементов системы, которые вышли из строя или имеют признаки износа. </a:t>
            </a:r>
          </a:p>
          <a:p>
            <a:pPr>
              <a:defRPr/>
            </a:pPr>
            <a:r>
              <a:rPr lang="ru-RU" sz="2600" dirty="0"/>
              <a:t>Настройка и регулировка системы: проверка и настройка параметров системы, таких как чувствительность датчиков, время срабатывания, громкость оповещения. </a:t>
            </a:r>
          </a:p>
          <a:p>
            <a:pPr>
              <a:defRPr/>
            </a:pPr>
            <a:r>
              <a:rPr lang="ru-RU" sz="2600" dirty="0"/>
              <a:t>Профилактическое обслуживание: очистка оборудования, проверка надежности контактов, смазка подвижных частей и другие мероприятия, направленные на предотвращение возможных поломок. </a:t>
            </a:r>
          </a:p>
          <a:p>
            <a:pPr marL="0" indent="0">
              <a:buNone/>
              <a:defRPr/>
            </a:pPr>
            <a:endParaRPr lang="ru-RU" dirty="0"/>
          </a:p>
        </p:txBody>
      </p:sp>
      <p:sp>
        <p:nvSpPr>
          <p:cNvPr id="2" name="Объект 2">
            <a:extLst>
              <a:ext uri="{FF2B5EF4-FFF2-40B4-BE49-F238E27FC236}">
                <a16:creationId xmlns:a16="http://schemas.microsoft.com/office/drawing/2014/main" id="{C3169CF0-E864-2C0C-CC70-AB0BCE5A22F9}"/>
              </a:ext>
            </a:extLst>
          </p:cNvPr>
          <p:cNvSpPr txBox="1">
            <a:spLocks/>
          </p:cNvSpPr>
          <p:nvPr/>
        </p:nvSpPr>
        <p:spPr bwMode="auto">
          <a:xfrm>
            <a:off x="6288719" y="1107346"/>
            <a:ext cx="5690760" cy="5472841"/>
          </a:xfrm>
          <a:prstGeom prst="rect">
            <a:avLst/>
          </a:prstGeom>
        </p:spPr>
        <p:txBody>
          <a:bodyPr vert="horz" lIns="91440" tIns="45720" rIns="91440" bIns="45720" rtlCol="0">
            <a:normAutofit fontScale="85000" lnSpcReduction="10000"/>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sz="2800" b="1" i="0" u="none" strike="noStrike" kern="0" cap="none" spc="0" normalizeH="0" baseline="0" noProof="0" dirty="0">
                <a:ln>
                  <a:noFill/>
                </a:ln>
                <a:solidFill>
                  <a:prstClr val="black"/>
                </a:solidFill>
                <a:effectLst/>
                <a:uLnTx/>
                <a:uFillTx/>
                <a:latin typeface="Arial" panose="020B0604020202020204"/>
                <a:ea typeface="+mn-ea"/>
                <a:cs typeface="+mn-cs"/>
              </a:rPr>
              <a:t>Капитальный ремонт</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rPr>
              <a:t>Полная или частичная замена оборудования: замена устаревших или не соответствующих требованиям компонентов системы, таких как приемно-контрольные приборы, датчики, оповещатели, кабельные линии. </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rPr>
              <a:t>Модернизация системы: внедрение новых технологий, расширение функциональности системы, интеграцию с другими системами безопасности. </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rPr>
              <a:t>Перекладка кабельных линий: замена старых кабельных линий на новые, более современные, или прокладка новых кабельных трасс. </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rPr>
              <a:t>Установка нового оборудования: установка дополнительного оборудования, например, системы оповещения о пожаре, системы дымоудаления, системы пожаротушения. </a:t>
            </a:r>
          </a:p>
          <a:p>
            <a:pPr marL="0" marR="0" lvl="0" indent="0" algn="l" defTabSz="914400" eaLnBrk="1" fontAlgn="auto" latinLnBrk="0" hangingPunct="1">
              <a:lnSpc>
                <a:spcPct val="90000"/>
              </a:lnSpc>
              <a:spcBef>
                <a:spcPts val="1000"/>
              </a:spcBef>
              <a:spcAft>
                <a:spcPts val="0"/>
              </a:spcAft>
              <a:buClrTx/>
              <a:buSzTx/>
              <a:buFont typeface="Arial"/>
              <a:buNone/>
              <a:tabLst/>
              <a:defRPr/>
            </a:pPr>
            <a:endPar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7772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0A8FF-6267-C8D0-258E-77463D60BA4B}"/>
            </a:ext>
          </a:extLst>
        </p:cNvPr>
        <p:cNvGrpSpPr/>
        <p:nvPr/>
      </p:nvGrpSpPr>
      <p:grpSpPr>
        <a:xfrm>
          <a:off x="0" y="0"/>
          <a:ext cx="0" cy="0"/>
          <a:chOff x="0" y="0"/>
          <a:chExt cx="0" cy="0"/>
        </a:xfrm>
      </p:grpSpPr>
      <p:sp>
        <p:nvSpPr>
          <p:cNvPr id="47106" name="Заголовок 1">
            <a:extLst>
              <a:ext uri="{FF2B5EF4-FFF2-40B4-BE49-F238E27FC236}">
                <a16:creationId xmlns:a16="http://schemas.microsoft.com/office/drawing/2014/main" id="{24CFE7AA-4CB6-BF38-72CE-42B447D5F16E}"/>
              </a:ext>
            </a:extLst>
          </p:cNvPr>
          <p:cNvSpPr>
            <a:spLocks noGrp="1"/>
          </p:cNvSpPr>
          <p:nvPr>
            <p:ph type="title" idx="4294967295"/>
          </p:nvPr>
        </p:nvSpPr>
        <p:spPr>
          <a:xfrm>
            <a:off x="322747" y="277812"/>
            <a:ext cx="7404562" cy="759000"/>
          </a:xfrm>
        </p:spPr>
        <p:txBody>
          <a:bodyPr>
            <a:normAutofit/>
          </a:bodyPr>
          <a:lstStyle/>
          <a:p>
            <a:r>
              <a:rPr lang="ru-RU" altLang="ru-RU" sz="4000" b="1" dirty="0">
                <a:latin typeface="Arial" panose="020B0604020202020204" pitchFamily="34" charset="0"/>
                <a:cs typeface="Arial" panose="020B0604020202020204" pitchFamily="34" charset="0"/>
              </a:rPr>
              <a:t>Пример – замена окон</a:t>
            </a:r>
          </a:p>
        </p:txBody>
      </p:sp>
      <p:sp>
        <p:nvSpPr>
          <p:cNvPr id="3" name="Объект 2">
            <a:extLst>
              <a:ext uri="{FF2B5EF4-FFF2-40B4-BE49-F238E27FC236}">
                <a16:creationId xmlns:a16="http://schemas.microsoft.com/office/drawing/2014/main" id="{D5447810-27BE-1CC9-7DBE-6BC1AA5A130B}"/>
              </a:ext>
            </a:extLst>
          </p:cNvPr>
          <p:cNvSpPr>
            <a:spLocks noGrp="1"/>
          </p:cNvSpPr>
          <p:nvPr>
            <p:ph idx="4294967295"/>
          </p:nvPr>
        </p:nvSpPr>
        <p:spPr>
          <a:xfrm>
            <a:off x="322748" y="1107347"/>
            <a:ext cx="5580534" cy="5612235"/>
          </a:xfrm>
        </p:spPr>
        <p:txBody>
          <a:bodyPr>
            <a:normAutofit/>
          </a:bodyPr>
          <a:lstStyle/>
          <a:p>
            <a:pPr marL="0" indent="0">
              <a:buNone/>
              <a:defRPr/>
            </a:pPr>
            <a:r>
              <a:rPr lang="ru-RU" sz="3100" b="1" dirty="0"/>
              <a:t>Текущий ремонт</a:t>
            </a:r>
          </a:p>
          <a:p>
            <a:pPr>
              <a:defRPr/>
            </a:pPr>
            <a:r>
              <a:rPr lang="ru-RU" sz="2600" dirty="0"/>
              <a:t>частичная замена окон и дверей, без постановки на капитальный ремонт объекта или его части</a:t>
            </a:r>
          </a:p>
          <a:p>
            <a:pPr>
              <a:defRPr/>
            </a:pPr>
            <a:endParaRPr lang="ru-RU" sz="2600" dirty="0"/>
          </a:p>
          <a:p>
            <a:pPr>
              <a:defRPr/>
            </a:pPr>
            <a:r>
              <a:rPr lang="ru-RU" sz="2600" dirty="0"/>
              <a:t>Практика: определение ВС РФ от 05.08.2019 N 303-ЭС19-11675, постановление 11 ААС от 31.01.2019 N 11АП-19900/18, постановление 11 ААС от 25.01.2019 N 11АП-20582/18, решение АС Архангельской области от 27.02.2017 по делу N А05-12283/2016</a:t>
            </a:r>
            <a:endParaRPr lang="ru-RU" dirty="0"/>
          </a:p>
        </p:txBody>
      </p:sp>
      <p:sp>
        <p:nvSpPr>
          <p:cNvPr id="2" name="Объект 2">
            <a:extLst>
              <a:ext uri="{FF2B5EF4-FFF2-40B4-BE49-F238E27FC236}">
                <a16:creationId xmlns:a16="http://schemas.microsoft.com/office/drawing/2014/main" id="{C3169CF0-E864-2C0C-CC70-AB0BCE5A22F9}"/>
              </a:ext>
            </a:extLst>
          </p:cNvPr>
          <p:cNvSpPr txBox="1">
            <a:spLocks/>
          </p:cNvSpPr>
          <p:nvPr/>
        </p:nvSpPr>
        <p:spPr bwMode="auto">
          <a:xfrm>
            <a:off x="6288719" y="1107346"/>
            <a:ext cx="5690760" cy="5472841"/>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sz="2800" b="1" i="0" u="none" strike="noStrike" kern="0" cap="none" spc="0" normalizeH="0" baseline="0" noProof="0" dirty="0">
                <a:ln>
                  <a:noFill/>
                </a:ln>
                <a:solidFill>
                  <a:prstClr val="black"/>
                </a:solidFill>
                <a:effectLst/>
                <a:uLnTx/>
                <a:uFillTx/>
                <a:latin typeface="Arial" panose="020B0604020202020204"/>
                <a:ea typeface="+mn-ea"/>
                <a:cs typeface="+mn-cs"/>
              </a:rPr>
              <a:t>Капитальный ремонт</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rPr>
              <a:t>Изменение проёмов </a:t>
            </a:r>
            <a:r>
              <a:rPr kumimoji="0" lang="ru-RU" sz="2400" b="0" i="0" u="sng" strike="noStrike" kern="0" cap="none" spc="0" normalizeH="0" baseline="0" noProof="0" dirty="0">
                <a:ln>
                  <a:noFill/>
                </a:ln>
                <a:solidFill>
                  <a:prstClr val="black"/>
                </a:solidFill>
                <a:effectLst/>
                <a:uLnTx/>
                <a:uFillTx/>
                <a:latin typeface="Arial" panose="020B0604020202020204"/>
                <a:ea typeface="+mn-ea"/>
                <a:cs typeface="+mn-cs"/>
              </a:rPr>
              <a:t>или по мнению суда</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endPar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rPr>
              <a:t>Практика: решение АС Мурманской области от 16.03.2016 по делу N А42-9803/2015 </a:t>
            </a:r>
          </a:p>
          <a:p>
            <a:pPr marL="0" marR="0" lvl="0" indent="0" algn="l" defTabSz="914400" eaLnBrk="1" fontAlgn="auto" latinLnBrk="0" hangingPunct="1">
              <a:lnSpc>
                <a:spcPct val="90000"/>
              </a:lnSpc>
              <a:spcBef>
                <a:spcPts val="1000"/>
              </a:spcBef>
              <a:spcAft>
                <a:spcPts val="0"/>
              </a:spcAft>
              <a:buClrTx/>
              <a:buSzTx/>
              <a:buFont typeface="Arial"/>
              <a:buNone/>
              <a:tabLst/>
              <a:defRPr/>
            </a:pPr>
            <a:endPar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B9ED5BAE-02A6-9757-1C09-66D25252E1E0}"/>
              </a:ext>
            </a:extLst>
          </p:cNvPr>
          <p:cNvSpPr txBox="1"/>
          <p:nvPr/>
        </p:nvSpPr>
        <p:spPr>
          <a:xfrm>
            <a:off x="6501468" y="4278385"/>
            <a:ext cx="5367784" cy="2308324"/>
          </a:xfrm>
          <a:prstGeom prst="rect">
            <a:avLst/>
          </a:prstGeom>
          <a:noFill/>
          <a:ln>
            <a:solidFill>
              <a:srgbClr val="C00000"/>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rPr>
              <a:t>На что опирается суд: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rPr>
              <a:t>1) Существенное изменение – старые деревянные окна с одним стеклом на многокамерные пластиковые стеклопакеты</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rPr>
              <a:t>2) Изменение проёмов окон и т.п.</a:t>
            </a:r>
          </a:p>
        </p:txBody>
      </p:sp>
    </p:spTree>
    <p:extLst>
      <p:ext uri="{BB962C8B-B14F-4D97-AF65-F5344CB8AC3E}">
        <p14:creationId xmlns:p14="http://schemas.microsoft.com/office/powerpoint/2010/main" val="2152382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09489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53D81-7DD6-E6E8-139E-34D349F16C35}"/>
            </a:ext>
          </a:extLst>
        </p:cNvPr>
        <p:cNvGrpSpPr/>
        <p:nvPr/>
      </p:nvGrpSpPr>
      <p:grpSpPr>
        <a:xfrm>
          <a:off x="0" y="0"/>
          <a:ext cx="0" cy="0"/>
          <a:chOff x="0" y="0"/>
          <a:chExt cx="0" cy="0"/>
        </a:xfrm>
      </p:grpSpPr>
      <p:sp>
        <p:nvSpPr>
          <p:cNvPr id="47106" name="Заголовок 1">
            <a:extLst>
              <a:ext uri="{FF2B5EF4-FFF2-40B4-BE49-F238E27FC236}">
                <a16:creationId xmlns:a16="http://schemas.microsoft.com/office/drawing/2014/main" id="{4722C2B1-EEBB-4BF5-A55B-065E14DCAA9C}"/>
              </a:ext>
            </a:extLst>
          </p:cNvPr>
          <p:cNvSpPr>
            <a:spLocks noGrp="1"/>
          </p:cNvSpPr>
          <p:nvPr>
            <p:ph type="title" idx="4294967295"/>
          </p:nvPr>
        </p:nvSpPr>
        <p:spPr>
          <a:xfrm>
            <a:off x="322746" y="277812"/>
            <a:ext cx="9601429" cy="759000"/>
          </a:xfrm>
        </p:spPr>
        <p:txBody>
          <a:bodyPr>
            <a:normAutofit/>
          </a:bodyPr>
          <a:lstStyle/>
          <a:p>
            <a:r>
              <a:rPr lang="ru-RU" altLang="ru-RU" sz="4000" b="1" dirty="0">
                <a:latin typeface="Arial" panose="020B0604020202020204" pitchFamily="34" charset="0"/>
                <a:cs typeface="Arial" panose="020B0604020202020204" pitchFamily="34" charset="0"/>
              </a:rPr>
              <a:t>Пример – капитальный ремонт</a:t>
            </a:r>
          </a:p>
        </p:txBody>
      </p:sp>
      <p:pic>
        <p:nvPicPr>
          <p:cNvPr id="3" name="Рисунок 2">
            <a:extLst>
              <a:ext uri="{FF2B5EF4-FFF2-40B4-BE49-F238E27FC236}">
                <a16:creationId xmlns:a16="http://schemas.microsoft.com/office/drawing/2014/main" id="{6C8F2000-140B-4F85-A0C0-F77E5F39EE26}"/>
              </a:ext>
            </a:extLst>
          </p:cNvPr>
          <p:cNvPicPr>
            <a:picLocks noChangeAspect="1"/>
          </p:cNvPicPr>
          <p:nvPr/>
        </p:nvPicPr>
        <p:blipFill>
          <a:blip r:embed="rId2"/>
          <a:stretch>
            <a:fillRect/>
          </a:stretch>
        </p:blipFill>
        <p:spPr>
          <a:xfrm>
            <a:off x="740092" y="1592320"/>
            <a:ext cx="11092131" cy="3628073"/>
          </a:xfrm>
          <a:prstGeom prst="rect">
            <a:avLst/>
          </a:prstGeom>
        </p:spPr>
      </p:pic>
    </p:spTree>
    <p:extLst>
      <p:ext uri="{BB962C8B-B14F-4D97-AF65-F5344CB8AC3E}">
        <p14:creationId xmlns:p14="http://schemas.microsoft.com/office/powerpoint/2010/main" val="2124685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BEF07-E603-940A-689F-AD6023313E7B}"/>
            </a:ext>
          </a:extLst>
        </p:cNvPr>
        <p:cNvGrpSpPr/>
        <p:nvPr/>
      </p:nvGrpSpPr>
      <p:grpSpPr>
        <a:xfrm>
          <a:off x="0" y="0"/>
          <a:ext cx="0" cy="0"/>
          <a:chOff x="0" y="0"/>
          <a:chExt cx="0" cy="0"/>
        </a:xfrm>
      </p:grpSpPr>
      <p:sp>
        <p:nvSpPr>
          <p:cNvPr id="47106" name="Заголовок 1">
            <a:extLst>
              <a:ext uri="{FF2B5EF4-FFF2-40B4-BE49-F238E27FC236}">
                <a16:creationId xmlns:a16="http://schemas.microsoft.com/office/drawing/2014/main" id="{659388D5-B4D0-C205-FAB7-9AE2184E3CF1}"/>
              </a:ext>
            </a:extLst>
          </p:cNvPr>
          <p:cNvSpPr>
            <a:spLocks noGrp="1"/>
          </p:cNvSpPr>
          <p:nvPr>
            <p:ph type="title" idx="4294967295"/>
          </p:nvPr>
        </p:nvSpPr>
        <p:spPr>
          <a:xfrm>
            <a:off x="322746" y="277812"/>
            <a:ext cx="9601429" cy="759000"/>
          </a:xfrm>
        </p:spPr>
        <p:txBody>
          <a:bodyPr>
            <a:normAutofit/>
          </a:bodyPr>
          <a:lstStyle/>
          <a:p>
            <a:r>
              <a:rPr lang="ru-RU" altLang="ru-RU" sz="4000" b="1" dirty="0">
                <a:latin typeface="Arial" panose="020B0604020202020204" pitchFamily="34" charset="0"/>
                <a:cs typeface="Arial" panose="020B0604020202020204" pitchFamily="34" charset="0"/>
              </a:rPr>
              <a:t>Пример – текущий ремонт</a:t>
            </a:r>
          </a:p>
        </p:txBody>
      </p:sp>
      <p:pic>
        <p:nvPicPr>
          <p:cNvPr id="4" name="Рисунок 3">
            <a:extLst>
              <a:ext uri="{FF2B5EF4-FFF2-40B4-BE49-F238E27FC236}">
                <a16:creationId xmlns:a16="http://schemas.microsoft.com/office/drawing/2014/main" id="{71394A12-4265-4C40-BC8B-03C32BABB7A4}"/>
              </a:ext>
            </a:extLst>
          </p:cNvPr>
          <p:cNvPicPr>
            <a:picLocks noChangeAspect="1"/>
          </p:cNvPicPr>
          <p:nvPr/>
        </p:nvPicPr>
        <p:blipFill>
          <a:blip r:embed="rId2"/>
          <a:stretch>
            <a:fillRect/>
          </a:stretch>
        </p:blipFill>
        <p:spPr>
          <a:xfrm>
            <a:off x="501447" y="1655444"/>
            <a:ext cx="11319470" cy="3556635"/>
          </a:xfrm>
          <a:prstGeom prst="rect">
            <a:avLst/>
          </a:prstGeom>
        </p:spPr>
      </p:pic>
    </p:spTree>
    <p:extLst>
      <p:ext uri="{BB962C8B-B14F-4D97-AF65-F5344CB8AC3E}">
        <p14:creationId xmlns:p14="http://schemas.microsoft.com/office/powerpoint/2010/main" val="1987509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658814" y="344488"/>
            <a:ext cx="9565842" cy="922337"/>
          </a:xfrm>
        </p:spPr>
        <p:txBody>
          <a:bodyPr rtlCol="0">
            <a:noAutofit/>
          </a:bodyPr>
          <a:lstStyle/>
          <a:p>
            <a:pPr algn="ctr">
              <a:defRPr/>
            </a:pPr>
            <a:r>
              <a:rPr lang="ru-RU" altLang="ru-RU" sz="3600" b="1" dirty="0">
                <a:latin typeface="Arial" panose="020B0604020202020204" pitchFamily="34" charset="0"/>
                <a:cs typeface="Arial" panose="020B0604020202020204" pitchFamily="34" charset="0"/>
              </a:rPr>
              <a:t>Этапы закупки и «проблемные зоны» для «стройки»</a:t>
            </a:r>
          </a:p>
        </p:txBody>
      </p:sp>
      <p:sp>
        <p:nvSpPr>
          <p:cNvPr id="19459" name="Rectangle 3"/>
          <p:cNvSpPr>
            <a:spLocks noGrp="1" noChangeArrowheads="1"/>
          </p:cNvSpPr>
          <p:nvPr>
            <p:ph type="body" idx="4294967295"/>
          </p:nvPr>
        </p:nvSpPr>
        <p:spPr bwMode="auto">
          <a:xfrm>
            <a:off x="448886" y="1543050"/>
            <a:ext cx="11084301" cy="5106988"/>
          </a:xfrm>
        </p:spPr>
        <p:txBody>
          <a:bodyPr wrap="square" numCol="1" anchor="t" anchorCtr="0" compatLnSpc="1">
            <a:prstTxWarp prst="textNoShape">
              <a:avLst/>
            </a:prstTxWarp>
            <a:normAutofit/>
          </a:bodyPr>
          <a:lstStyle/>
          <a:p>
            <a:pPr>
              <a:spcBef>
                <a:spcPct val="0"/>
              </a:spcBef>
            </a:pPr>
            <a:r>
              <a:rPr lang="ru-RU" altLang="ru-RU" dirty="0">
                <a:latin typeface="Arial" panose="020B0604020202020204" pitchFamily="34" charset="0"/>
                <a:cs typeface="Arial" panose="020B0604020202020204" pitchFamily="34" charset="0"/>
              </a:rPr>
              <a:t>Получение ЛБО или ФХП</a:t>
            </a:r>
          </a:p>
          <a:p>
            <a:pPr>
              <a:spcBef>
                <a:spcPct val="0"/>
              </a:spcBef>
            </a:pPr>
            <a:r>
              <a:rPr lang="ru-RU" altLang="ru-RU" dirty="0">
                <a:latin typeface="Arial" panose="020B0604020202020204" pitchFamily="34" charset="0"/>
                <a:cs typeface="Arial" panose="020B0604020202020204" pitchFamily="34" charset="0"/>
              </a:rPr>
              <a:t>Расчёт СГОЗ, выбор способов закупки</a:t>
            </a:r>
          </a:p>
          <a:p>
            <a:pPr>
              <a:spcBef>
                <a:spcPct val="0"/>
              </a:spcBef>
            </a:pPr>
            <a:r>
              <a:rPr lang="ru-RU" altLang="ru-RU" dirty="0">
                <a:latin typeface="Arial" panose="020B0604020202020204" pitchFamily="34" charset="0"/>
                <a:cs typeface="Arial" panose="020B0604020202020204" pitchFamily="34" charset="0"/>
              </a:rPr>
              <a:t>Формирование и утверждение плана-графика всех закупок на предстоящий год</a:t>
            </a:r>
          </a:p>
          <a:p>
            <a:pPr>
              <a:spcBef>
                <a:spcPct val="0"/>
              </a:spcBef>
            </a:pPr>
            <a:r>
              <a:rPr lang="ru-RU" altLang="ru-RU" dirty="0">
                <a:solidFill>
                  <a:srgbClr val="FF0000"/>
                </a:solidFill>
                <a:latin typeface="Arial" panose="020B0604020202020204" pitchFamily="34" charset="0"/>
                <a:cs typeface="Arial" panose="020B0604020202020204" pitchFamily="34" charset="0"/>
              </a:rPr>
              <a:t>Описание объекта закупки </a:t>
            </a:r>
            <a:r>
              <a:rPr lang="ru-RU" altLang="ru-RU" dirty="0">
                <a:latin typeface="Arial" panose="020B0604020202020204" pitchFamily="34" charset="0"/>
                <a:cs typeface="Arial" panose="020B0604020202020204" pitchFamily="34" charset="0"/>
              </a:rPr>
              <a:t>(</a:t>
            </a:r>
            <a:r>
              <a:rPr lang="ru-RU" altLang="ru-RU" i="1" dirty="0">
                <a:latin typeface="Arial" panose="020B0604020202020204" pitchFamily="34" charset="0"/>
                <a:cs typeface="Arial" panose="020B0604020202020204" pitchFamily="34" charset="0"/>
              </a:rPr>
              <a:t>специфика ст. 33, ПСД</a:t>
            </a:r>
            <a:r>
              <a:rPr lang="ru-RU" altLang="ru-RU" dirty="0">
                <a:latin typeface="Arial" panose="020B0604020202020204" pitchFamily="34" charset="0"/>
                <a:cs typeface="Arial" panose="020B0604020202020204" pitchFamily="34" charset="0"/>
              </a:rPr>
              <a:t>)</a:t>
            </a:r>
          </a:p>
          <a:p>
            <a:pPr>
              <a:spcBef>
                <a:spcPct val="0"/>
              </a:spcBef>
            </a:pPr>
            <a:r>
              <a:rPr lang="ru-RU" altLang="ru-RU" dirty="0">
                <a:solidFill>
                  <a:srgbClr val="FF0000"/>
                </a:solidFill>
                <a:latin typeface="Arial" panose="020B0604020202020204" pitchFamily="34" charset="0"/>
                <a:cs typeface="Arial" panose="020B0604020202020204" pitchFamily="34" charset="0"/>
              </a:rPr>
              <a:t>Обоснование НМЦК </a:t>
            </a:r>
            <a:r>
              <a:rPr lang="ru-RU" altLang="ru-RU" dirty="0">
                <a:latin typeface="Arial" panose="020B0604020202020204" pitchFamily="34" charset="0"/>
                <a:cs typeface="Arial" panose="020B0604020202020204" pitchFamily="34" charset="0"/>
              </a:rPr>
              <a:t>(</a:t>
            </a:r>
            <a:r>
              <a:rPr lang="ru-RU" altLang="ru-RU" i="1" dirty="0">
                <a:latin typeface="Arial" panose="020B0604020202020204" pitchFamily="34" charset="0"/>
                <a:cs typeface="Arial" panose="020B0604020202020204" pitchFamily="34" charset="0"/>
              </a:rPr>
              <a:t>по правилам ст. 22+приказ Минстроя</a:t>
            </a:r>
            <a:r>
              <a:rPr lang="ru-RU" altLang="ru-RU" dirty="0">
                <a:latin typeface="Arial" panose="020B0604020202020204" pitchFamily="34" charset="0"/>
                <a:cs typeface="Arial" panose="020B0604020202020204" pitchFamily="34" charset="0"/>
              </a:rPr>
              <a:t>)</a:t>
            </a:r>
          </a:p>
          <a:p>
            <a:pPr>
              <a:spcBef>
                <a:spcPct val="0"/>
              </a:spcBef>
            </a:pPr>
            <a:r>
              <a:rPr lang="ru-RU" altLang="ru-RU" dirty="0">
                <a:solidFill>
                  <a:srgbClr val="FF0000"/>
                </a:solidFill>
                <a:latin typeface="Arial" panose="020B0604020202020204" pitchFamily="34" charset="0"/>
                <a:cs typeface="Arial" panose="020B0604020202020204" pitchFamily="34" charset="0"/>
              </a:rPr>
              <a:t>Подготовка проекта контракта </a:t>
            </a:r>
            <a:r>
              <a:rPr lang="ru-RU" altLang="ru-RU" dirty="0">
                <a:latin typeface="Arial" panose="020B0604020202020204" pitchFamily="34" charset="0"/>
                <a:cs typeface="Arial" panose="020B0604020202020204" pitchFamily="34" charset="0"/>
              </a:rPr>
              <a:t>(</a:t>
            </a:r>
            <a:r>
              <a:rPr lang="ru-RU" altLang="ru-RU" i="1" dirty="0">
                <a:latin typeface="Arial" panose="020B0604020202020204" pitchFamily="34" charset="0"/>
                <a:cs typeface="Arial" panose="020B0604020202020204" pitchFamily="34" charset="0"/>
              </a:rPr>
              <a:t>типовые контракты</a:t>
            </a:r>
            <a:r>
              <a:rPr lang="ru-RU" altLang="ru-RU" dirty="0">
                <a:latin typeface="Arial" panose="020B0604020202020204" pitchFamily="34" charset="0"/>
                <a:cs typeface="Arial" panose="020B0604020202020204" pitchFamily="34" charset="0"/>
              </a:rPr>
              <a:t>)</a:t>
            </a:r>
          </a:p>
          <a:p>
            <a:pPr>
              <a:spcBef>
                <a:spcPct val="0"/>
              </a:spcBef>
            </a:pPr>
            <a:r>
              <a:rPr lang="ru-RU" altLang="ru-RU" dirty="0">
                <a:solidFill>
                  <a:srgbClr val="FF0000"/>
                </a:solidFill>
                <a:latin typeface="Arial" panose="020B0604020202020204" pitchFamily="34" charset="0"/>
                <a:cs typeface="Arial" panose="020B0604020202020204" pitchFamily="34" charset="0"/>
              </a:rPr>
              <a:t>Формирование извещения закупки </a:t>
            </a:r>
            <a:r>
              <a:rPr lang="ru-RU" altLang="ru-RU" i="1" dirty="0">
                <a:latin typeface="Arial" panose="020B0604020202020204" pitchFamily="34" charset="0"/>
                <a:cs typeface="Arial" panose="020B0604020202020204" pitchFamily="34" charset="0"/>
              </a:rPr>
              <a:t>(определение требований к участникам, лицензии, СРО, </a:t>
            </a:r>
            <a:r>
              <a:rPr lang="ru-RU" altLang="ru-RU" i="1" dirty="0" err="1">
                <a:latin typeface="Arial" panose="020B0604020202020204" pitchFamily="34" charset="0"/>
                <a:cs typeface="Arial" panose="020B0604020202020204" pitchFamily="34" charset="0"/>
              </a:rPr>
              <a:t>нац.режим</a:t>
            </a:r>
            <a:r>
              <a:rPr lang="ru-RU" altLang="ru-RU" i="1" dirty="0">
                <a:latin typeface="Arial" panose="020B0604020202020204" pitchFamily="34" charset="0"/>
                <a:cs typeface="Arial" panose="020B0604020202020204" pitchFamily="34" charset="0"/>
              </a:rPr>
              <a:t>, опыт)</a:t>
            </a:r>
          </a:p>
          <a:p>
            <a:pPr>
              <a:spcBef>
                <a:spcPct val="0"/>
              </a:spcBef>
            </a:pPr>
            <a:r>
              <a:rPr lang="ru-RU" altLang="ru-RU" dirty="0">
                <a:latin typeface="Arial" panose="020B0604020202020204" pitchFamily="34" charset="0"/>
                <a:cs typeface="Arial" panose="020B0604020202020204" pitchFamily="34" charset="0"/>
              </a:rPr>
              <a:t>Проведение закупки</a:t>
            </a:r>
          </a:p>
          <a:p>
            <a:pPr>
              <a:spcBef>
                <a:spcPct val="0"/>
              </a:spcBef>
            </a:pPr>
            <a:r>
              <a:rPr lang="ru-RU" altLang="ru-RU" dirty="0">
                <a:solidFill>
                  <a:srgbClr val="FF0000"/>
                </a:solidFill>
                <a:latin typeface="Arial" panose="020B0604020202020204" pitchFamily="34" charset="0"/>
                <a:cs typeface="Arial" panose="020B0604020202020204" pitchFamily="34" charset="0"/>
              </a:rPr>
              <a:t>Исполнение контракта </a:t>
            </a:r>
            <a:r>
              <a:rPr lang="ru-RU" altLang="ru-RU" i="1" dirty="0">
                <a:latin typeface="Arial" panose="020B0604020202020204" pitchFamily="34" charset="0"/>
                <a:cs typeface="Arial" panose="020B0604020202020204" pitchFamily="34" charset="0"/>
              </a:rPr>
              <a:t>(просрочки, некачественное исполнение, неисполнение полностью или частично) </a:t>
            </a:r>
            <a:endParaRPr lang="ru-RU" altLang="ru-RU" dirty="0">
              <a:solidFill>
                <a:srgbClr val="FF0000"/>
              </a:solidFill>
              <a:latin typeface="Arial" panose="020B0604020202020204" pitchFamily="34" charset="0"/>
              <a:cs typeface="Arial" panose="020B0604020202020204" pitchFamily="34" charset="0"/>
            </a:endParaRPr>
          </a:p>
          <a:p>
            <a:pPr>
              <a:spcBef>
                <a:spcPct val="0"/>
              </a:spcBef>
            </a:pPr>
            <a:r>
              <a:rPr lang="ru-RU" altLang="ru-RU" dirty="0">
                <a:latin typeface="Arial" panose="020B0604020202020204" pitchFamily="34" charset="0"/>
                <a:cs typeface="Arial" panose="020B0604020202020204" pitchFamily="34" charset="0"/>
              </a:rPr>
              <a:t>Реестр контрактов</a:t>
            </a:r>
          </a:p>
        </p:txBody>
      </p:sp>
    </p:spTree>
    <p:extLst>
      <p:ext uri="{BB962C8B-B14F-4D97-AF65-F5344CB8AC3E}">
        <p14:creationId xmlns:p14="http://schemas.microsoft.com/office/powerpoint/2010/main" val="1502472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idx="4294967295"/>
          </p:nvPr>
        </p:nvSpPr>
        <p:spPr>
          <a:xfrm>
            <a:off x="0" y="285750"/>
            <a:ext cx="10807700" cy="830263"/>
          </a:xfrm>
        </p:spPr>
        <p:txBody>
          <a:bodyPr>
            <a:normAutofit/>
          </a:bodyPr>
          <a:lstStyle/>
          <a:p>
            <a:pPr algn="ctr"/>
            <a:r>
              <a:rPr lang="ru-RU" altLang="ru-RU" sz="3600" b="1" dirty="0">
                <a:solidFill>
                  <a:srgbClr val="C00000"/>
                </a:solidFill>
                <a:latin typeface="Arial" panose="020B0604020202020204" pitchFamily="34" charset="0"/>
                <a:cs typeface="Arial" panose="020B0604020202020204" pitchFamily="34" charset="0"/>
              </a:rPr>
              <a:t>Что учесть при закупке стройки</a:t>
            </a:r>
          </a:p>
        </p:txBody>
      </p:sp>
      <p:sp>
        <p:nvSpPr>
          <p:cNvPr id="35843" name="Объект 2"/>
          <p:cNvSpPr>
            <a:spLocks noGrp="1"/>
          </p:cNvSpPr>
          <p:nvPr>
            <p:ph idx="4294967295"/>
          </p:nvPr>
        </p:nvSpPr>
        <p:spPr>
          <a:xfrm>
            <a:off x="433286" y="1177721"/>
            <a:ext cx="11325428" cy="5588000"/>
          </a:xfrm>
        </p:spPr>
        <p:txBody>
          <a:bodyPr>
            <a:noAutofit/>
          </a:bodyPr>
          <a:lstStyle/>
          <a:p>
            <a:pPr>
              <a:defRPr/>
            </a:pPr>
            <a:r>
              <a:rPr lang="ru-RU" altLang="ru-RU" sz="2100" dirty="0">
                <a:latin typeface="Arial" panose="020B0604020202020204" pitchFamily="34" charset="0"/>
                <a:cs typeface="Arial" panose="020B0604020202020204" pitchFamily="34" charset="0"/>
              </a:rPr>
              <a:t>1) необходимо проверить, не подпадает ли ваша закупка под дополнительные требования согласно Постановлению Правительства РФ от 29 декабря 2021 года N 2571, если подпадает – в извещении указать дополнительные требования по ч. 2 ст. 31 Закона № 44-ФЗ к участникам и документы, необходимые к предоставлению участниками.</a:t>
            </a:r>
          </a:p>
          <a:p>
            <a:pPr>
              <a:defRPr/>
            </a:pPr>
            <a:r>
              <a:rPr lang="ru-RU" altLang="ru-RU" sz="2100" dirty="0">
                <a:latin typeface="Arial" panose="020B0604020202020204" pitchFamily="34" charset="0"/>
                <a:cs typeface="Arial" panose="020B0604020202020204" pitchFamily="34" charset="0"/>
              </a:rPr>
              <a:t>2) при НМЦК более 10 </a:t>
            </a:r>
            <a:r>
              <a:rPr lang="ru-RU" altLang="ru-RU" sz="2100" dirty="0" err="1">
                <a:latin typeface="Arial" panose="020B0604020202020204" pitchFamily="34" charset="0"/>
                <a:cs typeface="Arial" panose="020B0604020202020204" pitchFamily="34" charset="0"/>
              </a:rPr>
              <a:t>млн.руб</a:t>
            </a:r>
            <a:r>
              <a:rPr lang="ru-RU" altLang="ru-RU" sz="2100" dirty="0">
                <a:latin typeface="Arial" panose="020B0604020202020204" pitchFamily="34" charset="0"/>
                <a:cs typeface="Arial" panose="020B0604020202020204" pitchFamily="34" charset="0"/>
              </a:rPr>
              <a:t>. (кроме исключений, проектирования и инженерных изысканий) указать требование к участникам по п. 1 ч. 1 ст. 31 Закона № 44-ФЗ о наличии членства в СРО с оговорками. </a:t>
            </a:r>
          </a:p>
          <a:p>
            <a:pPr>
              <a:defRPr/>
            </a:pPr>
            <a:r>
              <a:rPr lang="ru-RU" altLang="ru-RU" sz="2100" u="sng" dirty="0">
                <a:latin typeface="Arial" panose="020B0604020202020204" pitchFamily="34" charset="0"/>
                <a:cs typeface="Arial" panose="020B0604020202020204" pitchFamily="34" charset="0"/>
              </a:rPr>
              <a:t>На архитектурное проектирование, инженерные изыскания </a:t>
            </a:r>
            <a:r>
              <a:rPr lang="ru-RU" altLang="ru-RU" sz="2100" dirty="0">
                <a:latin typeface="Arial" panose="020B0604020202020204" pitchFamily="34" charset="0"/>
                <a:cs typeface="Arial" panose="020B0604020202020204" pitchFamily="34" charset="0"/>
              </a:rPr>
              <a:t>– </a:t>
            </a:r>
            <a:r>
              <a:rPr lang="ru-RU" altLang="ru-RU" sz="2100" u="sng" dirty="0">
                <a:latin typeface="Arial" panose="020B0604020202020204" pitchFamily="34" charset="0"/>
                <a:cs typeface="Arial" panose="020B0604020202020204" pitchFamily="34" charset="0"/>
              </a:rPr>
              <a:t>СРО независимо от суммы.</a:t>
            </a:r>
          </a:p>
          <a:p>
            <a:pPr>
              <a:defRPr/>
            </a:pPr>
            <a:r>
              <a:rPr lang="ru-RU" altLang="ru-RU" sz="2100" dirty="0">
                <a:latin typeface="Arial" panose="020B0604020202020204" pitchFamily="34" charset="0"/>
                <a:cs typeface="Arial" panose="020B0604020202020204" pitchFamily="34" charset="0"/>
              </a:rPr>
              <a:t>3) Закупка может осуществляться с учетом положений пункта 8 части 1 статьи 33 Закона № 44-ФЗ. Это означает, что описание объекта закупки делать не нужно, но необходимо включить в состав документации ПСД и участник в первой части заявки даёт исключительно согласие на выполнение работ на условиях, предусмотренных извещением об электронном аукционе.</a:t>
            </a:r>
          </a:p>
          <a:p>
            <a:pPr>
              <a:defRPr/>
            </a:pPr>
            <a:r>
              <a:rPr lang="ru-RU" altLang="ru-RU" sz="2100" dirty="0">
                <a:latin typeface="Arial" panose="020B0604020202020204" pitchFamily="34" charset="0"/>
                <a:cs typeface="Arial" panose="020B0604020202020204" pitchFamily="34" charset="0"/>
              </a:rPr>
              <a:t>4) Обоснованием НМЦК чаще всего будет являться смета – составная часть ПСД. На ряд работ необходимо применять приказ Минстроя № 841/пр.</a:t>
            </a:r>
          </a:p>
        </p:txBody>
      </p:sp>
    </p:spTree>
    <p:extLst>
      <p:ext uri="{BB962C8B-B14F-4D97-AF65-F5344CB8AC3E}">
        <p14:creationId xmlns:p14="http://schemas.microsoft.com/office/powerpoint/2010/main" val="4087355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C319C-2709-28E9-0B38-822275A3CFF6}"/>
            </a:ext>
          </a:extLst>
        </p:cNvPr>
        <p:cNvGrpSpPr/>
        <p:nvPr/>
      </p:nvGrpSpPr>
      <p:grpSpPr>
        <a:xfrm>
          <a:off x="0" y="0"/>
          <a:ext cx="0" cy="0"/>
          <a:chOff x="0" y="0"/>
          <a:chExt cx="0" cy="0"/>
        </a:xfrm>
      </p:grpSpPr>
      <p:sp>
        <p:nvSpPr>
          <p:cNvPr id="55298" name="Заголовок 1">
            <a:extLst>
              <a:ext uri="{FF2B5EF4-FFF2-40B4-BE49-F238E27FC236}">
                <a16:creationId xmlns:a16="http://schemas.microsoft.com/office/drawing/2014/main" id="{2F1BA5F6-59F2-EE00-08B7-52600D53CC7B}"/>
              </a:ext>
            </a:extLst>
          </p:cNvPr>
          <p:cNvSpPr>
            <a:spLocks noGrp="1"/>
          </p:cNvSpPr>
          <p:nvPr>
            <p:ph type="title" idx="4294967295"/>
          </p:nvPr>
        </p:nvSpPr>
        <p:spPr>
          <a:xfrm>
            <a:off x="0" y="285750"/>
            <a:ext cx="10807700" cy="830263"/>
          </a:xfrm>
        </p:spPr>
        <p:txBody>
          <a:bodyPr>
            <a:normAutofit/>
          </a:bodyPr>
          <a:lstStyle/>
          <a:p>
            <a:pPr algn="ctr"/>
            <a:r>
              <a:rPr lang="ru-RU" altLang="ru-RU" sz="3600" b="1" dirty="0">
                <a:latin typeface="Arial" panose="020B0604020202020204" pitchFamily="34" charset="0"/>
                <a:cs typeface="Arial" panose="020B0604020202020204" pitchFamily="34" charset="0"/>
              </a:rPr>
              <a:t>Что учесть при закупке стройки</a:t>
            </a:r>
          </a:p>
        </p:txBody>
      </p:sp>
      <p:sp>
        <p:nvSpPr>
          <p:cNvPr id="35843" name="Объект 2">
            <a:extLst>
              <a:ext uri="{FF2B5EF4-FFF2-40B4-BE49-F238E27FC236}">
                <a16:creationId xmlns:a16="http://schemas.microsoft.com/office/drawing/2014/main" id="{A0FCAF45-2DB3-AC2A-D83B-80E3D4695478}"/>
              </a:ext>
            </a:extLst>
          </p:cNvPr>
          <p:cNvSpPr>
            <a:spLocks noGrp="1"/>
          </p:cNvSpPr>
          <p:nvPr>
            <p:ph idx="4294967295"/>
          </p:nvPr>
        </p:nvSpPr>
        <p:spPr>
          <a:xfrm>
            <a:off x="399010" y="1270000"/>
            <a:ext cx="11273877" cy="5427663"/>
          </a:xfrm>
        </p:spPr>
        <p:txBody>
          <a:bodyPr>
            <a:noAutofit/>
          </a:bodyPr>
          <a:lstStyle/>
          <a:p>
            <a:pPr>
              <a:defRPr/>
            </a:pPr>
            <a:r>
              <a:rPr lang="ru-RU" altLang="ru-RU" sz="2200" dirty="0">
                <a:latin typeface="Arial" panose="020B0604020202020204" pitchFamily="34" charset="0"/>
                <a:cs typeface="Arial" panose="020B0604020202020204" pitchFamily="34" charset="0"/>
              </a:rPr>
              <a:t>5) Проверить необходимость применения ПП 570, ПП 563, банковского или казначейского сопровождения, универсальной </a:t>
            </a:r>
            <a:r>
              <a:rPr lang="ru-RU" altLang="ru-RU" sz="2200" dirty="0" err="1">
                <a:latin typeface="Arial" panose="020B0604020202020204" pitchFamily="34" charset="0"/>
                <a:cs typeface="Arial" panose="020B0604020202020204" pitchFamily="34" charset="0"/>
              </a:rPr>
              <a:t>предквалификации</a:t>
            </a:r>
            <a:r>
              <a:rPr lang="ru-RU" altLang="ru-RU" sz="2200" dirty="0">
                <a:latin typeface="Arial" panose="020B0604020202020204" pitchFamily="34" charset="0"/>
                <a:cs typeface="Arial" panose="020B0604020202020204" pitchFamily="34" charset="0"/>
              </a:rPr>
              <a:t>.</a:t>
            </a:r>
          </a:p>
          <a:p>
            <a:pPr>
              <a:defRPr/>
            </a:pPr>
            <a:r>
              <a:rPr lang="ru-RU" altLang="ru-RU" sz="2200" dirty="0">
                <a:latin typeface="Arial" panose="020B0604020202020204" pitchFamily="34" charset="0"/>
                <a:cs typeface="Arial" panose="020B0604020202020204" pitchFamily="34" charset="0"/>
              </a:rPr>
              <a:t>6) Включить в проект контракта типовые условия.</a:t>
            </a:r>
          </a:p>
          <a:p>
            <a:pPr>
              <a:defRPr/>
            </a:pPr>
            <a:r>
              <a:rPr lang="ru-RU" altLang="ru-RU" sz="2200" dirty="0">
                <a:latin typeface="Arial" panose="020B0604020202020204" pitchFamily="34" charset="0"/>
                <a:cs typeface="Arial" panose="020B0604020202020204" pitchFamily="34" charset="0"/>
              </a:rPr>
              <a:t>7) Составить графики работ и оплаты (приказ Минстроя 336пр).</a:t>
            </a:r>
          </a:p>
          <a:p>
            <a:pPr>
              <a:defRPr/>
            </a:pPr>
            <a:r>
              <a:rPr lang="ru-RU" altLang="ru-RU" sz="2200" dirty="0">
                <a:latin typeface="Arial" panose="020B0604020202020204" pitchFamily="34" charset="0"/>
                <a:cs typeface="Arial" panose="020B0604020202020204" pitchFamily="34" charset="0"/>
              </a:rPr>
              <a:t>8) Если есть поставляемый товар – учесть </a:t>
            </a:r>
            <a:r>
              <a:rPr lang="ru-RU" altLang="ru-RU" sz="2200" dirty="0" err="1">
                <a:latin typeface="Arial" panose="020B0604020202020204" pitchFamily="34" charset="0"/>
                <a:cs typeface="Arial" panose="020B0604020202020204" pitchFamily="34" charset="0"/>
              </a:rPr>
              <a:t>нац.режим</a:t>
            </a:r>
            <a:r>
              <a:rPr lang="ru-RU" altLang="ru-RU" sz="2200" dirty="0">
                <a:latin typeface="Arial" panose="020B0604020202020204" pitchFamily="34" charset="0"/>
                <a:cs typeface="Arial" panose="020B0604020202020204" pitchFamily="34" charset="0"/>
              </a:rPr>
              <a:t> (ПП 1875)</a:t>
            </a:r>
          </a:p>
          <a:p>
            <a:pPr marL="0" indent="0">
              <a:buNone/>
              <a:defRPr/>
            </a:pPr>
            <a:r>
              <a:rPr lang="ru-RU" altLang="ru-RU" sz="2200" b="1" dirty="0">
                <a:latin typeface="Arial" panose="020B0604020202020204" pitchFamily="34" charset="0"/>
                <a:cs typeface="Arial" panose="020B0604020202020204" pitchFamily="34" charset="0"/>
              </a:rPr>
              <a:t>Остальные требования к закупке соответствуют общим требованиям при проведении закупки, однако можно добавить в качестве рекомендации:</a:t>
            </a:r>
          </a:p>
          <a:p>
            <a:pPr>
              <a:defRPr/>
            </a:pPr>
            <a:r>
              <a:rPr lang="ru-RU" altLang="ru-RU" sz="2200" dirty="0">
                <a:latin typeface="Arial" panose="020B0604020202020204" pitchFamily="34" charset="0"/>
                <a:cs typeface="Arial" panose="020B0604020202020204" pitchFamily="34" charset="0"/>
              </a:rPr>
              <a:t>прописать порядок перерасчета сметы с учётом снижения в аукционе – например, указать в проекте контракта, что каждая позиция уменьшается на процент снижения в аукционе;</a:t>
            </a:r>
          </a:p>
          <a:p>
            <a:pPr>
              <a:defRPr/>
            </a:pPr>
            <a:r>
              <a:rPr lang="ru-RU" altLang="ru-RU" sz="2200" dirty="0">
                <a:latin typeface="Arial" panose="020B0604020202020204" pitchFamily="34" charset="0"/>
                <a:cs typeface="Arial" panose="020B0604020202020204" pitchFamily="34" charset="0"/>
              </a:rPr>
              <a:t>прописать в проекте контракта все возможные основания изменений условий контракта (согласно ст. 95), а также условия ответственности для подрядчика за некачественное и несвоевременное выполнение работ.</a:t>
            </a:r>
          </a:p>
        </p:txBody>
      </p:sp>
    </p:spTree>
    <p:extLst>
      <p:ext uri="{BB962C8B-B14F-4D97-AF65-F5344CB8AC3E}">
        <p14:creationId xmlns:p14="http://schemas.microsoft.com/office/powerpoint/2010/main" val="2646992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1"/>
          <p:cNvSpPr>
            <a:spLocks noGrp="1"/>
          </p:cNvSpPr>
          <p:nvPr>
            <p:ph type="title" idx="4294967295"/>
          </p:nvPr>
        </p:nvSpPr>
        <p:spPr>
          <a:xfrm>
            <a:off x="0" y="365125"/>
            <a:ext cx="7886700" cy="1052513"/>
          </a:xfrm>
        </p:spPr>
        <p:txBody>
          <a:bodyPr/>
          <a:lstStyle/>
          <a:p>
            <a:pPr algn="ctr"/>
            <a:r>
              <a:rPr lang="ru-RU" altLang="ru-RU">
                <a:latin typeface="Arial" panose="020B0604020202020204" pitchFamily="34" charset="0"/>
                <a:cs typeface="Arial" panose="020B0604020202020204" pitchFamily="34" charset="0"/>
              </a:rPr>
              <a:t>Статья 110.1</a:t>
            </a:r>
          </a:p>
        </p:txBody>
      </p:sp>
      <p:sp>
        <p:nvSpPr>
          <p:cNvPr id="60419" name="Содержимое 2"/>
          <p:cNvSpPr>
            <a:spLocks noGrp="1"/>
          </p:cNvSpPr>
          <p:nvPr>
            <p:ph idx="4294967295"/>
          </p:nvPr>
        </p:nvSpPr>
        <p:spPr>
          <a:xfrm>
            <a:off x="583652" y="1498687"/>
            <a:ext cx="11209337" cy="5130800"/>
          </a:xfrm>
        </p:spPr>
        <p:txBody>
          <a:bodyPr>
            <a:normAutofit/>
          </a:bodyPr>
          <a:lstStyle/>
          <a:p>
            <a:pPr marL="0" indent="0">
              <a:buNone/>
            </a:pPr>
            <a:r>
              <a:rPr lang="ru-RU" altLang="ru-RU" sz="2600" dirty="0">
                <a:latin typeface="Arial" panose="020B0604020202020204" pitchFamily="34" charset="0"/>
                <a:cs typeface="Arial" panose="020B0604020202020204" pitchFamily="34" charset="0"/>
              </a:rPr>
              <a:t>Особенности заключения контракта, предметом которого являются создание произведения архитектуры, градостроительства или садово-паркового искусства и (или) разработка на его основе проектной документации объектов капитального строительства:</a:t>
            </a:r>
          </a:p>
          <a:p>
            <a:pPr marL="0" indent="0">
              <a:buNone/>
            </a:pPr>
            <a:r>
              <a:rPr lang="ru-RU" altLang="ru-RU" sz="2600" dirty="0">
                <a:latin typeface="Arial" panose="020B0604020202020204" pitchFamily="34" charset="0"/>
                <a:cs typeface="Arial" panose="020B0604020202020204" pitchFamily="34" charset="0"/>
              </a:rPr>
              <a:t>- включить в контракт право заказчика о многократном использовании произведения и (или) ПД, приобретенных по контракту</a:t>
            </a:r>
          </a:p>
          <a:p>
            <a:pPr marL="0" indent="0">
              <a:buNone/>
            </a:pPr>
            <a:r>
              <a:rPr lang="ru-RU" altLang="ru-RU" sz="2600" dirty="0">
                <a:latin typeface="Arial" panose="020B0604020202020204" pitchFamily="34" charset="0"/>
                <a:cs typeface="Arial" panose="020B0604020202020204" pitchFamily="34" charset="0"/>
              </a:rPr>
              <a:t>- включить в контракт исключительное право РФ (региона или </a:t>
            </a:r>
            <a:r>
              <a:rPr lang="ru-RU" altLang="ru-RU" sz="2600" dirty="0" err="1">
                <a:latin typeface="Arial" panose="020B0604020202020204" pitchFamily="34" charset="0"/>
                <a:cs typeface="Arial" panose="020B0604020202020204" pitchFamily="34" charset="0"/>
              </a:rPr>
              <a:t>мун</a:t>
            </a:r>
            <a:r>
              <a:rPr lang="ru-RU" altLang="ru-RU" sz="2600" dirty="0">
                <a:latin typeface="Arial" panose="020B0604020202020204" pitchFamily="34" charset="0"/>
                <a:cs typeface="Arial" panose="020B0604020202020204" pitchFamily="34" charset="0"/>
              </a:rPr>
              <a:t>. образования) на использование произведения архитектуры, градостроительства или садово-паркового искусства в дальнейшем</a:t>
            </a:r>
          </a:p>
          <a:p>
            <a:pPr marL="0" indent="0">
              <a:buNone/>
            </a:pPr>
            <a:r>
              <a:rPr lang="ru-RU" altLang="ru-RU" sz="2400" dirty="0">
                <a:latin typeface="Arial" panose="020B0604020202020204" pitchFamily="34" charset="0"/>
                <a:cs typeface="Arial" panose="020B0604020202020204" pitchFamily="34" charset="0"/>
              </a:rPr>
              <a:t>Автор произведения архитектуры, градостроительства или садово-паркового искусства не вправе требовать от заказчика проектной документации предоставление ему права заключать контракт на разработку такой проектной документации без использования конкурентных способов</a:t>
            </a:r>
          </a:p>
        </p:txBody>
      </p:sp>
    </p:spTree>
    <p:extLst>
      <p:ext uri="{BB962C8B-B14F-4D97-AF65-F5344CB8AC3E}">
        <p14:creationId xmlns:p14="http://schemas.microsoft.com/office/powerpoint/2010/main" val="2018660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p:cNvSpPr>
            <a:spLocks noGrp="1"/>
          </p:cNvSpPr>
          <p:nvPr>
            <p:ph type="title" idx="4294967295"/>
          </p:nvPr>
        </p:nvSpPr>
        <p:spPr>
          <a:xfrm>
            <a:off x="0" y="365125"/>
            <a:ext cx="7886700" cy="1052513"/>
          </a:xfrm>
        </p:spPr>
        <p:txBody>
          <a:bodyPr/>
          <a:lstStyle/>
          <a:p>
            <a:pPr algn="ctr"/>
            <a:r>
              <a:rPr lang="ru-RU" altLang="ru-RU">
                <a:latin typeface="Arial" panose="020B0604020202020204" pitchFamily="34" charset="0"/>
                <a:cs typeface="Arial" panose="020B0604020202020204" pitchFamily="34" charset="0"/>
              </a:rPr>
              <a:t>Статья 110.2</a:t>
            </a:r>
          </a:p>
        </p:txBody>
      </p:sp>
      <p:sp>
        <p:nvSpPr>
          <p:cNvPr id="61443" name="Содержимое 2"/>
          <p:cNvSpPr>
            <a:spLocks noGrp="1"/>
          </p:cNvSpPr>
          <p:nvPr>
            <p:ph idx="4294967295"/>
          </p:nvPr>
        </p:nvSpPr>
        <p:spPr>
          <a:xfrm>
            <a:off x="407194" y="1417638"/>
            <a:ext cx="11377612" cy="5303837"/>
          </a:xfrm>
        </p:spPr>
        <p:txBody>
          <a:bodyPr>
            <a:normAutofit fontScale="92500"/>
          </a:bodyPr>
          <a:lstStyle/>
          <a:p>
            <a:pPr marL="0" indent="0">
              <a:spcBef>
                <a:spcPts val="600"/>
              </a:spcBef>
              <a:buNone/>
            </a:pPr>
            <a:r>
              <a:rPr lang="ru-RU" altLang="ru-RU" sz="2500" dirty="0">
                <a:latin typeface="Arial" panose="020B0604020202020204" pitchFamily="34" charset="0"/>
                <a:cs typeface="Arial" panose="020B0604020202020204" pitchFamily="34" charset="0"/>
              </a:rPr>
              <a:t>1. Субподряд разрешён, кроме случаев, установленных ПП 570 (ч.2 ст.110.2).</a:t>
            </a:r>
          </a:p>
          <a:p>
            <a:pPr marL="0" indent="0">
              <a:spcBef>
                <a:spcPts val="600"/>
              </a:spcBef>
              <a:buNone/>
            </a:pPr>
            <a:r>
              <a:rPr lang="ru-RU" altLang="ru-RU" sz="2500" dirty="0">
                <a:latin typeface="Arial" panose="020B0604020202020204" pitchFamily="34" charset="0"/>
                <a:cs typeface="Arial" panose="020B0604020202020204" pitchFamily="34" charset="0"/>
              </a:rPr>
              <a:t>2. Если ПИР подлежит </a:t>
            </a:r>
            <a:r>
              <a:rPr lang="ru-RU" altLang="ru-RU" sz="2500" dirty="0" err="1">
                <a:latin typeface="Arial" panose="020B0604020202020204" pitchFamily="34" charset="0"/>
                <a:cs typeface="Arial" panose="020B0604020202020204" pitchFamily="34" charset="0"/>
              </a:rPr>
              <a:t>госэкспертизе</a:t>
            </a:r>
            <a:r>
              <a:rPr lang="ru-RU" altLang="ru-RU" sz="2500" dirty="0">
                <a:latin typeface="Arial" panose="020B0604020202020204" pitchFamily="34" charset="0"/>
                <a:cs typeface="Arial" panose="020B0604020202020204" pitchFamily="34" charset="0"/>
              </a:rPr>
              <a:t> - принять и оплатить результаты по контрактам на ПИР можно только после положительного заключения ГГЭ (ч.3 ст.110.2).</a:t>
            </a:r>
          </a:p>
          <a:p>
            <a:pPr marL="0" indent="0">
              <a:spcBef>
                <a:spcPts val="600"/>
              </a:spcBef>
              <a:buNone/>
            </a:pPr>
            <a:r>
              <a:rPr lang="ru-RU" altLang="ru-RU" sz="2500" dirty="0">
                <a:latin typeface="Arial" panose="020B0604020202020204" pitchFamily="34" charset="0"/>
                <a:cs typeface="Arial" panose="020B0604020202020204" pitchFamily="34" charset="0"/>
              </a:rPr>
              <a:t>3. Строительство и реконструкция оплачиваются только после приёмки </a:t>
            </a:r>
            <a:r>
              <a:rPr lang="ru-RU" altLang="ru-RU" sz="2500" dirty="0" err="1">
                <a:latin typeface="Arial" panose="020B0604020202020204" pitchFamily="34" charset="0"/>
                <a:cs typeface="Arial" panose="020B0604020202020204" pitchFamily="34" charset="0"/>
              </a:rPr>
              <a:t>госстройнадзором</a:t>
            </a:r>
            <a:r>
              <a:rPr lang="ru-RU" altLang="ru-RU" sz="2500" dirty="0">
                <a:latin typeface="Arial" panose="020B0604020202020204" pitchFamily="34" charset="0"/>
                <a:cs typeface="Arial" panose="020B0604020202020204" pitchFamily="34" charset="0"/>
              </a:rPr>
              <a:t> (ч.4 ст.110.2).</a:t>
            </a:r>
          </a:p>
          <a:p>
            <a:pPr marL="0" indent="0">
              <a:spcBef>
                <a:spcPts val="600"/>
              </a:spcBef>
              <a:buNone/>
            </a:pPr>
            <a:r>
              <a:rPr lang="ru-RU" altLang="ru-RU" sz="2500" dirty="0">
                <a:latin typeface="Arial" panose="020B0604020202020204" pitchFamily="34" charset="0"/>
                <a:cs typeface="Arial" panose="020B0604020202020204" pitchFamily="34" charset="0"/>
              </a:rPr>
              <a:t>4. Оплата строительства и реконструкции всегда поэтапно (ч.5 ст.110.2).</a:t>
            </a:r>
          </a:p>
          <a:p>
            <a:pPr marL="0" indent="0">
              <a:spcBef>
                <a:spcPts val="600"/>
              </a:spcBef>
              <a:buNone/>
            </a:pPr>
            <a:r>
              <a:rPr lang="ru-RU" altLang="ru-RU" sz="2500" dirty="0">
                <a:latin typeface="Arial" panose="020B0604020202020204" pitchFamily="34" charset="0"/>
                <a:cs typeface="Arial" panose="020B0604020202020204" pitchFamily="34" charset="0"/>
              </a:rPr>
              <a:t>5. Приложением к контракту должен быть график работ (ч.6 ст.110.2) – </a:t>
            </a:r>
            <a:r>
              <a:rPr lang="ru-RU" altLang="ru-RU" sz="2500" b="1" dirty="0">
                <a:solidFill>
                  <a:srgbClr val="0000FF"/>
                </a:solidFill>
                <a:latin typeface="Arial" panose="020B0604020202020204" pitchFamily="34" charset="0"/>
                <a:cs typeface="Arial" panose="020B0604020202020204" pitchFamily="34" charset="0"/>
              </a:rPr>
              <a:t>делает заказчик!</a:t>
            </a:r>
          </a:p>
          <a:p>
            <a:pPr marL="0" indent="0">
              <a:spcBef>
                <a:spcPts val="600"/>
              </a:spcBef>
              <a:buNone/>
            </a:pPr>
            <a:r>
              <a:rPr lang="ru-RU" altLang="ru-RU" sz="2500" dirty="0">
                <a:latin typeface="Arial" panose="020B0604020202020204" pitchFamily="34" charset="0"/>
                <a:cs typeface="Arial" panose="020B0604020202020204" pitchFamily="34" charset="0"/>
              </a:rPr>
              <a:t>6. Составление сметы контракта осуществляется в пределах цены контракта без использования предусмотренных проектной документацией сметных нормативов. Оплата выполненных работ осуществляется в пределах цены контрактов (ч. 6.1. ст. 110.2)</a:t>
            </a:r>
          </a:p>
          <a:p>
            <a:pPr marL="0" indent="0">
              <a:spcBef>
                <a:spcPts val="600"/>
              </a:spcBef>
              <a:buNone/>
            </a:pPr>
            <a:r>
              <a:rPr lang="ru-RU" altLang="ru-RU" sz="2500" dirty="0">
                <a:latin typeface="Arial" panose="020B0604020202020204" pitchFamily="34" charset="0"/>
                <a:cs typeface="Arial" panose="020B0604020202020204" pitchFamily="34" charset="0"/>
              </a:rPr>
              <a:t>7. Заказчик сам получает разрешение на ввод объекта в эксплуатацию (ч.8 ст.110.2).</a:t>
            </a:r>
          </a:p>
        </p:txBody>
      </p:sp>
    </p:spTree>
    <p:extLst>
      <p:ext uri="{BB962C8B-B14F-4D97-AF65-F5344CB8AC3E}">
        <p14:creationId xmlns:p14="http://schemas.microsoft.com/office/powerpoint/2010/main" val="1134728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55D6B-EFB9-D2C4-CC95-2B6884937E63}"/>
            </a:ext>
          </a:extLst>
        </p:cNvPr>
        <p:cNvGrpSpPr/>
        <p:nvPr/>
      </p:nvGrpSpPr>
      <p:grpSpPr>
        <a:xfrm>
          <a:off x="0" y="0"/>
          <a:ext cx="0" cy="0"/>
          <a:chOff x="0" y="0"/>
          <a:chExt cx="0" cy="0"/>
        </a:xfrm>
      </p:grpSpPr>
      <p:sp>
        <p:nvSpPr>
          <p:cNvPr id="61442" name="Заголовок 1">
            <a:extLst>
              <a:ext uri="{FF2B5EF4-FFF2-40B4-BE49-F238E27FC236}">
                <a16:creationId xmlns:a16="http://schemas.microsoft.com/office/drawing/2014/main" id="{71C85A25-88EB-6543-5E89-56885FA98988}"/>
              </a:ext>
            </a:extLst>
          </p:cNvPr>
          <p:cNvSpPr>
            <a:spLocks noGrp="1"/>
          </p:cNvSpPr>
          <p:nvPr>
            <p:ph type="title" idx="4294967295"/>
          </p:nvPr>
        </p:nvSpPr>
        <p:spPr>
          <a:xfrm>
            <a:off x="310393" y="205735"/>
            <a:ext cx="9840286" cy="775778"/>
          </a:xfrm>
        </p:spPr>
        <p:txBody>
          <a:bodyPr/>
          <a:lstStyle/>
          <a:p>
            <a:pPr algn="ctr"/>
            <a:r>
              <a:rPr lang="ru-RU" altLang="ru-RU" dirty="0">
                <a:latin typeface="Arial" panose="020B0604020202020204" pitchFamily="34" charset="0"/>
                <a:cs typeface="Arial" panose="020B0604020202020204" pitchFamily="34" charset="0"/>
              </a:rPr>
              <a:t>Способы закупки для стройки</a:t>
            </a:r>
          </a:p>
        </p:txBody>
      </p:sp>
      <p:sp>
        <p:nvSpPr>
          <p:cNvPr id="61443" name="Содержимое 2">
            <a:extLst>
              <a:ext uri="{FF2B5EF4-FFF2-40B4-BE49-F238E27FC236}">
                <a16:creationId xmlns:a16="http://schemas.microsoft.com/office/drawing/2014/main" id="{7567EA10-25EE-B032-9172-6D4098B85E11}"/>
              </a:ext>
            </a:extLst>
          </p:cNvPr>
          <p:cNvSpPr>
            <a:spLocks noGrp="1"/>
          </p:cNvSpPr>
          <p:nvPr>
            <p:ph idx="4294967295"/>
          </p:nvPr>
        </p:nvSpPr>
        <p:spPr>
          <a:xfrm>
            <a:off x="407194" y="1275128"/>
            <a:ext cx="11614230" cy="5446348"/>
          </a:xfrm>
        </p:spPr>
        <p:txBody>
          <a:bodyPr>
            <a:normAutofit/>
          </a:bodyPr>
          <a:lstStyle/>
          <a:p>
            <a:pPr marL="0" indent="0">
              <a:spcBef>
                <a:spcPts val="600"/>
              </a:spcBef>
              <a:buNone/>
            </a:pPr>
            <a:r>
              <a:rPr lang="ru-RU" altLang="ru-RU" sz="2500" b="1" dirty="0">
                <a:latin typeface="Arial" panose="020B0604020202020204" pitchFamily="34" charset="0"/>
                <a:cs typeface="Arial" panose="020B0604020202020204" pitchFamily="34" charset="0"/>
              </a:rPr>
              <a:t>Два варианта: </a:t>
            </a:r>
          </a:p>
          <a:p>
            <a:pPr marL="0" indent="0">
              <a:spcBef>
                <a:spcPts val="600"/>
              </a:spcBef>
              <a:buNone/>
            </a:pPr>
            <a:r>
              <a:rPr lang="ru-RU" altLang="ru-RU" sz="2500" dirty="0">
                <a:latin typeface="Arial" panose="020B0604020202020204" pitchFamily="34" charset="0"/>
                <a:cs typeface="Arial" panose="020B0604020202020204" pitchFamily="34" charset="0"/>
              </a:rPr>
              <a:t>- </a:t>
            </a:r>
            <a:r>
              <a:rPr lang="ru-RU" altLang="ru-RU" sz="2500" u="sng" dirty="0">
                <a:latin typeface="Arial" panose="020B0604020202020204" pitchFamily="34" charset="0"/>
                <a:cs typeface="Arial" panose="020B0604020202020204" pitchFamily="34" charset="0"/>
              </a:rPr>
              <a:t>1 закупка работ материалами подрядчика</a:t>
            </a:r>
            <a:br>
              <a:rPr lang="ru-RU" altLang="ru-RU" sz="2500" dirty="0">
                <a:latin typeface="Arial" panose="020B0604020202020204" pitchFamily="34" charset="0"/>
                <a:cs typeface="Arial" panose="020B0604020202020204" pitchFamily="34" charset="0"/>
              </a:rPr>
            </a:br>
            <a:r>
              <a:rPr lang="ru-RU" altLang="ru-RU" sz="2500" dirty="0">
                <a:latin typeface="Arial" panose="020B0604020202020204" pitchFamily="34" charset="0"/>
                <a:cs typeface="Arial" panose="020B0604020202020204" pitchFamily="34" charset="0"/>
              </a:rPr>
              <a:t>- 2 закупки: на поставку стройматериалов и на работы материалами заказчика</a:t>
            </a:r>
          </a:p>
          <a:p>
            <a:pPr marL="0" indent="0">
              <a:spcBef>
                <a:spcPts val="600"/>
              </a:spcBef>
              <a:buNone/>
            </a:pPr>
            <a:endParaRPr lang="ru-RU" altLang="ru-RU" sz="2500" dirty="0">
              <a:latin typeface="Arial" panose="020B0604020202020204" pitchFamily="34" charset="0"/>
              <a:cs typeface="Arial" panose="020B0604020202020204" pitchFamily="34" charset="0"/>
            </a:endParaRPr>
          </a:p>
          <a:p>
            <a:pPr>
              <a:spcBef>
                <a:spcPts val="600"/>
              </a:spcBef>
            </a:pPr>
            <a:r>
              <a:rPr lang="ru-RU" altLang="ru-RU" sz="2500" b="1" dirty="0">
                <a:latin typeface="Arial" panose="020B0604020202020204" pitchFamily="34" charset="0"/>
                <a:cs typeface="Arial" panose="020B0604020202020204" pitchFamily="34" charset="0"/>
              </a:rPr>
              <a:t>Аукцион</a:t>
            </a:r>
            <a:r>
              <a:rPr lang="ru-RU" altLang="ru-RU" sz="2500" dirty="0">
                <a:latin typeface="Arial" panose="020B0604020202020204" pitchFamily="34" charset="0"/>
                <a:cs typeface="Arial" panose="020B0604020202020204" pitchFamily="34" charset="0"/>
              </a:rPr>
              <a:t> – победа только по </a:t>
            </a:r>
            <a:r>
              <a:rPr lang="en-US" altLang="ru-RU" sz="2500" dirty="0">
                <a:latin typeface="Arial" panose="020B0604020202020204" pitchFamily="34" charset="0"/>
                <a:cs typeface="Arial" panose="020B0604020202020204" pitchFamily="34" charset="0"/>
              </a:rPr>
              <a:t>min</a:t>
            </a:r>
            <a:r>
              <a:rPr lang="ru-RU" altLang="ru-RU" sz="2500" dirty="0">
                <a:latin typeface="Arial" panose="020B0604020202020204" pitchFamily="34" charset="0"/>
                <a:cs typeface="Arial" panose="020B0604020202020204" pitchFamily="34" charset="0"/>
              </a:rPr>
              <a:t> цене, удобно для простых «стройработ»</a:t>
            </a:r>
          </a:p>
          <a:p>
            <a:pPr>
              <a:spcBef>
                <a:spcPts val="600"/>
              </a:spcBef>
            </a:pPr>
            <a:r>
              <a:rPr lang="ru-RU" altLang="ru-RU" sz="2500" b="1" dirty="0">
                <a:latin typeface="Arial" panose="020B0604020202020204" pitchFamily="34" charset="0"/>
                <a:cs typeface="Arial" panose="020B0604020202020204" pitchFamily="34" charset="0"/>
              </a:rPr>
              <a:t>Котировка</a:t>
            </a:r>
            <a:r>
              <a:rPr lang="ru-RU" altLang="ru-RU" sz="2500" dirty="0">
                <a:latin typeface="Arial" panose="020B0604020202020204" pitchFamily="34" charset="0"/>
                <a:cs typeface="Arial" panose="020B0604020202020204" pitchFamily="34" charset="0"/>
              </a:rPr>
              <a:t> – как аукцион, но более быстрая процедура, лимит 10 млн. НМЦК, </a:t>
            </a:r>
            <a:r>
              <a:rPr lang="ru-RU" altLang="ru-RU" sz="2500" u="sng" dirty="0">
                <a:latin typeface="Arial" panose="020B0604020202020204" pitchFamily="34" charset="0"/>
                <a:cs typeface="Arial" panose="020B0604020202020204" pitchFamily="34" charset="0"/>
              </a:rPr>
              <a:t>участники не торгуются</a:t>
            </a:r>
            <a:r>
              <a:rPr lang="ru-RU" altLang="ru-RU" sz="2500" dirty="0">
                <a:latin typeface="Arial" panose="020B0604020202020204" pitchFamily="34" charset="0"/>
                <a:cs typeface="Arial" panose="020B0604020202020204" pitchFamily="34" charset="0"/>
              </a:rPr>
              <a:t>, удобно для простых «стройработ»</a:t>
            </a:r>
          </a:p>
          <a:p>
            <a:pPr>
              <a:spcBef>
                <a:spcPts val="600"/>
              </a:spcBef>
            </a:pPr>
            <a:r>
              <a:rPr lang="ru-RU" altLang="ru-RU" sz="2500" b="1" dirty="0">
                <a:latin typeface="Arial" panose="020B0604020202020204" pitchFamily="34" charset="0"/>
                <a:cs typeface="Arial" panose="020B0604020202020204" pitchFamily="34" charset="0"/>
              </a:rPr>
              <a:t>Конкурс</a:t>
            </a:r>
            <a:r>
              <a:rPr lang="ru-RU" altLang="ru-RU" sz="2500" dirty="0">
                <a:latin typeface="Arial" panose="020B0604020202020204" pitchFamily="34" charset="0"/>
                <a:cs typeface="Arial" panose="020B0604020202020204" pitchFamily="34" charset="0"/>
              </a:rPr>
              <a:t> – победа по критериям оценки, </a:t>
            </a:r>
            <a:r>
              <a:rPr lang="ru-RU" altLang="ru-RU" sz="2500" u="sng" dirty="0">
                <a:latin typeface="Arial" panose="020B0604020202020204" pitchFamily="34" charset="0"/>
                <a:cs typeface="Arial" panose="020B0604020202020204" pitchFamily="34" charset="0"/>
              </a:rPr>
              <a:t>шанс</a:t>
            </a:r>
            <a:r>
              <a:rPr lang="ru-RU" altLang="ru-RU" sz="2500" dirty="0">
                <a:latin typeface="Arial" panose="020B0604020202020204" pitchFamily="34" charset="0"/>
                <a:cs typeface="Arial" panose="020B0604020202020204" pitchFamily="34" charset="0"/>
              </a:rPr>
              <a:t> выбрать «хорошего» УЗ</a:t>
            </a:r>
          </a:p>
          <a:p>
            <a:pPr>
              <a:spcBef>
                <a:spcPts val="600"/>
              </a:spcBef>
            </a:pPr>
            <a:r>
              <a:rPr lang="ru-RU" altLang="ru-RU" sz="2500" b="1" dirty="0">
                <a:latin typeface="Arial" panose="020B0604020202020204" pitchFamily="34" charset="0"/>
                <a:cs typeface="Arial" panose="020B0604020202020204" pitchFamily="34" charset="0"/>
              </a:rPr>
              <a:t>Закупка «с полки» (ч. 12 ст. 93) </a:t>
            </a:r>
            <a:r>
              <a:rPr lang="ru-RU" altLang="ru-RU" sz="2500" dirty="0">
                <a:latin typeface="Arial" panose="020B0604020202020204" pitchFamily="34" charset="0"/>
                <a:cs typeface="Arial" panose="020B0604020202020204" pitchFamily="34" charset="0"/>
              </a:rPr>
              <a:t>– только товары из КТРУ (стройматериалы)</a:t>
            </a:r>
          </a:p>
          <a:p>
            <a:pPr>
              <a:spcBef>
                <a:spcPts val="600"/>
              </a:spcBef>
            </a:pPr>
            <a:r>
              <a:rPr lang="ru-RU" altLang="ru-RU" sz="2500" b="1" dirty="0">
                <a:latin typeface="Arial" panose="020B0604020202020204" pitchFamily="34" charset="0"/>
                <a:cs typeface="Arial" panose="020B0604020202020204" pitchFamily="34" charset="0"/>
              </a:rPr>
              <a:t>Закупка у ЕП (</a:t>
            </a:r>
            <a:r>
              <a:rPr lang="ru-RU" altLang="ru-RU" sz="2500" b="1" dirty="0" err="1">
                <a:latin typeface="Arial" panose="020B0604020202020204" pitchFamily="34" charset="0"/>
                <a:cs typeface="Arial" panose="020B0604020202020204" pitchFamily="34" charset="0"/>
              </a:rPr>
              <a:t>п.п</a:t>
            </a:r>
            <a:r>
              <a:rPr lang="ru-RU" altLang="ru-RU" sz="2500" b="1" dirty="0">
                <a:latin typeface="Arial" panose="020B0604020202020204" pitchFamily="34" charset="0"/>
                <a:cs typeface="Arial" panose="020B0604020202020204" pitchFamily="34" charset="0"/>
              </a:rPr>
              <a:t>. 4, 5 ч. 1 ст. 93) </a:t>
            </a:r>
            <a:r>
              <a:rPr lang="ru-RU" altLang="ru-RU" sz="2500" dirty="0">
                <a:latin typeface="Arial" panose="020B0604020202020204" pitchFamily="34" charset="0"/>
                <a:cs typeface="Arial" panose="020B0604020202020204" pitchFamily="34" charset="0"/>
              </a:rPr>
              <a:t>– важно не допускать «дробления»!</a:t>
            </a:r>
          </a:p>
          <a:p>
            <a:pPr>
              <a:spcBef>
                <a:spcPts val="600"/>
              </a:spcBef>
            </a:pPr>
            <a:r>
              <a:rPr lang="ru-RU" altLang="ru-RU" sz="2500" b="1" dirty="0">
                <a:latin typeface="Arial" panose="020B0604020202020204" pitchFamily="34" charset="0"/>
                <a:cs typeface="Arial" panose="020B0604020202020204" pitchFamily="34" charset="0"/>
              </a:rPr>
              <a:t>Некоторые иные случаи закупки у ЕП: </a:t>
            </a:r>
            <a:r>
              <a:rPr lang="ru-RU" altLang="ru-RU" sz="2500" dirty="0">
                <a:latin typeface="Arial" panose="020B0604020202020204" pitchFamily="34" charset="0"/>
                <a:cs typeface="Arial" panose="020B0604020202020204" pitchFamily="34" charset="0"/>
              </a:rPr>
              <a:t>п. 2, п. 9, п. 23 ч. 1 ст. 93.</a:t>
            </a:r>
          </a:p>
        </p:txBody>
      </p:sp>
    </p:spTree>
    <p:extLst>
      <p:ext uri="{BB962C8B-B14F-4D97-AF65-F5344CB8AC3E}">
        <p14:creationId xmlns:p14="http://schemas.microsoft.com/office/powerpoint/2010/main" val="2384384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9AB97-4DA7-25C1-D75B-FC91AF271780}"/>
            </a:ext>
          </a:extLst>
        </p:cNvPr>
        <p:cNvGrpSpPr/>
        <p:nvPr/>
      </p:nvGrpSpPr>
      <p:grpSpPr>
        <a:xfrm>
          <a:off x="0" y="0"/>
          <a:ext cx="0" cy="0"/>
          <a:chOff x="0" y="0"/>
          <a:chExt cx="0" cy="0"/>
        </a:xfrm>
      </p:grpSpPr>
      <p:sp>
        <p:nvSpPr>
          <p:cNvPr id="61442" name="Заголовок 1">
            <a:extLst>
              <a:ext uri="{FF2B5EF4-FFF2-40B4-BE49-F238E27FC236}">
                <a16:creationId xmlns:a16="http://schemas.microsoft.com/office/drawing/2014/main" id="{9C6DC589-BE50-0597-373C-21C62380D80D}"/>
              </a:ext>
            </a:extLst>
          </p:cNvPr>
          <p:cNvSpPr>
            <a:spLocks noGrp="1"/>
          </p:cNvSpPr>
          <p:nvPr>
            <p:ph type="title" idx="4294967295"/>
          </p:nvPr>
        </p:nvSpPr>
        <p:spPr>
          <a:xfrm>
            <a:off x="310393" y="205735"/>
            <a:ext cx="9840286" cy="775778"/>
          </a:xfrm>
        </p:spPr>
        <p:txBody>
          <a:bodyPr/>
          <a:lstStyle/>
          <a:p>
            <a:pPr algn="ctr"/>
            <a:r>
              <a:rPr lang="ru-RU" altLang="ru-RU" dirty="0">
                <a:latin typeface="Arial" panose="020B0604020202020204" pitchFamily="34" charset="0"/>
                <a:cs typeface="Arial" panose="020B0604020202020204" pitchFamily="34" charset="0"/>
              </a:rPr>
              <a:t>Пример по конкурсу</a:t>
            </a:r>
          </a:p>
        </p:txBody>
      </p:sp>
      <p:sp>
        <p:nvSpPr>
          <p:cNvPr id="61443" name="Содержимое 2">
            <a:extLst>
              <a:ext uri="{FF2B5EF4-FFF2-40B4-BE49-F238E27FC236}">
                <a16:creationId xmlns:a16="http://schemas.microsoft.com/office/drawing/2014/main" id="{34C06BBA-386C-B3CF-C3C8-E45FDB8ABDA5}"/>
              </a:ext>
            </a:extLst>
          </p:cNvPr>
          <p:cNvSpPr>
            <a:spLocks noGrp="1"/>
          </p:cNvSpPr>
          <p:nvPr>
            <p:ph idx="4294967295"/>
          </p:nvPr>
        </p:nvSpPr>
        <p:spPr>
          <a:xfrm>
            <a:off x="407194" y="1275128"/>
            <a:ext cx="11614230" cy="5446348"/>
          </a:xfrm>
        </p:spPr>
        <p:txBody>
          <a:bodyPr>
            <a:normAutofit/>
          </a:bodyPr>
          <a:lstStyle/>
          <a:p>
            <a:pPr marL="0" indent="0">
              <a:spcBef>
                <a:spcPts val="600"/>
              </a:spcBef>
              <a:buNone/>
            </a:pPr>
            <a:r>
              <a:rPr lang="ru-RU" altLang="ru-RU" sz="2400" dirty="0">
                <a:latin typeface="Arial" panose="020B0604020202020204" pitchFamily="34" charset="0"/>
                <a:cs typeface="Arial" panose="020B0604020202020204" pitchFamily="34" charset="0"/>
              </a:rPr>
              <a:t>Конкурс «Капитальный ремонт фасада здания терапевтического корпуса», критерии: цена контракта; квалификация участников закупки (опыт).</a:t>
            </a:r>
          </a:p>
          <a:p>
            <a:pPr marL="0" indent="0">
              <a:spcBef>
                <a:spcPts val="600"/>
              </a:spcBef>
              <a:buNone/>
            </a:pPr>
            <a:r>
              <a:rPr lang="ru-RU" altLang="ru-RU" sz="2400" dirty="0">
                <a:latin typeface="Arial" panose="020B0604020202020204" pitchFamily="34" charset="0"/>
                <a:cs typeface="Arial" panose="020B0604020202020204" pitchFamily="34" charset="0"/>
              </a:rPr>
              <a:t>Заказчик установил в порядке оценки положения, предусматривающего принятие сведений исключительно по договорам генерального подряда. </a:t>
            </a:r>
          </a:p>
          <a:p>
            <a:pPr marL="0" indent="0">
              <a:spcBef>
                <a:spcPts val="600"/>
              </a:spcBef>
              <a:buNone/>
            </a:pPr>
            <a:endParaRPr lang="ru-RU" altLang="ru-RU" sz="2400" dirty="0">
              <a:latin typeface="Arial" panose="020B0604020202020204" pitchFamily="34" charset="0"/>
              <a:cs typeface="Arial" panose="020B0604020202020204" pitchFamily="34" charset="0"/>
            </a:endParaRPr>
          </a:p>
          <a:p>
            <a:pPr marL="0" indent="0">
              <a:spcBef>
                <a:spcPts val="600"/>
              </a:spcBef>
              <a:buNone/>
            </a:pPr>
            <a:r>
              <a:rPr lang="ru-RU" altLang="ru-RU" sz="2400" dirty="0">
                <a:latin typeface="Arial" panose="020B0604020202020204" pitchFamily="34" charset="0"/>
                <a:cs typeface="Arial" panose="020B0604020202020204" pitchFamily="34" charset="0"/>
              </a:rPr>
              <a:t>Решение УФАС: с учётом письма ФАС России от 29.12.2023 №ПИ/113129/23 это не противоречит законодательству о контрактной системе.</a:t>
            </a:r>
          </a:p>
          <a:p>
            <a:pPr marL="0" indent="0">
              <a:spcBef>
                <a:spcPts val="600"/>
              </a:spcBef>
              <a:buNone/>
            </a:pPr>
            <a:endParaRPr lang="ru-RU" altLang="ru-RU" sz="2400" dirty="0">
              <a:latin typeface="Arial" panose="020B0604020202020204" pitchFamily="34" charset="0"/>
              <a:cs typeface="Arial" panose="020B0604020202020204" pitchFamily="34" charset="0"/>
            </a:endParaRPr>
          </a:p>
          <a:p>
            <a:pPr marL="0" indent="0">
              <a:spcBef>
                <a:spcPts val="600"/>
              </a:spcBef>
              <a:buNone/>
            </a:pPr>
            <a:r>
              <a:rPr lang="ru-RU" altLang="ru-RU" sz="2400" dirty="0">
                <a:solidFill>
                  <a:srgbClr val="0000FF"/>
                </a:solidFill>
                <a:latin typeface="Arial" panose="020B0604020202020204" pitchFamily="34" charset="0"/>
                <a:cs typeface="Arial" panose="020B0604020202020204" pitchFamily="34" charset="0"/>
              </a:rPr>
              <a:t>Решение Краснодарского УФАС России № 366/2025 по делу № 023/06/32-2433/2025 (№ 0818500000825003516)</a:t>
            </a:r>
          </a:p>
        </p:txBody>
      </p:sp>
    </p:spTree>
    <p:extLst>
      <p:ext uri="{BB962C8B-B14F-4D97-AF65-F5344CB8AC3E}">
        <p14:creationId xmlns:p14="http://schemas.microsoft.com/office/powerpoint/2010/main" val="1246690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idx="4294967295"/>
          </p:nvPr>
        </p:nvSpPr>
        <p:spPr>
          <a:xfrm>
            <a:off x="383458" y="277813"/>
            <a:ext cx="7846142" cy="774700"/>
          </a:xfrm>
        </p:spPr>
        <p:txBody>
          <a:bodyPr/>
          <a:lstStyle/>
          <a:p>
            <a:r>
              <a:rPr lang="ru-RU" altLang="ru-RU" sz="4000" dirty="0">
                <a:latin typeface="Arial" panose="020B0604020202020204" pitchFamily="34" charset="0"/>
                <a:cs typeface="Arial" panose="020B0604020202020204" pitchFamily="34" charset="0"/>
              </a:rPr>
              <a:t>Запрет на укрупнение лотов</a:t>
            </a:r>
            <a:endParaRPr lang="ru-RU" altLang="ru-RU" dirty="0">
              <a:latin typeface="Arial" panose="020B0604020202020204" pitchFamily="34" charset="0"/>
              <a:cs typeface="Arial" panose="020B0604020202020204" pitchFamily="34" charset="0"/>
            </a:endParaRPr>
          </a:p>
        </p:txBody>
      </p:sp>
      <p:sp>
        <p:nvSpPr>
          <p:cNvPr id="18435" name="Объект 2"/>
          <p:cNvSpPr>
            <a:spLocks noGrp="1"/>
          </p:cNvSpPr>
          <p:nvPr>
            <p:ph idx="4294967295"/>
          </p:nvPr>
        </p:nvSpPr>
        <p:spPr>
          <a:xfrm>
            <a:off x="383458" y="1300294"/>
            <a:ext cx="11252072" cy="5349744"/>
          </a:xfrm>
        </p:spPr>
        <p:txBody>
          <a:bodyPr>
            <a:normAutofit fontScale="92500"/>
          </a:bodyPr>
          <a:lstStyle/>
          <a:p>
            <a:r>
              <a:rPr lang="ru-RU" altLang="ru-RU" sz="2200" dirty="0">
                <a:latin typeface="Arial" panose="020B0604020202020204" pitchFamily="34" charset="0"/>
                <a:cs typeface="Arial" panose="020B0604020202020204" pitchFamily="34" charset="0"/>
              </a:rPr>
              <a:t>Заказчик проводил конкурс на работы по ремонту участка региональной дороги. НМЦК составила более 1,4 млрд руб. К участникам предъявляли </a:t>
            </a:r>
            <a:r>
              <a:rPr lang="ru-RU" altLang="ru-RU" sz="2200" dirty="0" err="1">
                <a:latin typeface="Arial" panose="020B0604020202020204" pitchFamily="34" charset="0"/>
                <a:cs typeface="Arial" panose="020B0604020202020204" pitchFamily="34" charset="0"/>
              </a:rPr>
              <a:t>доптребования</a:t>
            </a:r>
            <a:r>
              <a:rPr lang="ru-RU" altLang="ru-RU" sz="2200" dirty="0">
                <a:latin typeface="Arial" panose="020B0604020202020204" pitchFamily="34" charset="0"/>
                <a:cs typeface="Arial" panose="020B0604020202020204" pitchFamily="34" charset="0"/>
              </a:rPr>
              <a:t>.</a:t>
            </a:r>
          </a:p>
          <a:p>
            <a:r>
              <a:rPr lang="ru-RU" altLang="ru-RU" sz="2200" dirty="0">
                <a:latin typeface="Arial" panose="020B0604020202020204" pitchFamily="34" charset="0"/>
                <a:cs typeface="Arial" panose="020B0604020202020204" pitchFamily="34" charset="0"/>
              </a:rPr>
              <a:t>ФАС и суды сочли объект закупки слишком крупным. Заказчик не учел критерии формирования лотов:</a:t>
            </a:r>
          </a:p>
          <a:p>
            <a:pPr>
              <a:buFontTx/>
              <a:buChar char="-"/>
            </a:pPr>
            <a:r>
              <a:rPr lang="ru-RU" altLang="ru-RU" sz="2200" dirty="0">
                <a:latin typeface="Arial" panose="020B0604020202020204" pitchFamily="34" charset="0"/>
                <a:cs typeface="Arial" panose="020B0604020202020204" pitchFamily="34" charset="0"/>
              </a:rPr>
              <a:t>ремонт планировали выполнять на трассе регионального значения в II климатической зоне. Столица региона, в котором расположена дорога, насчитывает менее 1 млн человек, поэтому НМЦ лота не должна превышать 1,2 млрд руб.;</a:t>
            </a:r>
          </a:p>
          <a:p>
            <a:pPr>
              <a:buFontTx/>
              <a:buChar char="-"/>
            </a:pPr>
            <a:r>
              <a:rPr lang="ru-RU" altLang="ru-RU" sz="2200" dirty="0">
                <a:latin typeface="Arial" panose="020B0604020202020204" pitchFamily="34" charset="0"/>
                <a:cs typeface="Arial" panose="020B0604020202020204" pitchFamily="34" charset="0"/>
              </a:rPr>
              <a:t>крупный лот увеличивает объем работ, значение НМЦК, размеры обеспечения заявки и контракта, что налагает на контрагента дополнительную финансовую нагрузку. Это ограничивает конкуренцию, поскольку приводит к отказу заинтересованных лиц от участия в конкурсе.</a:t>
            </a:r>
          </a:p>
          <a:p>
            <a:r>
              <a:rPr lang="ru-RU" sz="2200" dirty="0">
                <a:solidFill>
                  <a:srgbClr val="0000FF"/>
                </a:solidFill>
              </a:rPr>
              <a:t>Постановление АС Московского округа от 08.04.2025 по делу N А40-54183/2024</a:t>
            </a:r>
            <a:br>
              <a:rPr lang="ru-RU" sz="2200" dirty="0">
                <a:solidFill>
                  <a:srgbClr val="0000FF"/>
                </a:solidFill>
              </a:rPr>
            </a:br>
            <a:r>
              <a:rPr lang="ru-RU" sz="2200" dirty="0">
                <a:solidFill>
                  <a:srgbClr val="0000FF"/>
                </a:solidFill>
              </a:rPr>
              <a:t>Письмо ФАС России № МШ/59508/23 от 26.07.2023</a:t>
            </a:r>
          </a:p>
          <a:p>
            <a:r>
              <a:rPr lang="ru-RU" altLang="ru-RU" sz="2400" dirty="0">
                <a:latin typeface="Arial" panose="020B0604020202020204" pitchFamily="34" charset="0"/>
                <a:cs typeface="Arial" panose="020B0604020202020204" pitchFamily="34" charset="0"/>
              </a:rPr>
              <a:t>Другой пример «укрупнённых лотов»: ремонт зданий в разных городах или административных округах города, уборка помещений в </a:t>
            </a:r>
            <a:r>
              <a:rPr lang="ru-RU" altLang="ru-RU" sz="2400">
                <a:latin typeface="Arial" panose="020B0604020202020204" pitchFamily="34" charset="0"/>
                <a:cs typeface="Arial" panose="020B0604020202020204" pitchFamily="34" charset="0"/>
              </a:rPr>
              <a:t>разных районах (Определение ВС РФ от 11.06.2025 г № 305-ЭС24-7194 по делу А40-87548/2023)</a:t>
            </a:r>
            <a:endParaRPr lang="ru-RU" alt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17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3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27648" y="188640"/>
            <a:ext cx="7054552" cy="432048"/>
          </a:xfrm>
        </p:spPr>
        <p:txBody>
          <a:bodyPr>
            <a:noAutofit/>
          </a:bodyPr>
          <a:lstStyle/>
          <a:p>
            <a:r>
              <a:rPr lang="ru-RU" sz="2800" b="1"/>
              <a:t>Матрица взаимодействия участников цифровой вертикали</a:t>
            </a:r>
            <a:endParaRPr lang="ru-RU" sz="2800" b="1" dirty="0"/>
          </a:p>
        </p:txBody>
      </p:sp>
      <p:sp>
        <p:nvSpPr>
          <p:cNvPr id="3" name="Подзаголовок 2"/>
          <p:cNvSpPr>
            <a:spLocks noGrp="1"/>
          </p:cNvSpPr>
          <p:nvPr>
            <p:ph type="subTitle" idx="1"/>
          </p:nvPr>
        </p:nvSpPr>
        <p:spPr>
          <a:xfrm>
            <a:off x="4871864" y="2924944"/>
            <a:ext cx="2149086" cy="504056"/>
          </a:xfrm>
        </p:spPr>
        <p:txBody>
          <a:bodyPr>
            <a:normAutofit/>
          </a:bodyPr>
          <a:lstStyle/>
          <a:p>
            <a:endParaRPr lang="ru-RU" dirty="0"/>
          </a:p>
          <a:p>
            <a:endParaRPr lang="ru-RU" dirty="0"/>
          </a:p>
        </p:txBody>
      </p:sp>
      <p:sp>
        <p:nvSpPr>
          <p:cNvPr id="4" name="Овал 3"/>
          <p:cNvSpPr/>
          <p:nvPr/>
        </p:nvSpPr>
        <p:spPr>
          <a:xfrm>
            <a:off x="5350273" y="2801888"/>
            <a:ext cx="115212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a:r>
              <a:rPr lang="ru-RU" kern="1200" dirty="0">
                <a:solidFill>
                  <a:prstClr val="white"/>
                </a:solidFill>
                <a:latin typeface="Trebuchet MS" panose="020B0603020202020204"/>
              </a:rPr>
              <a:t>ИСУП</a:t>
            </a:r>
          </a:p>
        </p:txBody>
      </p:sp>
      <p:cxnSp>
        <p:nvCxnSpPr>
          <p:cNvPr id="6" name="Прямая со стрелкой 5"/>
          <p:cNvCxnSpPr>
            <a:stCxn id="4" idx="0"/>
          </p:cNvCxnSpPr>
          <p:nvPr/>
        </p:nvCxnSpPr>
        <p:spPr>
          <a:xfrm flipV="1">
            <a:off x="5926337" y="2304296"/>
            <a:ext cx="0" cy="4975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55840" y="1103966"/>
            <a:ext cx="2808312" cy="1477328"/>
          </a:xfrm>
          <a:prstGeom prst="rect">
            <a:avLst/>
          </a:prstGeom>
          <a:noFill/>
        </p:spPr>
        <p:txBody>
          <a:bodyPr wrap="square" rtlCol="0">
            <a:spAutoFit/>
          </a:bodyPr>
          <a:lstStyle/>
          <a:p>
            <a:pPr algn="ctr" defTabSz="457200" rtl="0"/>
            <a:r>
              <a:rPr lang="ru-RU" b="1" kern="1200" dirty="0">
                <a:solidFill>
                  <a:prstClr val="black"/>
                </a:solidFill>
                <a:latin typeface="Trebuchet MS" panose="020B0603020202020204"/>
              </a:rPr>
              <a:t>Управление архитектуры и градостроительства Брянской области</a:t>
            </a:r>
          </a:p>
          <a:p>
            <a:pPr algn="ctr" defTabSz="457200" rtl="0"/>
            <a:r>
              <a:rPr lang="ru-RU" kern="1200" dirty="0">
                <a:solidFill>
                  <a:prstClr val="black"/>
                </a:solidFill>
                <a:latin typeface="Trebuchet MS" panose="020B0603020202020204"/>
              </a:rPr>
              <a:t>ГИСОГД</a:t>
            </a:r>
          </a:p>
        </p:txBody>
      </p:sp>
      <p:cxnSp>
        <p:nvCxnSpPr>
          <p:cNvPr id="12" name="Прямая со стрелкой 11"/>
          <p:cNvCxnSpPr>
            <a:stCxn id="4" idx="2"/>
          </p:cNvCxnSpPr>
          <p:nvPr/>
        </p:nvCxnSpPr>
        <p:spPr>
          <a:xfrm flipH="1">
            <a:off x="4439817" y="3161928"/>
            <a:ext cx="91045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47528" y="2553090"/>
            <a:ext cx="2088232" cy="2246769"/>
          </a:xfrm>
          <a:prstGeom prst="rect">
            <a:avLst/>
          </a:prstGeom>
          <a:noFill/>
        </p:spPr>
        <p:txBody>
          <a:bodyPr wrap="square" rtlCol="0">
            <a:spAutoFit/>
          </a:bodyPr>
          <a:lstStyle/>
          <a:p>
            <a:pPr algn="ctr" defTabSz="457200" rtl="0"/>
            <a:r>
              <a:rPr lang="ru-RU" sz="2000" b="1" kern="1200" dirty="0">
                <a:solidFill>
                  <a:prstClr val="black"/>
                </a:solidFill>
                <a:latin typeface="Trebuchet MS" panose="020B0603020202020204"/>
              </a:rPr>
              <a:t>АУБО «Государственная экспертиза проектов Брянской области»</a:t>
            </a:r>
          </a:p>
          <a:p>
            <a:pPr algn="ctr" defTabSz="457200" rtl="0"/>
            <a:r>
              <a:rPr lang="ru-RU" sz="2000" kern="1200" dirty="0">
                <a:solidFill>
                  <a:prstClr val="black"/>
                </a:solidFill>
                <a:latin typeface="Trebuchet MS" panose="020B0603020202020204"/>
              </a:rPr>
              <a:t>ЕЦПЭ</a:t>
            </a:r>
          </a:p>
        </p:txBody>
      </p:sp>
      <p:cxnSp>
        <p:nvCxnSpPr>
          <p:cNvPr id="16" name="Прямая со стрелкой 15"/>
          <p:cNvCxnSpPr>
            <a:stCxn id="4" idx="6"/>
          </p:cNvCxnSpPr>
          <p:nvPr/>
        </p:nvCxnSpPr>
        <p:spPr>
          <a:xfrm>
            <a:off x="6502402" y="3161928"/>
            <a:ext cx="96175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175522" y="2597134"/>
            <a:ext cx="2184969" cy="1938992"/>
          </a:xfrm>
          <a:prstGeom prst="rect">
            <a:avLst/>
          </a:prstGeom>
          <a:noFill/>
        </p:spPr>
        <p:txBody>
          <a:bodyPr wrap="square" rtlCol="0">
            <a:spAutoFit/>
          </a:bodyPr>
          <a:lstStyle/>
          <a:p>
            <a:pPr algn="ctr" defTabSz="457200" rtl="0"/>
            <a:r>
              <a:rPr lang="ru-RU" sz="2000" b="1" kern="1200" dirty="0">
                <a:solidFill>
                  <a:prstClr val="black"/>
                </a:solidFill>
                <a:latin typeface="Trebuchet MS" panose="020B0603020202020204"/>
              </a:rPr>
              <a:t>Государственная строительная инспекция Брянской области</a:t>
            </a:r>
            <a:br>
              <a:rPr lang="ru-RU" sz="2000" kern="1200" dirty="0">
                <a:solidFill>
                  <a:prstClr val="black"/>
                </a:solidFill>
                <a:latin typeface="Trebuchet MS" panose="020B0603020202020204"/>
              </a:rPr>
            </a:br>
            <a:endParaRPr lang="ru-RU" sz="2000" kern="1200" dirty="0">
              <a:solidFill>
                <a:prstClr val="black"/>
              </a:solidFill>
              <a:latin typeface="Trebuchet MS" panose="020B0603020202020204"/>
            </a:endParaRPr>
          </a:p>
        </p:txBody>
      </p:sp>
      <p:cxnSp>
        <p:nvCxnSpPr>
          <p:cNvPr id="19" name="Прямая со стрелкой 18"/>
          <p:cNvCxnSpPr/>
          <p:nvPr/>
        </p:nvCxnSpPr>
        <p:spPr>
          <a:xfrm>
            <a:off x="5926337" y="3573016"/>
            <a:ext cx="0" cy="457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35760" y="3963229"/>
            <a:ext cx="4480514" cy="1015663"/>
          </a:xfrm>
          <a:prstGeom prst="rect">
            <a:avLst/>
          </a:prstGeom>
          <a:noFill/>
        </p:spPr>
        <p:txBody>
          <a:bodyPr wrap="square" rtlCol="0">
            <a:spAutoFit/>
          </a:bodyPr>
          <a:lstStyle/>
          <a:p>
            <a:pPr algn="ctr" defTabSz="457200" rtl="0"/>
            <a:r>
              <a:rPr lang="ru-RU" sz="2000" b="1" kern="1200" dirty="0">
                <a:solidFill>
                  <a:prstClr val="black"/>
                </a:solidFill>
                <a:latin typeface="Trebuchet MS" panose="020B0603020202020204"/>
              </a:rPr>
              <a:t>Органы исполнительной власти Брянской области</a:t>
            </a:r>
            <a:br>
              <a:rPr lang="ru-RU" sz="2000" b="1" kern="1200" dirty="0">
                <a:solidFill>
                  <a:prstClr val="black"/>
                </a:solidFill>
                <a:latin typeface="Trebuchet MS" panose="020B0603020202020204"/>
              </a:rPr>
            </a:br>
            <a:endParaRPr lang="ru-RU" sz="2000" kern="1200" dirty="0">
              <a:solidFill>
                <a:prstClr val="black"/>
              </a:solidFill>
              <a:latin typeface="Trebuchet MS" panose="020B0603020202020204"/>
            </a:endParaRPr>
          </a:p>
        </p:txBody>
      </p:sp>
      <p:cxnSp>
        <p:nvCxnSpPr>
          <p:cNvPr id="23" name="Прямая со стрелкой 22"/>
          <p:cNvCxnSpPr/>
          <p:nvPr/>
        </p:nvCxnSpPr>
        <p:spPr>
          <a:xfrm flipH="1">
            <a:off x="3287688" y="4953748"/>
            <a:ext cx="1512168" cy="4914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666143" y="5537535"/>
            <a:ext cx="2581254" cy="1015663"/>
          </a:xfrm>
          <a:prstGeom prst="rect">
            <a:avLst/>
          </a:prstGeom>
          <a:noFill/>
        </p:spPr>
        <p:txBody>
          <a:bodyPr wrap="square" rtlCol="0">
            <a:spAutoFit/>
          </a:bodyPr>
          <a:lstStyle/>
          <a:p>
            <a:pPr algn="ctr" defTabSz="457200" rtl="0"/>
            <a:r>
              <a:rPr lang="ru-RU" b="1" kern="1200" dirty="0">
                <a:solidFill>
                  <a:prstClr val="black"/>
                </a:solidFill>
                <a:latin typeface="Trebuchet MS" panose="020B0603020202020204"/>
              </a:rPr>
              <a:t>Государственные заказчики</a:t>
            </a:r>
          </a:p>
          <a:p>
            <a:pPr algn="ctr" defTabSz="457200" rtl="0"/>
            <a:r>
              <a:rPr lang="ru-RU" sz="1200" kern="1200" dirty="0">
                <a:solidFill>
                  <a:prstClr val="black"/>
                </a:solidFill>
                <a:latin typeface="Trebuchet MS" panose="020B0603020202020204"/>
              </a:rPr>
              <a:t>внесение данных ОКС в ИСУП, ведение модуля заказчика</a:t>
            </a:r>
          </a:p>
        </p:txBody>
      </p:sp>
      <p:cxnSp>
        <p:nvCxnSpPr>
          <p:cNvPr id="26" name="Прямая со стрелкой 25"/>
          <p:cNvCxnSpPr/>
          <p:nvPr/>
        </p:nvCxnSpPr>
        <p:spPr>
          <a:xfrm>
            <a:off x="7320136" y="4953748"/>
            <a:ext cx="1211770" cy="4914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416274" y="5454290"/>
            <a:ext cx="1944216" cy="1200329"/>
          </a:xfrm>
          <a:prstGeom prst="rect">
            <a:avLst/>
          </a:prstGeom>
          <a:noFill/>
        </p:spPr>
        <p:txBody>
          <a:bodyPr wrap="square" rtlCol="0">
            <a:spAutoFit/>
          </a:bodyPr>
          <a:lstStyle/>
          <a:p>
            <a:pPr algn="ctr" defTabSz="457200" rtl="0"/>
            <a:r>
              <a:rPr lang="ru-RU" b="1" kern="1200" dirty="0">
                <a:solidFill>
                  <a:prstClr val="black"/>
                </a:solidFill>
                <a:latin typeface="Trebuchet MS" panose="020B0603020202020204"/>
              </a:rPr>
              <a:t>Муниципальные заказчики </a:t>
            </a:r>
            <a:br>
              <a:rPr lang="ru-RU" b="1" kern="1200" dirty="0">
                <a:solidFill>
                  <a:prstClr val="black"/>
                </a:solidFill>
                <a:latin typeface="Trebuchet MS" panose="020B0603020202020204"/>
              </a:rPr>
            </a:br>
            <a:r>
              <a:rPr lang="ru-RU" sz="1200" kern="1200" dirty="0">
                <a:solidFill>
                  <a:prstClr val="black"/>
                </a:solidFill>
                <a:latin typeface="Trebuchet MS" panose="020B0603020202020204"/>
              </a:rPr>
              <a:t>внесение данных ОКС в ИСУП, ведение модуля заказчика</a:t>
            </a:r>
          </a:p>
        </p:txBody>
      </p:sp>
      <p:sp>
        <p:nvSpPr>
          <p:cNvPr id="31" name="TextBox 30"/>
          <p:cNvSpPr txBox="1"/>
          <p:nvPr/>
        </p:nvSpPr>
        <p:spPr>
          <a:xfrm>
            <a:off x="3791744" y="5854399"/>
            <a:ext cx="4740162" cy="553998"/>
          </a:xfrm>
          <a:prstGeom prst="rect">
            <a:avLst/>
          </a:prstGeom>
          <a:noFill/>
        </p:spPr>
        <p:txBody>
          <a:bodyPr wrap="square" rtlCol="0">
            <a:spAutoFit/>
          </a:bodyPr>
          <a:lstStyle/>
          <a:p>
            <a:pPr algn="ctr" defTabSz="457200" rtl="0"/>
            <a:r>
              <a:rPr lang="ru-RU" b="1" kern="1200" dirty="0">
                <a:solidFill>
                  <a:prstClr val="black"/>
                </a:solidFill>
                <a:latin typeface="Trebuchet MS" panose="020B0603020202020204"/>
              </a:rPr>
              <a:t>ВИС подрядных организаций</a:t>
            </a:r>
            <a:br>
              <a:rPr lang="ru-RU" b="1" kern="1200" dirty="0">
                <a:solidFill>
                  <a:prstClr val="black"/>
                </a:solidFill>
                <a:latin typeface="Trebuchet MS" panose="020B0603020202020204"/>
              </a:rPr>
            </a:br>
            <a:r>
              <a:rPr lang="ru-RU" sz="1200" kern="1200" dirty="0">
                <a:solidFill>
                  <a:prstClr val="black"/>
                </a:solidFill>
                <a:latin typeface="Trebuchet MS" panose="020B0603020202020204"/>
              </a:rPr>
              <a:t>загрузка документации, электронное взаимодействие</a:t>
            </a:r>
            <a:endParaRPr lang="ru-RU" sz="1400" b="1" kern="1200" dirty="0">
              <a:solidFill>
                <a:prstClr val="black"/>
              </a:solidFill>
              <a:latin typeface="Trebuchet MS" panose="020B0603020202020204"/>
            </a:endParaRPr>
          </a:p>
        </p:txBody>
      </p:sp>
      <p:cxnSp>
        <p:nvCxnSpPr>
          <p:cNvPr id="33" name="Прямая со стрелкой 32"/>
          <p:cNvCxnSpPr>
            <a:stCxn id="31" idx="1"/>
          </p:cNvCxnSpPr>
          <p:nvPr/>
        </p:nvCxnSpPr>
        <p:spPr>
          <a:xfrm>
            <a:off x="3791744" y="6131399"/>
            <a:ext cx="582832" cy="184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a:stCxn id="31" idx="3"/>
          </p:cNvCxnSpPr>
          <p:nvPr/>
        </p:nvCxnSpPr>
        <p:spPr>
          <a:xfrm flipH="1">
            <a:off x="7830960" y="6131399"/>
            <a:ext cx="700946" cy="184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95044" y="4653137"/>
            <a:ext cx="2266050" cy="830997"/>
          </a:xfrm>
          <a:prstGeom prst="rect">
            <a:avLst/>
          </a:prstGeom>
          <a:noFill/>
        </p:spPr>
        <p:txBody>
          <a:bodyPr wrap="square" rtlCol="0">
            <a:spAutoFit/>
          </a:bodyPr>
          <a:lstStyle/>
          <a:p>
            <a:pPr algn="ctr" defTabSz="457200" rtl="0"/>
            <a:r>
              <a:rPr lang="ru-RU" sz="1200" kern="1200" dirty="0">
                <a:solidFill>
                  <a:prstClr val="black"/>
                </a:solidFill>
                <a:latin typeface="Trebuchet MS" panose="020B0603020202020204"/>
              </a:rPr>
              <a:t>принятие решения о строительстве объектов, контроль по наполнению карточек ОКС</a:t>
            </a:r>
          </a:p>
        </p:txBody>
      </p:sp>
      <p:sp>
        <p:nvSpPr>
          <p:cNvPr id="5" name="Прямоугольник 4">
            <a:extLst>
              <a:ext uri="{FF2B5EF4-FFF2-40B4-BE49-F238E27FC236}">
                <a16:creationId xmlns:a16="http://schemas.microsoft.com/office/drawing/2014/main" id="{A53EBB4E-E06A-4A17-9E7F-5B40A2C3124B}"/>
              </a:ext>
            </a:extLst>
          </p:cNvPr>
          <p:cNvSpPr/>
          <p:nvPr/>
        </p:nvSpPr>
        <p:spPr>
          <a:xfrm>
            <a:off x="3373438" y="616636"/>
            <a:ext cx="4572000" cy="646331"/>
          </a:xfrm>
          <a:prstGeom prst="rect">
            <a:avLst/>
          </a:prstGeom>
        </p:spPr>
        <p:txBody>
          <a:bodyPr>
            <a:spAutoFit/>
          </a:bodyPr>
          <a:lstStyle/>
          <a:p>
            <a:pPr defTabSz="457200" rtl="0"/>
            <a:r>
              <a:rPr lang="ru-RU" b="1" kern="1200" dirty="0">
                <a:solidFill>
                  <a:prstClr val="black"/>
                </a:solidFill>
                <a:latin typeface="Trebuchet MS" panose="020B0603020202020204"/>
              </a:rPr>
              <a:t>Матрица взаимодействия участников цифровой вертикали</a:t>
            </a:r>
          </a:p>
        </p:txBody>
      </p:sp>
    </p:spTree>
    <p:extLst>
      <p:ext uri="{BB962C8B-B14F-4D97-AF65-F5344CB8AC3E}">
        <p14:creationId xmlns:p14="http://schemas.microsoft.com/office/powerpoint/2010/main" val="435693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611EE-3856-46AD-149F-6852ADB604AC}"/>
            </a:ext>
          </a:extLst>
        </p:cNvPr>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B9EFC0D3-4D1F-01FD-DE1B-975664D806EF}"/>
              </a:ext>
            </a:extLst>
          </p:cNvPr>
          <p:cNvSpPr>
            <a:spLocks noGrp="1"/>
          </p:cNvSpPr>
          <p:nvPr>
            <p:ph type="title" idx="4294967295"/>
          </p:nvPr>
        </p:nvSpPr>
        <p:spPr>
          <a:xfrm>
            <a:off x="383458" y="277813"/>
            <a:ext cx="7846142" cy="774700"/>
          </a:xfrm>
        </p:spPr>
        <p:txBody>
          <a:bodyPr/>
          <a:lstStyle/>
          <a:p>
            <a:r>
              <a:rPr lang="ru-RU" altLang="ru-RU" sz="4000" dirty="0">
                <a:latin typeface="Arial" panose="020B0604020202020204" pitchFamily="34" charset="0"/>
                <a:cs typeface="Arial" panose="020B0604020202020204" pitchFamily="34" charset="0"/>
              </a:rPr>
              <a:t>Признаки дробления закупок</a:t>
            </a:r>
            <a:endParaRPr lang="ru-RU" altLang="ru-RU" dirty="0">
              <a:latin typeface="Arial" panose="020B0604020202020204" pitchFamily="34" charset="0"/>
              <a:cs typeface="Arial" panose="020B0604020202020204" pitchFamily="34" charset="0"/>
            </a:endParaRPr>
          </a:p>
        </p:txBody>
      </p:sp>
      <p:sp>
        <p:nvSpPr>
          <p:cNvPr id="18435" name="Объект 2">
            <a:extLst>
              <a:ext uri="{FF2B5EF4-FFF2-40B4-BE49-F238E27FC236}">
                <a16:creationId xmlns:a16="http://schemas.microsoft.com/office/drawing/2014/main" id="{F63CABAE-4966-55C9-995F-A9D6CD1B75D3}"/>
              </a:ext>
            </a:extLst>
          </p:cNvPr>
          <p:cNvSpPr>
            <a:spLocks noGrp="1"/>
          </p:cNvSpPr>
          <p:nvPr>
            <p:ph idx="4294967295"/>
          </p:nvPr>
        </p:nvSpPr>
        <p:spPr>
          <a:xfrm>
            <a:off x="383458" y="1606550"/>
            <a:ext cx="10541717" cy="5043488"/>
          </a:xfrm>
        </p:spPr>
        <p:txBody>
          <a:bodyPr>
            <a:normAutofit/>
          </a:bodyPr>
          <a:lstStyle/>
          <a:p>
            <a:r>
              <a:rPr lang="ru-RU" altLang="ru-RU" dirty="0">
                <a:latin typeface="Arial" panose="020B0604020202020204" pitchFamily="34" charset="0"/>
                <a:cs typeface="Arial" panose="020B0604020202020204" pitchFamily="34" charset="0"/>
              </a:rPr>
              <a:t>Несколько договоров заключили в один и тот же день либо с небольшим промежутком времени</a:t>
            </a:r>
          </a:p>
          <a:p>
            <a:r>
              <a:rPr lang="ru-RU" altLang="ru-RU" dirty="0">
                <a:latin typeface="Arial" panose="020B0604020202020204" pitchFamily="34" charset="0"/>
                <a:cs typeface="Arial" panose="020B0604020202020204" pitchFamily="34" charset="0"/>
              </a:rPr>
              <a:t>Несколько договоров заключили с одним и тем же поставщиком</a:t>
            </a:r>
          </a:p>
          <a:p>
            <a:r>
              <a:rPr lang="ru-RU" altLang="ru-RU" dirty="0">
                <a:latin typeface="Arial" panose="020B0604020202020204" pitchFamily="34" charset="0"/>
                <a:cs typeface="Arial" panose="020B0604020202020204" pitchFamily="34" charset="0"/>
              </a:rPr>
              <a:t>Рынок товаров, работ, услуг не закрыт и не ограничен</a:t>
            </a:r>
          </a:p>
          <a:p>
            <a:r>
              <a:rPr lang="ru-RU" altLang="ru-RU" dirty="0">
                <a:latin typeface="Arial" panose="020B0604020202020204" pitchFamily="34" charset="0"/>
                <a:cs typeface="Arial" panose="020B0604020202020204" pitchFamily="34" charset="0"/>
              </a:rPr>
              <a:t>Объекты закупки – одноименные товары, работы или услуги</a:t>
            </a:r>
          </a:p>
          <a:p>
            <a:pPr marL="0" indent="0">
              <a:buNone/>
            </a:pPr>
            <a:r>
              <a:rPr lang="ru-RU" altLang="ru-RU" dirty="0">
                <a:latin typeface="Arial" panose="020B0604020202020204" pitchFamily="34" charset="0"/>
                <a:cs typeface="Arial" panose="020B0604020202020204" pitchFamily="34" charset="0"/>
              </a:rPr>
              <a:t>или</a:t>
            </a:r>
          </a:p>
          <a:p>
            <a:r>
              <a:rPr lang="ru-RU" altLang="ru-RU" dirty="0">
                <a:latin typeface="Arial" panose="020B0604020202020204" pitchFamily="34" charset="0"/>
                <a:cs typeface="Arial" panose="020B0604020202020204" pitchFamily="34" charset="0"/>
              </a:rPr>
              <a:t>Объекты закупок – товары, работы и услуги, которые функционально или технически дополняют друг друга</a:t>
            </a:r>
          </a:p>
        </p:txBody>
      </p:sp>
    </p:spTree>
    <p:extLst>
      <p:ext uri="{BB962C8B-B14F-4D97-AF65-F5344CB8AC3E}">
        <p14:creationId xmlns:p14="http://schemas.microsoft.com/office/powerpoint/2010/main" val="3959247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896D4-ED7F-147C-0F75-8141FF0A0770}"/>
            </a:ext>
          </a:extLst>
        </p:cNvPr>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9BCBEF5F-0634-330B-68D2-9578C8E9CD07}"/>
              </a:ext>
            </a:extLst>
          </p:cNvPr>
          <p:cNvSpPr>
            <a:spLocks noGrp="1"/>
          </p:cNvSpPr>
          <p:nvPr>
            <p:ph type="title" idx="4294967295"/>
          </p:nvPr>
        </p:nvSpPr>
        <p:spPr>
          <a:xfrm>
            <a:off x="353960" y="277813"/>
            <a:ext cx="7875639" cy="774700"/>
          </a:xfrm>
        </p:spPr>
        <p:txBody>
          <a:bodyPr>
            <a:normAutofit/>
          </a:bodyPr>
          <a:lstStyle/>
          <a:p>
            <a:r>
              <a:rPr lang="ru-RU" altLang="ru-RU" sz="4000" dirty="0">
                <a:latin typeface="Arial" panose="020B0604020202020204" pitchFamily="34" charset="0"/>
                <a:cs typeface="Arial" panose="020B0604020202020204" pitchFamily="34" charset="0"/>
              </a:rPr>
              <a:t>В чём нарушение</a:t>
            </a:r>
            <a:endParaRPr lang="ru-RU" altLang="ru-RU" dirty="0">
              <a:latin typeface="Arial" panose="020B0604020202020204" pitchFamily="34" charset="0"/>
              <a:cs typeface="Arial" panose="020B0604020202020204" pitchFamily="34" charset="0"/>
            </a:endParaRPr>
          </a:p>
        </p:txBody>
      </p:sp>
      <p:sp>
        <p:nvSpPr>
          <p:cNvPr id="18435" name="Объект 2">
            <a:extLst>
              <a:ext uri="{FF2B5EF4-FFF2-40B4-BE49-F238E27FC236}">
                <a16:creationId xmlns:a16="http://schemas.microsoft.com/office/drawing/2014/main" id="{C544DD67-2773-4D5F-D55C-2F67496B9D76}"/>
              </a:ext>
            </a:extLst>
          </p:cNvPr>
          <p:cNvSpPr>
            <a:spLocks noGrp="1"/>
          </p:cNvSpPr>
          <p:nvPr>
            <p:ph idx="4294967295"/>
          </p:nvPr>
        </p:nvSpPr>
        <p:spPr>
          <a:xfrm>
            <a:off x="353960" y="1263650"/>
            <a:ext cx="11310989" cy="5386388"/>
          </a:xfrm>
        </p:spPr>
        <p:txBody>
          <a:bodyPr>
            <a:normAutofit/>
          </a:bodyPr>
          <a:lstStyle/>
          <a:p>
            <a:r>
              <a:rPr lang="ru-RU" altLang="ru-RU" sz="3000" dirty="0">
                <a:latin typeface="Arial" panose="020B0604020202020204" pitchFamily="34" charset="0"/>
                <a:cs typeface="Arial" panose="020B0604020202020204" pitchFamily="34" charset="0"/>
              </a:rPr>
              <a:t>Законодательство не даёт определения «дроблению закупок» и вроде бы не запрещает </a:t>
            </a:r>
            <a:r>
              <a:rPr lang="en-US" altLang="ru-RU" sz="3000" dirty="0">
                <a:latin typeface="Arial" panose="020B0604020202020204" pitchFamily="34" charset="0"/>
                <a:cs typeface="Arial" panose="020B0604020202020204" pitchFamily="34" charset="0"/>
              </a:rPr>
              <a:t>[</a:t>
            </a:r>
            <a:r>
              <a:rPr lang="ru-RU" altLang="ru-RU" sz="3000" dirty="0">
                <a:latin typeface="Arial" panose="020B0604020202020204" pitchFamily="34" charset="0"/>
                <a:cs typeface="Arial" panose="020B0604020202020204" pitchFamily="34" charset="0"/>
              </a:rPr>
              <a:t>и не разрешает</a:t>
            </a:r>
            <a:r>
              <a:rPr lang="en-US" altLang="ru-RU" sz="3000" dirty="0">
                <a:latin typeface="Arial" panose="020B0604020202020204" pitchFamily="34" charset="0"/>
                <a:cs typeface="Arial" panose="020B0604020202020204" pitchFamily="34" charset="0"/>
              </a:rPr>
              <a:t>]</a:t>
            </a:r>
            <a:r>
              <a:rPr lang="ru-RU" altLang="ru-RU" sz="3000" dirty="0">
                <a:latin typeface="Arial" panose="020B0604020202020204" pitchFamily="34" charset="0"/>
                <a:cs typeface="Arial" panose="020B0604020202020204" pitchFamily="34" charset="0"/>
              </a:rPr>
              <a:t> его</a:t>
            </a:r>
          </a:p>
          <a:p>
            <a:pPr marL="0" indent="0">
              <a:buNone/>
            </a:pPr>
            <a:r>
              <a:rPr lang="ru-RU" altLang="ru-RU" sz="3000" dirty="0">
                <a:solidFill>
                  <a:srgbClr val="FF0000"/>
                </a:solidFill>
                <a:latin typeface="Arial" panose="020B0604020202020204" pitchFamily="34" charset="0"/>
                <a:cs typeface="Arial" panose="020B0604020202020204" pitchFamily="34" charset="0"/>
              </a:rPr>
              <a:t>но</a:t>
            </a:r>
          </a:p>
          <a:p>
            <a:r>
              <a:rPr lang="ru-RU" altLang="ru-RU" sz="3000" dirty="0">
                <a:latin typeface="Arial" panose="020B0604020202020204" pitchFamily="34" charset="0"/>
                <a:cs typeface="Arial" panose="020B0604020202020204" pitchFamily="34" charset="0"/>
              </a:rPr>
              <a:t>НПА по закупкам предусмотрены цели: </a:t>
            </a:r>
            <a:r>
              <a:rPr lang="ru-RU" altLang="ru-RU" sz="3000" b="1" dirty="0">
                <a:latin typeface="Arial" panose="020B0604020202020204" pitchFamily="34" charset="0"/>
                <a:cs typeface="Arial" panose="020B0604020202020204" pitchFamily="34" charset="0"/>
              </a:rPr>
              <a:t>развитие добросовестной конкуренции, обеспечение гласности и прозрачности закупки, экономия средств. </a:t>
            </a:r>
          </a:p>
          <a:p>
            <a:r>
              <a:rPr lang="ru-RU" altLang="ru-RU" sz="3000" dirty="0">
                <a:latin typeface="Arial" panose="020B0604020202020204" pitchFamily="34" charset="0"/>
                <a:cs typeface="Arial" panose="020B0604020202020204" pitchFamily="34" charset="0"/>
              </a:rPr>
              <a:t>Т.е. если общая стоимость ТРУ предполагает проведение «торгов», то недопустимо «дробить» закупку исключительно с целью заключить договор с единственным поставщиком, т.к. это не обеспечивает прозрачность и конкуренцию, а возможно, не обеспечивает и экономию.</a:t>
            </a:r>
          </a:p>
        </p:txBody>
      </p:sp>
    </p:spTree>
    <p:extLst>
      <p:ext uri="{BB962C8B-B14F-4D97-AF65-F5344CB8AC3E}">
        <p14:creationId xmlns:p14="http://schemas.microsoft.com/office/powerpoint/2010/main" val="3565802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1205C-EC07-DF47-3151-9CE0A58D6C22}"/>
            </a:ext>
          </a:extLst>
        </p:cNvPr>
        <p:cNvGrpSpPr/>
        <p:nvPr/>
      </p:nvGrpSpPr>
      <p:grpSpPr>
        <a:xfrm>
          <a:off x="0" y="0"/>
          <a:ext cx="0" cy="0"/>
          <a:chOff x="0" y="0"/>
          <a:chExt cx="0" cy="0"/>
        </a:xfrm>
      </p:grpSpPr>
      <p:sp>
        <p:nvSpPr>
          <p:cNvPr id="19458" name="Заголовок 1">
            <a:extLst>
              <a:ext uri="{FF2B5EF4-FFF2-40B4-BE49-F238E27FC236}">
                <a16:creationId xmlns:a16="http://schemas.microsoft.com/office/drawing/2014/main" id="{5DEED1C0-C943-CA36-A886-8187FA6779BF}"/>
              </a:ext>
            </a:extLst>
          </p:cNvPr>
          <p:cNvSpPr>
            <a:spLocks noGrp="1"/>
          </p:cNvSpPr>
          <p:nvPr>
            <p:ph type="title" idx="4294967295"/>
          </p:nvPr>
        </p:nvSpPr>
        <p:spPr>
          <a:xfrm>
            <a:off x="403122" y="277813"/>
            <a:ext cx="7826477" cy="774700"/>
          </a:xfrm>
        </p:spPr>
        <p:txBody>
          <a:bodyPr/>
          <a:lstStyle/>
          <a:p>
            <a:r>
              <a:rPr lang="ru-RU" altLang="ru-RU" sz="4000" dirty="0">
                <a:latin typeface="Arial" panose="020B0604020202020204" pitchFamily="34" charset="0"/>
                <a:cs typeface="Arial" panose="020B0604020202020204" pitchFamily="34" charset="0"/>
              </a:rPr>
              <a:t>Инкриминируемые нарушения</a:t>
            </a:r>
            <a:endParaRPr lang="ru-RU" altLang="ru-RU" dirty="0">
              <a:latin typeface="Arial" panose="020B0604020202020204" pitchFamily="34" charset="0"/>
              <a:cs typeface="Arial" panose="020B0604020202020204" pitchFamily="34" charset="0"/>
            </a:endParaRPr>
          </a:p>
        </p:txBody>
      </p:sp>
      <p:sp>
        <p:nvSpPr>
          <p:cNvPr id="19459" name="Объект 2">
            <a:extLst>
              <a:ext uri="{FF2B5EF4-FFF2-40B4-BE49-F238E27FC236}">
                <a16:creationId xmlns:a16="http://schemas.microsoft.com/office/drawing/2014/main" id="{8A79B519-D9F1-1B3A-8AA3-69C6FBF0CE00}"/>
              </a:ext>
            </a:extLst>
          </p:cNvPr>
          <p:cNvSpPr>
            <a:spLocks noGrp="1"/>
          </p:cNvSpPr>
          <p:nvPr>
            <p:ph idx="4294967295"/>
          </p:nvPr>
        </p:nvSpPr>
        <p:spPr>
          <a:xfrm>
            <a:off x="403121" y="1412874"/>
            <a:ext cx="11569803" cy="5292725"/>
          </a:xfrm>
        </p:spPr>
        <p:txBody>
          <a:bodyPr>
            <a:normAutofit/>
          </a:bodyPr>
          <a:lstStyle/>
          <a:p>
            <a:r>
              <a:rPr lang="ru-RU" altLang="ru-RU" sz="2400" b="1" dirty="0"/>
              <a:t>Если говорить проще</a:t>
            </a:r>
            <a:r>
              <a:rPr lang="ru-RU" altLang="ru-RU" sz="2400" dirty="0"/>
              <a:t>, то обычно заказчикам вменяют: </a:t>
            </a:r>
          </a:p>
          <a:p>
            <a:pPr marL="0" indent="0">
              <a:buNone/>
            </a:pPr>
            <a:r>
              <a:rPr lang="ru-RU" altLang="ru-RU" sz="2400" b="1" u="sng" dirty="0"/>
              <a:t>Не</a:t>
            </a:r>
            <a:r>
              <a:rPr lang="ru-RU" altLang="ru-RU" sz="2400" b="1" dirty="0"/>
              <a:t> криминальные нарушения </a:t>
            </a:r>
            <a:r>
              <a:rPr lang="ru-RU" altLang="ru-RU" sz="2400" dirty="0"/>
              <a:t>(ответственность в виде штрафа или признания контрактов недействительными)</a:t>
            </a:r>
          </a:p>
          <a:p>
            <a:r>
              <a:rPr lang="ru-RU" altLang="ru-RU" sz="2400" dirty="0"/>
              <a:t>Ограничение конкуренции</a:t>
            </a:r>
          </a:p>
          <a:p>
            <a:r>
              <a:rPr lang="ru-RU" altLang="ru-RU" sz="2400" dirty="0"/>
              <a:t>Отсутствие экономии</a:t>
            </a:r>
          </a:p>
          <a:p>
            <a:r>
              <a:rPr lang="ru-RU" altLang="ru-RU" sz="2400" dirty="0"/>
              <a:t>Необеспечение прозрачности закупки</a:t>
            </a:r>
          </a:p>
          <a:p>
            <a:r>
              <a:rPr lang="ru-RU" altLang="ru-RU" sz="2400" dirty="0"/>
              <a:t>Отсутствие целесообразности «дробления»</a:t>
            </a:r>
          </a:p>
          <a:p>
            <a:pPr marL="0" indent="0">
              <a:buNone/>
            </a:pPr>
            <a:r>
              <a:rPr lang="ru-RU" altLang="ru-RU" sz="2400" b="1" dirty="0"/>
              <a:t>Криминальные нарушения </a:t>
            </a:r>
            <a:r>
              <a:rPr lang="ru-RU" altLang="ru-RU" sz="2400" dirty="0"/>
              <a:t>(уголовная ответственность)</a:t>
            </a:r>
          </a:p>
          <a:p>
            <a:r>
              <a:rPr lang="ru-RU" altLang="ru-RU" sz="2400" dirty="0"/>
              <a:t>Сговор с конкретным поставщиком (подрядчиком, исполнителем), например, выбор «своего, хорошего» поставщика</a:t>
            </a:r>
          </a:p>
          <a:p>
            <a:r>
              <a:rPr lang="ru-RU" altLang="ru-RU" sz="2400" dirty="0"/>
              <a:t>Коррупционные элементы («откат», взятка и т.п.)</a:t>
            </a:r>
          </a:p>
          <a:p>
            <a:endParaRPr lang="ru-RU" altLang="ru-RU" sz="2400" dirty="0"/>
          </a:p>
        </p:txBody>
      </p:sp>
    </p:spTree>
    <p:extLst>
      <p:ext uri="{BB962C8B-B14F-4D97-AF65-F5344CB8AC3E}">
        <p14:creationId xmlns:p14="http://schemas.microsoft.com/office/powerpoint/2010/main" val="30626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idx="4294967295"/>
          </p:nvPr>
        </p:nvSpPr>
        <p:spPr>
          <a:xfrm>
            <a:off x="314324" y="330200"/>
            <a:ext cx="10969625" cy="1004888"/>
          </a:xfrm>
        </p:spPr>
        <p:txBody>
          <a:bodyPr/>
          <a:lstStyle/>
          <a:p>
            <a:r>
              <a:rPr kumimoji="0" lang="ru-RU" altLang="ru-RU" sz="4000" b="0"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По новациям 2026</a:t>
            </a:r>
            <a:endParaRPr lang="ru-RU" altLang="ru-RU" sz="4000" b="1" dirty="0">
              <a:latin typeface="Arial" panose="020B0604020202020204" pitchFamily="34" charset="0"/>
              <a:cs typeface="Arial" panose="020B0604020202020204" pitchFamily="34" charset="0"/>
            </a:endParaRPr>
          </a:p>
        </p:txBody>
      </p:sp>
      <p:sp>
        <p:nvSpPr>
          <p:cNvPr id="46083" name="Объект 2"/>
          <p:cNvSpPr>
            <a:spLocks noGrp="1"/>
          </p:cNvSpPr>
          <p:nvPr>
            <p:ph idx="4294967295"/>
          </p:nvPr>
        </p:nvSpPr>
        <p:spPr>
          <a:xfrm>
            <a:off x="574675" y="1566863"/>
            <a:ext cx="11530639" cy="5143500"/>
          </a:xfrm>
        </p:spPr>
        <p:txBody>
          <a:bodyPr>
            <a:normAutofit fontScale="92500" lnSpcReduction="20000"/>
          </a:bodyPr>
          <a:lstStyle/>
          <a:p>
            <a:pPr marL="0" indent="0">
              <a:buNone/>
            </a:pPr>
            <a:r>
              <a:rPr lang="ru-RU" altLang="ru-RU" dirty="0">
                <a:latin typeface="Arial" panose="020B0604020202020204" pitchFamily="34" charset="0"/>
                <a:cs typeface="Arial" panose="020B0604020202020204" pitchFamily="34" charset="0"/>
              </a:rPr>
              <a:t>С 1 января 2026 года заказчикам можно закупать идентичные товары у единственного поставщика методом «дробления», даже в электронном виде. Главное условие ─ это соблюдение годового ограничения по расходам и требований к стоимости контракта.</a:t>
            </a:r>
          </a:p>
          <a:p>
            <a:pPr marL="0" indent="0">
              <a:buNone/>
            </a:pPr>
            <a:r>
              <a:rPr lang="ru-RU" altLang="ru-RU" dirty="0">
                <a:solidFill>
                  <a:srgbClr val="0070C0"/>
                </a:solidFill>
                <a:latin typeface="Arial" panose="020B0604020202020204" pitchFamily="34" charset="0"/>
                <a:cs typeface="Arial" panose="020B0604020202020204" pitchFamily="34" charset="0"/>
              </a:rPr>
              <a:t>Ч. 15 ст. 93. </a:t>
            </a:r>
            <a:r>
              <a:rPr lang="ru-RU" dirty="0">
                <a:solidFill>
                  <a:srgbClr val="0070C0"/>
                </a:solidFill>
              </a:rPr>
              <a:t>В пределах ограничений годового объема закупок и цены контракта, установленных пунктами 4, 5 и 28 части 1, частью 12 настоящей статьи, может быть заключено несколько контрактов в отношении однородных либо идентичных товаров, работ и (или) услуг.</a:t>
            </a:r>
            <a:endParaRPr lang="ru-RU" altLang="ru-RU" dirty="0">
              <a:solidFill>
                <a:srgbClr val="0070C0"/>
              </a:solidFill>
              <a:latin typeface="Arial" panose="020B0604020202020204" pitchFamily="34" charset="0"/>
              <a:cs typeface="Arial" panose="020B0604020202020204" pitchFamily="34" charset="0"/>
            </a:endParaRPr>
          </a:p>
          <a:p>
            <a:pPr marL="0" indent="0">
              <a:buNone/>
            </a:pPr>
            <a:r>
              <a:rPr lang="ru-RU" altLang="ru-RU" sz="2200" i="1" dirty="0">
                <a:solidFill>
                  <a:srgbClr val="0000FF"/>
                </a:solidFill>
                <a:latin typeface="Arial" panose="020B0604020202020204" pitchFamily="34" charset="0"/>
                <a:cs typeface="Arial" panose="020B0604020202020204" pitchFamily="34" charset="0"/>
              </a:rPr>
              <a:t>Федеральный закон от 26.12.2024 № 484-ФЗ</a:t>
            </a:r>
          </a:p>
          <a:p>
            <a:pPr marL="0" indent="0">
              <a:buNone/>
            </a:pPr>
            <a:r>
              <a:rPr lang="ru-RU" altLang="ru-RU" sz="3200" dirty="0">
                <a:latin typeface="Arial" panose="020B0604020202020204" pitchFamily="34" charset="0"/>
                <a:cs typeface="Arial" panose="020B0604020202020204" pitchFamily="34" charset="0"/>
              </a:rPr>
              <a:t>Но! Эти изменения </a:t>
            </a:r>
            <a:r>
              <a:rPr lang="ru-RU" altLang="ru-RU" sz="3200" b="1" dirty="0">
                <a:latin typeface="Arial" panose="020B0604020202020204" pitchFamily="34" charset="0"/>
                <a:cs typeface="Arial" panose="020B0604020202020204" pitchFamily="34" charset="0"/>
              </a:rPr>
              <a:t>не противоречат </a:t>
            </a:r>
            <a:r>
              <a:rPr lang="ru-RU" altLang="ru-RU" sz="3200" u="sng" dirty="0">
                <a:latin typeface="Arial" panose="020B0604020202020204" pitchFamily="34" charset="0"/>
                <a:cs typeface="Arial" panose="020B0604020202020204" pitchFamily="34" charset="0"/>
              </a:rPr>
              <a:t>общему подходу</a:t>
            </a:r>
            <a:r>
              <a:rPr lang="ru-RU" altLang="ru-RU" sz="3200" dirty="0">
                <a:latin typeface="Arial" panose="020B0604020202020204" pitchFamily="34" charset="0"/>
                <a:cs typeface="Arial" panose="020B0604020202020204" pitchFamily="34" charset="0"/>
              </a:rPr>
              <a:t> КО и судов: «дробление» может быть правомерным, если при этом не нарушены другие требования закона (ограничение конкуренции, сговор, завышение цены и т.п.). </a:t>
            </a:r>
          </a:p>
          <a:p>
            <a:pPr marL="0" indent="0">
              <a:buNone/>
            </a:pPr>
            <a:r>
              <a:rPr lang="ru-RU" altLang="ru-RU" sz="3200" b="1" dirty="0">
                <a:latin typeface="Arial" panose="020B0604020202020204" pitchFamily="34" charset="0"/>
                <a:cs typeface="Arial" panose="020B0604020202020204" pitchFamily="34" charset="0"/>
              </a:rPr>
              <a:t>Поэтому </a:t>
            </a:r>
            <a:r>
              <a:rPr lang="ru-RU" altLang="ru-RU" sz="3200" b="1" u="sng" dirty="0">
                <a:latin typeface="Arial" panose="020B0604020202020204" pitchFamily="34" charset="0"/>
                <a:cs typeface="Arial" panose="020B0604020202020204" pitchFamily="34" charset="0"/>
              </a:rPr>
              <a:t>принципиальных</a:t>
            </a:r>
            <a:r>
              <a:rPr lang="ru-RU" altLang="ru-RU" sz="3200" b="1" dirty="0">
                <a:latin typeface="Arial" panose="020B0604020202020204" pitchFamily="34" charset="0"/>
                <a:cs typeface="Arial" panose="020B0604020202020204" pitchFamily="34" charset="0"/>
              </a:rPr>
              <a:t> изменений практики КО в 2026 г. по «дроблению» не ожидается </a:t>
            </a:r>
          </a:p>
        </p:txBody>
      </p:sp>
    </p:spTree>
    <p:extLst>
      <p:ext uri="{BB962C8B-B14F-4D97-AF65-F5344CB8AC3E}">
        <p14:creationId xmlns:p14="http://schemas.microsoft.com/office/powerpoint/2010/main" val="2498300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EBE0278-5D29-4F16-82BE-AC2201C3D7C1}"/>
              </a:ext>
            </a:extLst>
          </p:cNvPr>
          <p:cNvPicPr>
            <a:picLocks noChangeAspect="1"/>
          </p:cNvPicPr>
          <p:nvPr/>
        </p:nvPicPr>
        <p:blipFill>
          <a:blip r:embed="rId2"/>
          <a:stretch>
            <a:fillRect/>
          </a:stretch>
        </p:blipFill>
        <p:spPr>
          <a:xfrm>
            <a:off x="2858285" y="553677"/>
            <a:ext cx="8856443" cy="6180323"/>
          </a:xfrm>
          <a:prstGeom prst="rect">
            <a:avLst/>
          </a:prstGeom>
        </p:spPr>
      </p:pic>
      <p:sp>
        <p:nvSpPr>
          <p:cNvPr id="18434" name="Заголовок 1"/>
          <p:cNvSpPr>
            <a:spLocks noGrp="1"/>
          </p:cNvSpPr>
          <p:nvPr>
            <p:ph type="title" idx="4294967295"/>
          </p:nvPr>
        </p:nvSpPr>
        <p:spPr>
          <a:xfrm>
            <a:off x="367748" y="553677"/>
            <a:ext cx="2643809" cy="3889113"/>
          </a:xfrm>
        </p:spPr>
        <p:txBody>
          <a:bodyPr>
            <a:normAutofit fontScale="90000"/>
          </a:bodyPr>
          <a:lstStyle/>
          <a:p>
            <a:r>
              <a:rPr lang="ru-RU" altLang="ru-RU" sz="4000" dirty="0">
                <a:latin typeface="Arial" panose="020B0604020202020204" pitchFamily="34" charset="0"/>
                <a:cs typeface="Arial" panose="020B0604020202020204" pitchFamily="34" charset="0"/>
              </a:rPr>
              <a:t>Пример дробления</a:t>
            </a:r>
            <a:br>
              <a:rPr lang="ru-RU" altLang="ru-RU" sz="4000" dirty="0">
                <a:latin typeface="Arial" panose="020B0604020202020204" pitchFamily="34" charset="0"/>
                <a:cs typeface="Arial" panose="020B0604020202020204" pitchFamily="34" charset="0"/>
              </a:rPr>
            </a:br>
            <a:br>
              <a:rPr lang="ru-RU" altLang="ru-RU" sz="4000" dirty="0">
                <a:latin typeface="Arial" panose="020B0604020202020204" pitchFamily="34" charset="0"/>
                <a:cs typeface="Arial" panose="020B0604020202020204" pitchFamily="34" charset="0"/>
              </a:rPr>
            </a:br>
            <a:r>
              <a:rPr lang="ru-RU" altLang="ru-RU" sz="2700" dirty="0">
                <a:latin typeface="Arial" panose="020B0604020202020204" pitchFamily="34" charset="0"/>
                <a:cs typeface="Arial" panose="020B0604020202020204" pitchFamily="34" charset="0"/>
              </a:rPr>
              <a:t>фрагмент представления прокуратуры</a:t>
            </a:r>
            <a:br>
              <a:rPr lang="ru-RU" altLang="ru-RU" sz="4000" dirty="0">
                <a:latin typeface="Arial" panose="020B0604020202020204" pitchFamily="34" charset="0"/>
                <a:cs typeface="Arial" panose="020B0604020202020204" pitchFamily="34" charset="0"/>
              </a:rPr>
            </a:br>
            <a:br>
              <a:rPr lang="ru-RU" altLang="ru-RU" sz="4000" dirty="0">
                <a:latin typeface="Arial" panose="020B0604020202020204" pitchFamily="34" charset="0"/>
                <a:cs typeface="Arial" panose="020B0604020202020204" pitchFamily="34" charset="0"/>
              </a:rPr>
            </a:br>
            <a:br>
              <a:rPr lang="ru-RU" altLang="ru-RU" sz="4000" dirty="0">
                <a:latin typeface="Arial" panose="020B0604020202020204" pitchFamily="34" charset="0"/>
                <a:cs typeface="Arial" panose="020B0604020202020204" pitchFamily="34" charset="0"/>
              </a:rPr>
            </a:b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643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idx="4294967295"/>
          </p:nvPr>
        </p:nvSpPr>
        <p:spPr>
          <a:xfrm>
            <a:off x="501444" y="277813"/>
            <a:ext cx="7728155" cy="774700"/>
          </a:xfrm>
        </p:spPr>
        <p:txBody>
          <a:bodyPr/>
          <a:lstStyle/>
          <a:p>
            <a:r>
              <a:rPr lang="ru-RU" altLang="ru-RU" sz="4000" dirty="0">
                <a:latin typeface="Arial" panose="020B0604020202020204" pitchFamily="34" charset="0"/>
                <a:cs typeface="Arial" panose="020B0604020202020204" pitchFamily="34" charset="0"/>
              </a:rPr>
              <a:t>Практика арбитражного суда</a:t>
            </a:r>
            <a:endParaRPr lang="ru-RU" altLang="ru-RU" dirty="0">
              <a:latin typeface="Arial" panose="020B0604020202020204" pitchFamily="34" charset="0"/>
              <a:cs typeface="Arial" panose="020B0604020202020204" pitchFamily="34" charset="0"/>
            </a:endParaRPr>
          </a:p>
        </p:txBody>
      </p:sp>
      <p:sp>
        <p:nvSpPr>
          <p:cNvPr id="22531" name="Объект 2"/>
          <p:cNvSpPr>
            <a:spLocks noGrp="1"/>
          </p:cNvSpPr>
          <p:nvPr>
            <p:ph idx="4294967295"/>
          </p:nvPr>
        </p:nvSpPr>
        <p:spPr>
          <a:xfrm>
            <a:off x="501444" y="1317625"/>
            <a:ext cx="10863469" cy="5260975"/>
          </a:xfrm>
        </p:spPr>
        <p:txBody>
          <a:bodyPr>
            <a:normAutofit fontScale="92500"/>
          </a:bodyPr>
          <a:lstStyle/>
          <a:p>
            <a:r>
              <a:rPr lang="ru-RU" altLang="ru-RU" sz="2200" dirty="0">
                <a:cs typeface="Arial" panose="020B0604020202020204" pitchFamily="34" charset="0"/>
              </a:rPr>
              <a:t>Заместитель прокурора Хабаровского края обратился в арбитражный суд с иском к управлению дорожной деятельности и внешнего благоустройства администрации города Комсомольска-на-Амуре, ООО «Комсомольская </a:t>
            </a:r>
            <a:r>
              <a:rPr lang="ru-RU" altLang="ru-RU" sz="2200" dirty="0" err="1">
                <a:cs typeface="Arial" panose="020B0604020202020204" pitchFamily="34" charset="0"/>
              </a:rPr>
              <a:t>энергоремонтная</a:t>
            </a:r>
            <a:r>
              <a:rPr lang="ru-RU" altLang="ru-RU" sz="2200" dirty="0">
                <a:cs typeface="Arial" panose="020B0604020202020204" pitchFamily="34" charset="0"/>
              </a:rPr>
              <a:t> компания» о признании недействительными муниципальных контрактов № 148 от 23.09.2021, № 149 от 23.09.2021, № 150 от 23.09.2021 и № 151 от 23.09.2021.</a:t>
            </a:r>
          </a:p>
          <a:p>
            <a:r>
              <a:rPr lang="ru-RU" altLang="ru-RU" sz="2200" dirty="0">
                <a:cs typeface="Arial" panose="020B0604020202020204" pitchFamily="34" charset="0"/>
              </a:rPr>
              <a:t>Общая цена контрактов составила 1 926 474 рубля, каждый до 600 </a:t>
            </a:r>
            <a:r>
              <a:rPr lang="ru-RU" altLang="ru-RU" sz="2200" dirty="0" err="1">
                <a:cs typeface="Arial" panose="020B0604020202020204" pitchFamily="34" charset="0"/>
              </a:rPr>
              <a:t>т.р</a:t>
            </a:r>
            <a:r>
              <a:rPr lang="ru-RU" altLang="ru-RU" sz="2200" dirty="0">
                <a:cs typeface="Arial" panose="020B0604020202020204" pitchFamily="34" charset="0"/>
              </a:rPr>
              <a:t>.</a:t>
            </a:r>
          </a:p>
          <a:p>
            <a:r>
              <a:rPr lang="ru-RU" altLang="ru-RU" sz="2200" b="1" dirty="0">
                <a:cs typeface="Arial" panose="020B0604020202020204" pitchFamily="34" charset="0"/>
              </a:rPr>
              <a:t>Суд: </a:t>
            </a:r>
            <a:r>
              <a:rPr lang="ru-RU" altLang="ru-RU" sz="2200" dirty="0">
                <a:cs typeface="Arial" panose="020B0604020202020204" pitchFamily="34" charset="0"/>
              </a:rPr>
              <a:t>фактические обстоятельства заключения контрактов, а именно:</a:t>
            </a:r>
          </a:p>
          <a:p>
            <a:pPr marL="0" indent="0">
              <a:buNone/>
            </a:pPr>
            <a:r>
              <a:rPr lang="ru-RU" altLang="ru-RU" sz="2200" dirty="0">
                <a:cs typeface="Arial" panose="020B0604020202020204" pitchFamily="34" charset="0"/>
              </a:rPr>
              <a:t>- один предмет сделки - выполнение работ по ремонту улично-дорожной сети (восстановление обочин ул. Городская);</a:t>
            </a:r>
          </a:p>
          <a:p>
            <a:pPr marL="0" indent="0">
              <a:buNone/>
            </a:pPr>
            <a:r>
              <a:rPr lang="ru-RU" altLang="ru-RU" sz="2200" dirty="0">
                <a:cs typeface="Arial" panose="020B0604020202020204" pitchFamily="34" charset="0"/>
              </a:rPr>
              <a:t>- один и тот же подрядчик – ООО «Комсомольская </a:t>
            </a:r>
            <a:r>
              <a:rPr lang="ru-RU" altLang="ru-RU" sz="2200" dirty="0" err="1">
                <a:cs typeface="Arial" panose="020B0604020202020204" pitchFamily="34" charset="0"/>
              </a:rPr>
              <a:t>энергоремонтная</a:t>
            </a:r>
            <a:r>
              <a:rPr lang="ru-RU" altLang="ru-RU" sz="2200" dirty="0">
                <a:cs typeface="Arial" panose="020B0604020202020204" pitchFamily="34" charset="0"/>
              </a:rPr>
              <a:t> компания»,</a:t>
            </a:r>
          </a:p>
          <a:p>
            <a:pPr marL="0" indent="0">
              <a:buNone/>
            </a:pPr>
            <a:r>
              <a:rPr lang="ru-RU" altLang="ru-RU" sz="2200" dirty="0">
                <a:cs typeface="Arial" panose="020B0604020202020204" pitchFamily="34" charset="0"/>
              </a:rPr>
              <a:t>- одинаковый срок выполнения работ, свидетельствуют об отсутствии оснований для закупки услуг у единственного подрядчика в порядке пункта 4 части 1 статьи 93 Закона № 44-ФЗ.</a:t>
            </a:r>
          </a:p>
          <a:p>
            <a:pPr marL="0" indent="0">
              <a:buNone/>
            </a:pPr>
            <a:r>
              <a:rPr lang="ru-RU" altLang="ru-RU" sz="2200" b="1" dirty="0">
                <a:cs typeface="Arial" panose="020B0604020202020204" pitchFamily="34" charset="0"/>
              </a:rPr>
              <a:t>Решение: </a:t>
            </a:r>
            <a:r>
              <a:rPr lang="ru-RU" altLang="ru-RU" sz="2200" dirty="0">
                <a:cs typeface="Arial" panose="020B0604020202020204" pitchFamily="34" charset="0"/>
              </a:rPr>
              <a:t>признать контракты недействительными.</a:t>
            </a:r>
          </a:p>
          <a:p>
            <a:r>
              <a:rPr lang="ru-RU" altLang="ru-RU" sz="2200" i="1" dirty="0">
                <a:solidFill>
                  <a:srgbClr val="0000FF"/>
                </a:solidFill>
              </a:rPr>
              <a:t>Дело № А73-6309/2022 – кассация 19.01.2023 оставила без изменения</a:t>
            </a:r>
            <a:endParaRPr lang="ru-RU" altLang="ru-RU" sz="2200" i="1" dirty="0">
              <a:solidFill>
                <a:srgbClr val="0000FF"/>
              </a:solidFill>
              <a:cs typeface="Arial" panose="020B0604020202020204" pitchFamily="34" charset="0"/>
            </a:endParaRPr>
          </a:p>
        </p:txBody>
      </p:sp>
    </p:spTree>
    <p:extLst>
      <p:ext uri="{BB962C8B-B14F-4D97-AF65-F5344CB8AC3E}">
        <p14:creationId xmlns:p14="http://schemas.microsoft.com/office/powerpoint/2010/main" val="607021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58013-5CC6-8E3F-A1EC-4C0D7BB6A65F}"/>
            </a:ext>
          </a:extLst>
        </p:cNvPr>
        <p:cNvGrpSpPr/>
        <p:nvPr/>
      </p:nvGrpSpPr>
      <p:grpSpPr>
        <a:xfrm>
          <a:off x="0" y="0"/>
          <a:ext cx="0" cy="0"/>
          <a:chOff x="0" y="0"/>
          <a:chExt cx="0" cy="0"/>
        </a:xfrm>
      </p:grpSpPr>
      <p:sp>
        <p:nvSpPr>
          <p:cNvPr id="46082" name="Заголовок 1">
            <a:extLst>
              <a:ext uri="{FF2B5EF4-FFF2-40B4-BE49-F238E27FC236}">
                <a16:creationId xmlns:a16="http://schemas.microsoft.com/office/drawing/2014/main" id="{6B7E2618-603C-38D5-1598-2136AB7346C9}"/>
              </a:ext>
            </a:extLst>
          </p:cNvPr>
          <p:cNvSpPr>
            <a:spLocks noGrp="1"/>
          </p:cNvSpPr>
          <p:nvPr>
            <p:ph type="title" idx="4294967295"/>
          </p:nvPr>
        </p:nvSpPr>
        <p:spPr>
          <a:xfrm>
            <a:off x="574674" y="330200"/>
            <a:ext cx="10709275" cy="852557"/>
          </a:xfrm>
        </p:spPr>
        <p:txBody>
          <a:bodyPr>
            <a:normAutofit/>
          </a:bodyPr>
          <a:lstStyle/>
          <a:p>
            <a:r>
              <a:rPr lang="ru-RU" altLang="ru-RU" sz="4000" dirty="0">
                <a:latin typeface="Arial" panose="020B0604020202020204" pitchFamily="34" charset="0"/>
                <a:cs typeface="Arial" panose="020B0604020202020204" pitchFamily="34" charset="0"/>
              </a:rPr>
              <a:t>Практика арбитражного суда</a:t>
            </a:r>
            <a:endParaRPr lang="ru-RU" altLang="ru-RU" b="1" dirty="0">
              <a:latin typeface="Arial" panose="020B0604020202020204" pitchFamily="34" charset="0"/>
              <a:cs typeface="Arial" panose="020B0604020202020204" pitchFamily="34" charset="0"/>
            </a:endParaRPr>
          </a:p>
        </p:txBody>
      </p:sp>
      <p:sp>
        <p:nvSpPr>
          <p:cNvPr id="46083" name="Объект 2">
            <a:extLst>
              <a:ext uri="{FF2B5EF4-FFF2-40B4-BE49-F238E27FC236}">
                <a16:creationId xmlns:a16="http://schemas.microsoft.com/office/drawing/2014/main" id="{28BB02B4-5BCA-8F52-416D-EAC9B94140C5}"/>
              </a:ext>
            </a:extLst>
          </p:cNvPr>
          <p:cNvSpPr>
            <a:spLocks noGrp="1"/>
          </p:cNvSpPr>
          <p:nvPr>
            <p:ph idx="4294967295"/>
          </p:nvPr>
        </p:nvSpPr>
        <p:spPr>
          <a:xfrm>
            <a:off x="574675" y="1335088"/>
            <a:ext cx="11421855" cy="5375275"/>
          </a:xfrm>
        </p:spPr>
        <p:txBody>
          <a:bodyPr>
            <a:noAutofit/>
          </a:bodyPr>
          <a:lstStyle/>
          <a:p>
            <a:pPr marL="0" indent="0">
              <a:buNone/>
            </a:pPr>
            <a:r>
              <a:rPr lang="ru-RU" altLang="ru-RU" sz="2000" dirty="0">
                <a:latin typeface="Arial" panose="020B0604020202020204" pitchFamily="34" charset="0"/>
                <a:cs typeface="Arial" panose="020B0604020202020204" pitchFamily="34" charset="0"/>
              </a:rPr>
              <a:t>Школа заключила 23 контракта на капремонт по правилам малых закупок у единственного поставщика. Цена каждой сделки – не выше 600 тыс. руб. Срок работ – идентичный. Результат приняли и оплатили на общую сумму более 12 млн руб.</a:t>
            </a:r>
          </a:p>
          <a:p>
            <a:pPr marL="0" indent="0">
              <a:buNone/>
            </a:pPr>
            <a:r>
              <a:rPr lang="ru-RU" altLang="ru-RU" sz="2000" dirty="0">
                <a:latin typeface="Arial" panose="020B0604020202020204" pitchFamily="34" charset="0"/>
                <a:cs typeface="Arial" panose="020B0604020202020204" pitchFamily="34" charset="0"/>
              </a:rPr>
              <a:t>Прокуратура выявила признаки искусственного дробления закупки и потребовала признать контракты недействительными.</a:t>
            </a:r>
          </a:p>
          <a:p>
            <a:pPr marL="0" indent="0">
              <a:buNone/>
            </a:pPr>
            <a:r>
              <a:rPr lang="ru-RU" altLang="ru-RU" sz="2000" dirty="0">
                <a:latin typeface="Arial" panose="020B0604020202020204" pitchFamily="34" charset="0"/>
                <a:cs typeface="Arial" panose="020B0604020202020204" pitchFamily="34" charset="0"/>
              </a:rPr>
              <a:t>Три инстанции удовлетворили иск и обязали подрядчика вернуть деньги. При оценке ситуации учли такие обстоятельства:</a:t>
            </a:r>
          </a:p>
          <a:p>
            <a:pPr marL="0" indent="0">
              <a:buNone/>
            </a:pPr>
            <a:r>
              <a:rPr lang="ru-RU" altLang="ru-RU" sz="2000" dirty="0">
                <a:latin typeface="Arial" panose="020B0604020202020204" pitchFamily="34" charset="0"/>
                <a:cs typeface="Arial" panose="020B0604020202020204" pitchFamily="34" charset="0"/>
              </a:rPr>
              <a:t>- идентичный предмет и период заключения контрактов, единая хозяйственная цель;</a:t>
            </a:r>
          </a:p>
          <a:p>
            <a:pPr marL="0" indent="0">
              <a:buNone/>
            </a:pPr>
            <a:r>
              <a:rPr lang="ru-RU" altLang="ru-RU" sz="2000" dirty="0">
                <a:latin typeface="Arial" panose="020B0604020202020204" pitchFamily="34" charset="0"/>
                <a:cs typeface="Arial" panose="020B0604020202020204" pitchFamily="34" charset="0"/>
              </a:rPr>
              <a:t>- непрерывность работ, применение одинаковых методик и технологий;</a:t>
            </a:r>
          </a:p>
          <a:p>
            <a:pPr marL="0" indent="0">
              <a:buNone/>
            </a:pPr>
            <a:r>
              <a:rPr lang="ru-RU" altLang="ru-RU" sz="2000" dirty="0">
                <a:latin typeface="Arial" panose="020B0604020202020204" pitchFamily="34" charset="0"/>
                <a:cs typeface="Arial" panose="020B0604020202020204" pitchFamily="34" charset="0"/>
              </a:rPr>
              <a:t>- искусственность дробления, т.е. отсутствие разумных оснований разбивать весь объем работ на отдельные сделки.</a:t>
            </a:r>
          </a:p>
          <a:p>
            <a:pPr marL="0" indent="0">
              <a:buNone/>
            </a:pPr>
            <a:r>
              <a:rPr lang="ru-RU" altLang="ru-RU" sz="2000" dirty="0">
                <a:latin typeface="Arial" panose="020B0604020202020204" pitchFamily="34" charset="0"/>
                <a:cs typeface="Arial" panose="020B0604020202020204" pitchFamily="34" charset="0"/>
              </a:rPr>
              <a:t>Возврат средств суды объяснили презумпцией профессионализма подрядчика. Он не мог не знать, что выполняет ремонт без законного основания – единого контракта, который заключили по итогам конкурентных процедур.</a:t>
            </a:r>
          </a:p>
          <a:p>
            <a:pPr marL="0" indent="0">
              <a:buNone/>
            </a:pPr>
            <a:r>
              <a:rPr lang="ru-RU" altLang="ru-RU" sz="2000" dirty="0">
                <a:solidFill>
                  <a:srgbClr val="0000FF"/>
                </a:solidFill>
                <a:latin typeface="Arial" panose="020B0604020202020204" pitchFamily="34" charset="0"/>
                <a:cs typeface="Arial" panose="020B0604020202020204" pitchFamily="34" charset="0"/>
              </a:rPr>
              <a:t>Постановление Арбитражного суда Северо-Кавказского округа от 28.03.2025 № Ф08-1403/2025 по делу № А32-30063/2024</a:t>
            </a:r>
          </a:p>
        </p:txBody>
      </p:sp>
    </p:spTree>
    <p:extLst>
      <p:ext uri="{BB962C8B-B14F-4D97-AF65-F5344CB8AC3E}">
        <p14:creationId xmlns:p14="http://schemas.microsoft.com/office/powerpoint/2010/main" val="3521109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1EB7A-F870-D9DF-39A1-D10A32B28937}"/>
            </a:ext>
          </a:extLst>
        </p:cNvPr>
        <p:cNvGrpSpPr/>
        <p:nvPr/>
      </p:nvGrpSpPr>
      <p:grpSpPr>
        <a:xfrm>
          <a:off x="0" y="0"/>
          <a:ext cx="0" cy="0"/>
          <a:chOff x="0" y="0"/>
          <a:chExt cx="0" cy="0"/>
        </a:xfrm>
      </p:grpSpPr>
      <p:sp>
        <p:nvSpPr>
          <p:cNvPr id="25603" name="Объект 2">
            <a:extLst>
              <a:ext uri="{FF2B5EF4-FFF2-40B4-BE49-F238E27FC236}">
                <a16:creationId xmlns:a16="http://schemas.microsoft.com/office/drawing/2014/main" id="{1B32DAEA-4486-AAA2-A09E-E43E53332994}"/>
              </a:ext>
            </a:extLst>
          </p:cNvPr>
          <p:cNvSpPr>
            <a:spLocks noGrp="1"/>
          </p:cNvSpPr>
          <p:nvPr>
            <p:ph idx="4294967295"/>
          </p:nvPr>
        </p:nvSpPr>
        <p:spPr>
          <a:xfrm>
            <a:off x="596348" y="1377950"/>
            <a:ext cx="10851115" cy="5330825"/>
          </a:xfrm>
        </p:spPr>
        <p:txBody>
          <a:bodyPr>
            <a:normAutofit/>
          </a:bodyPr>
          <a:lstStyle/>
          <a:p>
            <a:pPr marL="0" indent="0">
              <a:spcBef>
                <a:spcPts val="450"/>
              </a:spcBef>
              <a:buNone/>
            </a:pPr>
            <a:r>
              <a:rPr lang="ru-RU" altLang="ru-RU" sz="2400" dirty="0">
                <a:latin typeface="Arial" panose="020B0604020202020204" pitchFamily="34" charset="0"/>
                <a:cs typeface="Arial" panose="020B0604020202020204" pitchFamily="34" charset="0"/>
              </a:rPr>
              <a:t>Заказчик в период с 23.07.2018 г. по 06.11.2018 г. с одним и тем же подрядчиком заключил 15 муниципальных контрактов на выполнение работ по капитальному ремонту цоколя и фундамента многоквартирного жилого дома на общую сумму 1 234 285 рублей.</a:t>
            </a:r>
          </a:p>
          <a:p>
            <a:pPr marL="0" indent="0">
              <a:spcBef>
                <a:spcPts val="450"/>
              </a:spcBef>
              <a:buNone/>
            </a:pPr>
            <a:r>
              <a:rPr lang="ru-RU" altLang="ru-RU" sz="2400" dirty="0">
                <a:latin typeface="Arial" panose="020B0604020202020204" pitchFamily="34" charset="0"/>
                <a:cs typeface="Arial" panose="020B0604020202020204" pitchFamily="34" charset="0"/>
              </a:rPr>
              <a:t>Все работы по вышеуказанным 15 муниципальным контрактам технически и (или) функционально дополняют друг друга, направлены на достижение единой хозяйственной цели, заключены в пределах непродолжительного периода времени. Заказчиком и подрядчиком по ним являются одни и те же лица, имеющие единый интерес, в связи с чем, фактически, образуют единую сделку, искусственно раздробленную и оформленную 15 самостоятельными договорами.</a:t>
            </a:r>
          </a:p>
          <a:p>
            <a:pPr marL="0" indent="0">
              <a:spcBef>
                <a:spcPts val="450"/>
              </a:spcBef>
              <a:buNone/>
            </a:pPr>
            <a:r>
              <a:rPr lang="ru-RU" altLang="ru-RU" sz="2400" dirty="0">
                <a:solidFill>
                  <a:srgbClr val="0000FF"/>
                </a:solidFill>
                <a:latin typeface="Arial" panose="020B0604020202020204" pitchFamily="34" charset="0"/>
                <a:cs typeface="Arial" panose="020B0604020202020204" pitchFamily="34" charset="0"/>
              </a:rPr>
              <a:t>Постановление о назначении административного наказания Новгородское УФАС России № 17-гз/19 от 21.02.2019 г.</a:t>
            </a:r>
          </a:p>
        </p:txBody>
      </p:sp>
      <p:sp>
        <p:nvSpPr>
          <p:cNvPr id="2" name="Заголовок 1">
            <a:extLst>
              <a:ext uri="{FF2B5EF4-FFF2-40B4-BE49-F238E27FC236}">
                <a16:creationId xmlns:a16="http://schemas.microsoft.com/office/drawing/2014/main" id="{666C5719-EB70-DD28-FA7A-FA54599DE14B}"/>
              </a:ext>
            </a:extLst>
          </p:cNvPr>
          <p:cNvSpPr txBox="1">
            <a:spLocks/>
          </p:cNvSpPr>
          <p:nvPr/>
        </p:nvSpPr>
        <p:spPr bwMode="auto">
          <a:xfrm>
            <a:off x="516834" y="386798"/>
            <a:ext cx="9008165" cy="841927"/>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ru-RU" altLang="ru-RU" sz="4000" b="0"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Практика по КоАП РФ</a:t>
            </a:r>
            <a:endParaRPr kumimoji="0" lang="ru-RU" altLang="ru-RU" sz="3200" b="1"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08828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08C3E-2404-BFD7-C8B0-6D9A6B343A9F}"/>
            </a:ext>
          </a:extLst>
        </p:cNvPr>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78BD3C40-A6E7-AB8F-0FC1-94F00EFC615A}"/>
              </a:ext>
            </a:extLst>
          </p:cNvPr>
          <p:cNvSpPr>
            <a:spLocks noGrp="1"/>
          </p:cNvSpPr>
          <p:nvPr>
            <p:ph type="title" idx="4294967295"/>
          </p:nvPr>
        </p:nvSpPr>
        <p:spPr>
          <a:xfrm>
            <a:off x="432618" y="277813"/>
            <a:ext cx="7796981" cy="774700"/>
          </a:xfrm>
        </p:spPr>
        <p:txBody>
          <a:bodyPr/>
          <a:lstStyle/>
          <a:p>
            <a:r>
              <a:rPr lang="ru-RU" altLang="ru-RU" sz="4000" dirty="0">
                <a:latin typeface="Arial" panose="020B0604020202020204" pitchFamily="34" charset="0"/>
                <a:cs typeface="Arial" panose="020B0604020202020204" pitchFamily="34" charset="0"/>
              </a:rPr>
              <a:t>Пример уголовного дела</a:t>
            </a:r>
            <a:endParaRPr lang="ru-RU" altLang="ru-RU" dirty="0">
              <a:latin typeface="Arial" panose="020B0604020202020204" pitchFamily="34" charset="0"/>
              <a:cs typeface="Arial" panose="020B0604020202020204" pitchFamily="34" charset="0"/>
            </a:endParaRPr>
          </a:p>
        </p:txBody>
      </p:sp>
      <p:sp>
        <p:nvSpPr>
          <p:cNvPr id="21507" name="Объект 2">
            <a:extLst>
              <a:ext uri="{FF2B5EF4-FFF2-40B4-BE49-F238E27FC236}">
                <a16:creationId xmlns:a16="http://schemas.microsoft.com/office/drawing/2014/main" id="{F5667D5D-4428-21D8-2A92-5BA590ADFC9B}"/>
              </a:ext>
            </a:extLst>
          </p:cNvPr>
          <p:cNvSpPr>
            <a:spLocks noGrp="1"/>
          </p:cNvSpPr>
          <p:nvPr>
            <p:ph idx="4294967295"/>
          </p:nvPr>
        </p:nvSpPr>
        <p:spPr>
          <a:xfrm>
            <a:off x="432617" y="1343026"/>
            <a:ext cx="11292657" cy="5259388"/>
          </a:xfrm>
        </p:spPr>
        <p:txBody>
          <a:bodyPr>
            <a:normAutofit lnSpcReduction="10000"/>
          </a:bodyPr>
          <a:lstStyle/>
          <a:p>
            <a:r>
              <a:rPr lang="ru-RU" altLang="ru-RU" sz="2400" dirty="0">
                <a:latin typeface="Arial" panose="020B0604020202020204" pitchFamily="34" charset="0"/>
                <a:cs typeface="Arial" panose="020B0604020202020204" pitchFamily="34" charset="0"/>
              </a:rPr>
              <a:t>Приговор № 22-615/2024 </a:t>
            </a:r>
            <a:r>
              <a:rPr lang="ru-RU" altLang="ru-RU" sz="2400" b="1" dirty="0">
                <a:latin typeface="Arial" panose="020B0604020202020204" pitchFamily="34" charset="0"/>
                <a:cs typeface="Arial" panose="020B0604020202020204" pitchFamily="34" charset="0"/>
              </a:rPr>
              <a:t>от 15 апреля 2024 г. </a:t>
            </a:r>
            <a:r>
              <a:rPr lang="ru-RU" altLang="ru-RU" sz="2400" dirty="0">
                <a:latin typeface="Arial" panose="020B0604020202020204" pitchFamily="34" charset="0"/>
                <a:cs typeface="Arial" panose="020B0604020202020204" pitchFamily="34" charset="0"/>
              </a:rPr>
              <a:t>Верховный Суд Республики Бурятия</a:t>
            </a:r>
          </a:p>
          <a:p>
            <a:endParaRPr lang="ru-RU" altLang="ru-RU" sz="2400" dirty="0">
              <a:latin typeface="Arial" panose="020B0604020202020204" pitchFamily="34" charset="0"/>
              <a:cs typeface="Arial" panose="020B0604020202020204" pitchFamily="34" charset="0"/>
            </a:endParaRPr>
          </a:p>
          <a:p>
            <a:r>
              <a:rPr lang="ru-RU" altLang="ru-RU" sz="2400" dirty="0">
                <a:latin typeface="Arial" panose="020B0604020202020204" pitchFamily="34" charset="0"/>
                <a:cs typeface="Arial" panose="020B0604020202020204" pitchFamily="34" charset="0"/>
              </a:rPr>
              <a:t>Женщина, исполняющая обязанности начальника МКУ УКМИ администрации МО - заместитель руководителя администрации МО по экономике и финансам заключила 8 контрактов на монтаж общественного туалета. Вину не признала, однако суд согласился с тем, то это была одна сделка, искусственно раздробленная на 8 контрактов.</a:t>
            </a:r>
          </a:p>
          <a:p>
            <a:endParaRPr lang="ru-RU" altLang="ru-RU" sz="2400" b="1" dirty="0">
              <a:latin typeface="Arial" panose="020B0604020202020204" pitchFamily="34" charset="0"/>
              <a:cs typeface="Arial" panose="020B0604020202020204" pitchFamily="34" charset="0"/>
            </a:endParaRPr>
          </a:p>
          <a:p>
            <a:r>
              <a:rPr lang="ru-RU" altLang="ru-RU" sz="2400" b="1" dirty="0">
                <a:latin typeface="Arial" panose="020B0604020202020204" pitchFamily="34" charset="0"/>
                <a:cs typeface="Arial" panose="020B0604020202020204" pitchFamily="34" charset="0"/>
              </a:rPr>
              <a:t>Приговор</a:t>
            </a:r>
            <a:r>
              <a:rPr lang="ru-RU" altLang="ru-RU" sz="2400" dirty="0">
                <a:latin typeface="Arial" panose="020B0604020202020204" pitchFamily="34" charset="0"/>
                <a:cs typeface="Arial" panose="020B0604020202020204" pitchFamily="34" charset="0"/>
              </a:rPr>
              <a:t> – </a:t>
            </a:r>
            <a:r>
              <a:rPr lang="ru-RU" altLang="ru-RU" sz="2400" dirty="0">
                <a:solidFill>
                  <a:srgbClr val="FF0000"/>
                </a:solidFill>
                <a:latin typeface="Arial" panose="020B0604020202020204" pitchFamily="34" charset="0"/>
                <a:cs typeface="Arial" panose="020B0604020202020204" pitchFamily="34" charset="0"/>
              </a:rPr>
              <a:t>осуждена по ч.1 ст.286 УК РФ к 2 годам 6 месяцам лишения права занимать должности на государственной службе или в органах местного самоуправления.</a:t>
            </a:r>
          </a:p>
          <a:p>
            <a:endParaRPr lang="ru-RU" altLang="ru-RU" sz="2100" dirty="0">
              <a:solidFill>
                <a:srgbClr val="FF0000"/>
              </a:solidFill>
              <a:latin typeface="Arial" panose="020B0604020202020204" pitchFamily="34" charset="0"/>
              <a:cs typeface="Arial" panose="020B0604020202020204" pitchFamily="34" charset="0"/>
            </a:endParaRPr>
          </a:p>
          <a:p>
            <a:pPr marL="0" indent="0">
              <a:buNone/>
            </a:pPr>
            <a:r>
              <a:rPr lang="en-US" altLang="ru-RU" sz="2100" dirty="0">
                <a:solidFill>
                  <a:srgbClr val="0000FF"/>
                </a:solidFill>
                <a:latin typeface="Arial" panose="020B0604020202020204" pitchFamily="34" charset="0"/>
                <a:cs typeface="Arial" panose="020B0604020202020204" pitchFamily="34" charset="0"/>
              </a:rPr>
              <a:t>https://sudact.ru/regular/doc/MXGD4dkMtjHQ/</a:t>
            </a:r>
            <a:endParaRPr lang="ru-RU" altLang="ru-RU" sz="21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663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02CF5F76-8A22-2C69-0733-E910CCC70999}"/>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D73F3F89-B152-2D6E-494F-9625F68F1676}"/>
              </a:ext>
            </a:extLst>
          </p:cNvPr>
          <p:cNvSpPr txBox="1"/>
          <p:nvPr/>
        </p:nvSpPr>
        <p:spPr bwMode="auto">
          <a:xfrm>
            <a:off x="819529" y="2569782"/>
            <a:ext cx="8363801" cy="830997"/>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0E779D"/>
                </a:solidFill>
                <a:effectLst/>
                <a:uLnTx/>
                <a:uFillTx/>
                <a:latin typeface="Arial" panose="020B0604020202020204"/>
                <a:ea typeface="+mn-ea"/>
                <a:cs typeface="+mn-cs"/>
              </a:rPr>
              <a:t>Описание объекта закупки</a:t>
            </a:r>
            <a:endParaRPr kumimoji="0" lang="ru-RU" sz="2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4553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3600" y="668040"/>
            <a:ext cx="6347714" cy="1320800"/>
          </a:xfrm>
        </p:spPr>
        <p:txBody>
          <a:bodyPr>
            <a:noAutofit/>
          </a:bodyPr>
          <a:lstStyle/>
          <a:p>
            <a:r>
              <a:rPr lang="ru-RU" sz="2800" b="1" dirty="0">
                <a:solidFill>
                  <a:srgbClr val="002060"/>
                </a:solidFill>
              </a:rPr>
              <a:t>Нормативно-правовые акты ведения исполнительной документации в электронном виде</a:t>
            </a:r>
          </a:p>
        </p:txBody>
      </p:sp>
      <p:pic>
        <p:nvPicPr>
          <p:cNvPr id="7" name="Объект 6">
            <a:extLst>
              <a:ext uri="{FF2B5EF4-FFF2-40B4-BE49-F238E27FC236}">
                <a16:creationId xmlns:a16="http://schemas.microsoft.com/office/drawing/2014/main" id="{B6FC23D7-A059-4508-A065-F0B173E6DAE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60569" y="2117819"/>
            <a:ext cx="3197832" cy="4265638"/>
          </a:xfrm>
        </p:spPr>
      </p:pic>
      <p:pic>
        <p:nvPicPr>
          <p:cNvPr id="9" name="Объект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133601" y="2117819"/>
            <a:ext cx="3197831" cy="4265638"/>
          </a:xfrm>
        </p:spPr>
      </p:pic>
    </p:spTree>
    <p:extLst>
      <p:ext uri="{BB962C8B-B14F-4D97-AF65-F5344CB8AC3E}">
        <p14:creationId xmlns:p14="http://schemas.microsoft.com/office/powerpoint/2010/main" val="1436977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723106" y="496628"/>
            <a:ext cx="10745787" cy="1047750"/>
          </a:xfrm>
        </p:spPr>
        <p:txBody>
          <a:bodyPr>
            <a:noAutofit/>
          </a:bodyPr>
          <a:lstStyle/>
          <a:p>
            <a:pPr algn="ctr"/>
            <a:r>
              <a:rPr lang="ru-RU" altLang="ru-RU" sz="3600" b="1" dirty="0">
                <a:latin typeface="Arial" panose="020B0604020202020204" pitchFamily="34" charset="0"/>
                <a:cs typeface="Arial" panose="020B0604020202020204" pitchFamily="34" charset="0"/>
              </a:rPr>
              <a:t>Правила ООЗ для стройки</a:t>
            </a:r>
          </a:p>
        </p:txBody>
      </p:sp>
      <p:sp>
        <p:nvSpPr>
          <p:cNvPr id="67587" name="Объект 2"/>
          <p:cNvSpPr>
            <a:spLocks noGrp="1"/>
          </p:cNvSpPr>
          <p:nvPr>
            <p:ph idx="4294967295"/>
          </p:nvPr>
        </p:nvSpPr>
        <p:spPr>
          <a:xfrm>
            <a:off x="504825" y="1566863"/>
            <a:ext cx="11687175" cy="4956175"/>
          </a:xfrm>
        </p:spPr>
        <p:txBody>
          <a:bodyPr>
            <a:normAutofit fontScale="92500"/>
          </a:bodyPr>
          <a:lstStyle/>
          <a:p>
            <a:pPr marL="0" indent="0">
              <a:spcBef>
                <a:spcPts val="600"/>
              </a:spcBef>
              <a:buNone/>
            </a:pPr>
            <a:r>
              <a:rPr lang="ru-RU" altLang="ru-RU" sz="2600" b="1" dirty="0">
                <a:solidFill>
                  <a:srgbClr val="FF0000"/>
                </a:solidFill>
                <a:latin typeface="Arial" panose="020B0604020202020204" pitchFamily="34" charset="0"/>
                <a:cs typeface="Arial" panose="020B0604020202020204" pitchFamily="34" charset="0"/>
              </a:rPr>
              <a:t>П. 8 ч. 1 ст. 33 Закона № 44-ФЗ </a:t>
            </a:r>
            <a:r>
              <a:rPr lang="ru-RU" altLang="ru-RU" sz="2600" dirty="0">
                <a:latin typeface="Arial" panose="020B0604020202020204" pitchFamily="34" charset="0"/>
                <a:cs typeface="Arial" panose="020B0604020202020204" pitchFamily="34" charset="0"/>
              </a:rPr>
              <a:t>– извещение о закупке на выполнение работ по строительству, реконструкции, капитальному ремонту, сносу объекта капитального строительства </a:t>
            </a:r>
            <a:r>
              <a:rPr lang="ru-RU" altLang="ru-RU" sz="2600" u="sng" dirty="0">
                <a:latin typeface="Arial" panose="020B0604020202020204" pitchFamily="34" charset="0"/>
                <a:cs typeface="Arial" panose="020B0604020202020204" pitchFamily="34" charset="0"/>
              </a:rPr>
              <a:t>должно содержать проектную документацию или типовую проектную документацию, или смету на капитальный ремонт</a:t>
            </a:r>
            <a:r>
              <a:rPr lang="ru-RU" altLang="ru-RU" sz="2600" dirty="0">
                <a:latin typeface="Arial" panose="020B0604020202020204" pitchFamily="34" charset="0"/>
                <a:cs typeface="Arial" panose="020B0604020202020204" pitchFamily="34" charset="0"/>
              </a:rPr>
              <a:t>, утвержденные в порядке, установленном законодательством о градостроительной деятельности. </a:t>
            </a:r>
            <a:r>
              <a:rPr lang="ru-RU" altLang="ru-RU" sz="2600" b="1" dirty="0">
                <a:latin typeface="Arial" panose="020B0604020202020204" pitchFamily="34" charset="0"/>
                <a:cs typeface="Arial" panose="020B0604020202020204" pitchFamily="34" charset="0"/>
              </a:rPr>
              <a:t>Исключениями</a:t>
            </a:r>
            <a:r>
              <a:rPr lang="ru-RU" altLang="ru-RU" sz="2600" dirty="0">
                <a:latin typeface="Arial" panose="020B0604020202020204" pitchFamily="34" charset="0"/>
                <a:cs typeface="Arial" panose="020B0604020202020204" pitchFamily="34" charset="0"/>
              </a:rPr>
              <a:t> являются следующие случаи:</a:t>
            </a:r>
          </a:p>
          <a:p>
            <a:pPr marL="0" indent="0">
              <a:spcBef>
                <a:spcPts val="600"/>
              </a:spcBef>
              <a:buNone/>
            </a:pPr>
            <a:r>
              <a:rPr lang="ru-RU" altLang="ru-RU" sz="2600" dirty="0">
                <a:latin typeface="Arial" panose="020B0604020202020204" pitchFamily="34" charset="0"/>
                <a:cs typeface="Arial" panose="020B0604020202020204" pitchFamily="34" charset="0"/>
              </a:rPr>
              <a:t>    - подготовка проектной документации не требуется (см. ч. 3, 3.1 </a:t>
            </a:r>
            <a:r>
              <a:rPr lang="ru-RU" altLang="ru-RU" sz="2600" dirty="0" err="1">
                <a:latin typeface="Arial" panose="020B0604020202020204" pitchFamily="34" charset="0"/>
                <a:cs typeface="Arial" panose="020B0604020202020204" pitchFamily="34" charset="0"/>
              </a:rPr>
              <a:t>ГрК</a:t>
            </a:r>
            <a:r>
              <a:rPr lang="ru-RU" altLang="ru-RU" sz="2600" dirty="0">
                <a:latin typeface="Arial" panose="020B0604020202020204" pitchFamily="34" charset="0"/>
                <a:cs typeface="Arial" panose="020B0604020202020204" pitchFamily="34" charset="0"/>
              </a:rPr>
              <a:t> РФ);</a:t>
            </a:r>
          </a:p>
          <a:p>
            <a:pPr marL="0" indent="0">
              <a:spcBef>
                <a:spcPts val="600"/>
              </a:spcBef>
              <a:buNone/>
            </a:pPr>
            <a:r>
              <a:rPr lang="ru-RU" altLang="ru-RU" sz="2600" dirty="0">
                <a:latin typeface="Arial" panose="020B0604020202020204" pitchFamily="34" charset="0"/>
                <a:cs typeface="Arial" panose="020B0604020202020204" pitchFamily="34" charset="0"/>
              </a:rPr>
              <a:t>    - предметом закупки является заключение контракта жизненного цикла или т.н. строительство «под ключ», при этом предусматривается в </a:t>
            </a:r>
            <a:r>
              <a:rPr lang="ru-RU" altLang="ru-RU" sz="2600" dirty="0" err="1">
                <a:latin typeface="Arial" panose="020B0604020202020204" pitchFamily="34" charset="0"/>
                <a:cs typeface="Arial" panose="020B0604020202020204" pitchFamily="34" charset="0"/>
              </a:rPr>
              <a:t>т.ч</a:t>
            </a:r>
            <a:r>
              <a:rPr lang="ru-RU" altLang="ru-RU" sz="2600" dirty="0">
                <a:latin typeface="Arial" panose="020B0604020202020204" pitchFamily="34" charset="0"/>
                <a:cs typeface="Arial" panose="020B0604020202020204" pitchFamily="34" charset="0"/>
              </a:rPr>
              <a:t>.  проектирование объекта капитального строительства.</a:t>
            </a:r>
          </a:p>
          <a:p>
            <a:pPr marL="0" indent="0">
              <a:spcBef>
                <a:spcPts val="600"/>
              </a:spcBef>
              <a:buNone/>
            </a:pPr>
            <a:r>
              <a:rPr lang="ru-RU" altLang="ru-RU" sz="2600" dirty="0">
                <a:latin typeface="Arial" panose="020B0604020202020204" pitchFamily="34" charset="0"/>
                <a:cs typeface="Arial" panose="020B0604020202020204" pitchFamily="34" charset="0"/>
              </a:rPr>
              <a:t>Включение в извещение о закупке проектной документации будет признаваться надлежащим исполнением требований п. 1–3 ч. 1 ст. 33 Закона № 44-ФЗ (т. е. полноценным описанием объекта закупки).</a:t>
            </a:r>
          </a:p>
          <a:p>
            <a:pPr marL="0" indent="0">
              <a:spcBef>
                <a:spcPts val="600"/>
              </a:spcBef>
              <a:buNone/>
            </a:pP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593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723107" y="496628"/>
            <a:ext cx="7325262" cy="846140"/>
          </a:xfrm>
        </p:spPr>
        <p:txBody>
          <a:bodyPr>
            <a:noAutofit/>
          </a:bodyPr>
          <a:lstStyle/>
          <a:p>
            <a:pPr algn="ctr"/>
            <a:r>
              <a:rPr lang="ru-RU" altLang="ru-RU" sz="3600" b="1" dirty="0">
                <a:latin typeface="Arial" panose="020B0604020202020204" pitchFamily="34" charset="0"/>
                <a:cs typeface="Arial" panose="020B0604020202020204" pitchFamily="34" charset="0"/>
              </a:rPr>
              <a:t>ПСД в ООЗ</a:t>
            </a:r>
          </a:p>
        </p:txBody>
      </p:sp>
      <p:sp>
        <p:nvSpPr>
          <p:cNvPr id="67587" name="Объект 2"/>
          <p:cNvSpPr>
            <a:spLocks noGrp="1"/>
          </p:cNvSpPr>
          <p:nvPr>
            <p:ph idx="4294967295"/>
          </p:nvPr>
        </p:nvSpPr>
        <p:spPr>
          <a:xfrm>
            <a:off x="370703" y="1566863"/>
            <a:ext cx="11821297" cy="5146975"/>
          </a:xfrm>
        </p:spPr>
        <p:txBody>
          <a:bodyPr>
            <a:normAutofit fontScale="92500" lnSpcReduction="10000"/>
          </a:bodyPr>
          <a:lstStyle/>
          <a:p>
            <a:pPr marL="0" indent="0">
              <a:spcBef>
                <a:spcPts val="600"/>
              </a:spcBef>
              <a:buNone/>
            </a:pPr>
            <a:r>
              <a:rPr lang="ru-RU" altLang="ru-RU" sz="2400" b="1" dirty="0">
                <a:latin typeface="Arial" panose="020B0604020202020204" pitchFamily="34" charset="0"/>
                <a:cs typeface="Arial" panose="020B0604020202020204" pitchFamily="34" charset="0"/>
              </a:rPr>
              <a:t>Размещение в ЕИС проектной документации или типовой проектной документации:</a:t>
            </a:r>
          </a:p>
          <a:p>
            <a:pPr>
              <a:spcBef>
                <a:spcPts val="600"/>
              </a:spcBef>
            </a:pPr>
            <a:r>
              <a:rPr lang="ru-RU" altLang="ru-RU" sz="2400" dirty="0">
                <a:latin typeface="Arial" panose="020B0604020202020204" pitchFamily="34" charset="0"/>
                <a:cs typeface="Arial" panose="020B0604020202020204" pitchFamily="34" charset="0"/>
              </a:rPr>
              <a:t>Строительство объектов капитального строительства</a:t>
            </a:r>
          </a:p>
          <a:p>
            <a:pPr>
              <a:spcBef>
                <a:spcPts val="600"/>
              </a:spcBef>
            </a:pPr>
            <a:r>
              <a:rPr lang="ru-RU" altLang="ru-RU" sz="2400" dirty="0">
                <a:latin typeface="Arial" panose="020B0604020202020204" pitchFamily="34" charset="0"/>
                <a:cs typeface="Arial" panose="020B0604020202020204" pitchFamily="34" charset="0"/>
              </a:rPr>
              <a:t>Реконструкция объектов капитального строительства</a:t>
            </a:r>
          </a:p>
          <a:p>
            <a:pPr>
              <a:spcBef>
                <a:spcPts val="600"/>
              </a:spcBef>
            </a:pPr>
            <a:r>
              <a:rPr lang="ru-RU" altLang="ru-RU" sz="2400" dirty="0">
                <a:latin typeface="Arial" panose="020B0604020202020204" pitchFamily="34" charset="0"/>
                <a:cs typeface="Arial" panose="020B0604020202020204" pitchFamily="34" charset="0"/>
              </a:rPr>
              <a:t>Снос объектов капитального строительства</a:t>
            </a:r>
          </a:p>
          <a:p>
            <a:pPr marL="0" indent="0">
              <a:spcBef>
                <a:spcPts val="600"/>
              </a:spcBef>
              <a:buNone/>
            </a:pPr>
            <a:endParaRPr lang="ru-RU" altLang="ru-RU" sz="2400" dirty="0">
              <a:latin typeface="Arial" panose="020B0604020202020204" pitchFamily="34" charset="0"/>
              <a:cs typeface="Arial" panose="020B0604020202020204" pitchFamily="34" charset="0"/>
            </a:endParaRPr>
          </a:p>
          <a:p>
            <a:pPr marL="0" indent="0">
              <a:spcBef>
                <a:spcPts val="600"/>
              </a:spcBef>
              <a:buNone/>
            </a:pPr>
            <a:r>
              <a:rPr lang="ru-RU" altLang="ru-RU" sz="2400" b="1" dirty="0">
                <a:latin typeface="Arial" panose="020B0604020202020204" pitchFamily="34" charset="0"/>
                <a:cs typeface="Arial" panose="020B0604020202020204" pitchFamily="34" charset="0"/>
              </a:rPr>
              <a:t>минимум Смета на </a:t>
            </a:r>
            <a:r>
              <a:rPr lang="ru-RU" altLang="ru-RU" sz="2400" b="1" dirty="0" err="1">
                <a:latin typeface="Arial" panose="020B0604020202020204" pitchFamily="34" charset="0"/>
                <a:cs typeface="Arial" panose="020B0604020202020204" pitchFamily="34" charset="0"/>
              </a:rPr>
              <a:t>кап.ремонт</a:t>
            </a:r>
            <a:r>
              <a:rPr lang="ru-RU" altLang="ru-RU" sz="2400" b="1" dirty="0">
                <a:latin typeface="Arial" panose="020B0604020202020204" pitchFamily="34" charset="0"/>
                <a:cs typeface="Arial" panose="020B0604020202020204" pitchFamily="34" charset="0"/>
              </a:rPr>
              <a:t> (но как правило есть ПСД):</a:t>
            </a:r>
            <a:endParaRPr lang="ru-RU" altLang="ru-RU" sz="2000" b="1" dirty="0">
              <a:latin typeface="Arial" panose="020B0604020202020204" pitchFamily="34" charset="0"/>
              <a:cs typeface="Arial" panose="020B0604020202020204" pitchFamily="34" charset="0"/>
            </a:endParaRPr>
          </a:p>
          <a:p>
            <a:pPr>
              <a:spcBef>
                <a:spcPts val="600"/>
              </a:spcBef>
            </a:pPr>
            <a:r>
              <a:rPr lang="ru-RU" altLang="ru-RU" sz="2400" dirty="0">
                <a:latin typeface="Arial" panose="020B0604020202020204" pitchFamily="34" charset="0"/>
                <a:cs typeface="Arial" panose="020B0604020202020204" pitchFamily="34" charset="0"/>
              </a:rPr>
              <a:t>Капитальный ремонт объектов капитального строительства </a:t>
            </a:r>
          </a:p>
          <a:p>
            <a:pPr>
              <a:spcBef>
                <a:spcPts val="600"/>
              </a:spcBef>
            </a:pPr>
            <a:endParaRPr lang="ru-RU" altLang="ru-RU" sz="2400" dirty="0">
              <a:latin typeface="Arial" panose="020B0604020202020204" pitchFamily="34" charset="0"/>
              <a:cs typeface="Arial" panose="020B0604020202020204" pitchFamily="34" charset="0"/>
            </a:endParaRPr>
          </a:p>
          <a:p>
            <a:pPr marL="0" indent="0">
              <a:spcBef>
                <a:spcPts val="600"/>
              </a:spcBef>
              <a:buNone/>
            </a:pPr>
            <a:r>
              <a:rPr lang="ru-RU" altLang="ru-RU" sz="2400" b="1" dirty="0">
                <a:latin typeface="Arial" panose="020B0604020202020204" pitchFamily="34" charset="0"/>
                <a:cs typeface="Arial" panose="020B0604020202020204" pitchFamily="34" charset="0"/>
              </a:rPr>
              <a:t>Исключение: ВОР и смета или </a:t>
            </a:r>
            <a:r>
              <a:rPr lang="ru-RU" altLang="ru-RU" sz="2400" b="1" dirty="0" err="1">
                <a:latin typeface="Arial" panose="020B0604020202020204" pitchFamily="34" charset="0"/>
                <a:cs typeface="Arial" panose="020B0604020202020204" pitchFamily="34" charset="0"/>
              </a:rPr>
              <a:t>Дефектовочная</a:t>
            </a:r>
            <a:r>
              <a:rPr lang="ru-RU" altLang="ru-RU" sz="2400" b="1" dirty="0">
                <a:latin typeface="Arial" panose="020B0604020202020204" pitchFamily="34" charset="0"/>
                <a:cs typeface="Arial" panose="020B0604020202020204" pitchFamily="34" charset="0"/>
              </a:rPr>
              <a:t> ведомость и иное ОНМЦК</a:t>
            </a:r>
          </a:p>
          <a:p>
            <a:pPr>
              <a:spcBef>
                <a:spcPts val="600"/>
              </a:spcBef>
            </a:pPr>
            <a:r>
              <a:rPr lang="ru-RU" altLang="ru-RU" sz="2400" dirty="0">
                <a:latin typeface="Arial" panose="020B0604020202020204" pitchFamily="34" charset="0"/>
                <a:cs typeface="Arial" panose="020B0604020202020204" pitchFamily="34" charset="0"/>
              </a:rPr>
              <a:t>Текущий ремонт, благоустройство, содержание и т.п.</a:t>
            </a:r>
          </a:p>
          <a:p>
            <a:pPr>
              <a:spcBef>
                <a:spcPts val="600"/>
              </a:spcBef>
            </a:pPr>
            <a:endParaRPr lang="ru-RU" altLang="ru-RU" sz="2400" dirty="0">
              <a:latin typeface="Arial" panose="020B0604020202020204" pitchFamily="34" charset="0"/>
              <a:cs typeface="Arial" panose="020B0604020202020204" pitchFamily="34" charset="0"/>
            </a:endParaRPr>
          </a:p>
          <a:p>
            <a:pPr marL="0" indent="0">
              <a:spcBef>
                <a:spcPts val="600"/>
              </a:spcBef>
              <a:buNone/>
            </a:pPr>
            <a:r>
              <a:rPr lang="ru-RU" altLang="ru-RU" sz="2400" b="1" dirty="0">
                <a:latin typeface="Arial" panose="020B0604020202020204" pitchFamily="34" charset="0"/>
                <a:cs typeface="Arial" panose="020B0604020202020204" pitchFamily="34" charset="0"/>
              </a:rPr>
              <a:t>Исключение: </a:t>
            </a:r>
            <a:r>
              <a:rPr lang="ru-RU" altLang="ru-RU" sz="2400" dirty="0">
                <a:latin typeface="Arial" panose="020B0604020202020204" pitchFamily="34" charset="0"/>
                <a:cs typeface="Arial" panose="020B0604020202020204" pitchFamily="34" charset="0"/>
              </a:rPr>
              <a:t>закупки в соответствии с частями 16 и 16.1 ст.34 Закона 44-ФЗ, при которых предметом контракта является в т.ч. проектирование объекта капитального строительств; если подготовка ПД согласно </a:t>
            </a:r>
            <a:r>
              <a:rPr lang="ru-RU" altLang="ru-RU" sz="2400" dirty="0" err="1">
                <a:latin typeface="Arial" panose="020B0604020202020204" pitchFamily="34" charset="0"/>
                <a:cs typeface="Arial" panose="020B0604020202020204" pitchFamily="34" charset="0"/>
              </a:rPr>
              <a:t>ГрК</a:t>
            </a:r>
            <a:r>
              <a:rPr lang="ru-RU" altLang="ru-RU" sz="2400" dirty="0">
                <a:latin typeface="Arial" panose="020B0604020202020204" pitchFamily="34" charset="0"/>
                <a:cs typeface="Arial" panose="020B0604020202020204" pitchFamily="34" charset="0"/>
              </a:rPr>
              <a:t> РФ не требуется</a:t>
            </a:r>
          </a:p>
        </p:txBody>
      </p:sp>
    </p:spTree>
    <p:extLst>
      <p:ext uri="{BB962C8B-B14F-4D97-AF65-F5344CB8AC3E}">
        <p14:creationId xmlns:p14="http://schemas.microsoft.com/office/powerpoint/2010/main" val="2981897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288532" y="219075"/>
            <a:ext cx="10745787" cy="1047750"/>
          </a:xfrm>
        </p:spPr>
        <p:txBody>
          <a:bodyPr>
            <a:noAutofit/>
          </a:bodyPr>
          <a:lstStyle/>
          <a:p>
            <a:pPr algn="ctr"/>
            <a:r>
              <a:rPr lang="ru-RU" altLang="ru-RU" sz="4000" b="1" dirty="0">
                <a:latin typeface="Arial" panose="020B0604020202020204" pitchFamily="34" charset="0"/>
                <a:cs typeface="Arial" panose="020B0604020202020204" pitchFamily="34" charset="0"/>
              </a:rPr>
              <a:t>Практика ФАС России</a:t>
            </a:r>
          </a:p>
        </p:txBody>
      </p:sp>
      <p:sp>
        <p:nvSpPr>
          <p:cNvPr id="67587" name="Объект 2"/>
          <p:cNvSpPr>
            <a:spLocks noGrp="1"/>
          </p:cNvSpPr>
          <p:nvPr>
            <p:ph idx="4294967295"/>
          </p:nvPr>
        </p:nvSpPr>
        <p:spPr>
          <a:xfrm>
            <a:off x="504825" y="1412875"/>
            <a:ext cx="11687175" cy="5226050"/>
          </a:xfrm>
        </p:spPr>
        <p:txBody>
          <a:bodyPr>
            <a:noAutofit/>
          </a:bodyPr>
          <a:lstStyle/>
          <a:p>
            <a:pPr>
              <a:spcBef>
                <a:spcPts val="600"/>
              </a:spcBef>
            </a:pPr>
            <a:r>
              <a:rPr lang="ru-RU" altLang="ru-RU" sz="2000" dirty="0">
                <a:latin typeface="Arial" panose="020B0604020202020204" pitchFamily="34" charset="0"/>
                <a:cs typeface="Arial" panose="020B0604020202020204" pitchFamily="34" charset="0"/>
              </a:rPr>
              <a:t>В соответствии с частью 2 статьи 48 Градостроительного кодекса Российской Федерации (далее - </a:t>
            </a:r>
            <a:r>
              <a:rPr lang="ru-RU" altLang="ru-RU" sz="2000" dirty="0" err="1">
                <a:latin typeface="Arial" panose="020B0604020202020204" pitchFamily="34" charset="0"/>
                <a:cs typeface="Arial" panose="020B0604020202020204" pitchFamily="34" charset="0"/>
              </a:rPr>
              <a:t>ГрК</a:t>
            </a:r>
            <a:r>
              <a:rPr lang="ru-RU" altLang="ru-RU" sz="2000" dirty="0">
                <a:latin typeface="Arial" panose="020B0604020202020204" pitchFamily="34" charset="0"/>
                <a:cs typeface="Arial" panose="020B0604020202020204" pitchFamily="34" charset="0"/>
              </a:rPr>
              <a:t> РФ) установлено, что проектная документация представляет собой документацию, содержащую материалы в текстовой и графической формах и (или) в форме информационной модели и определяющую архитектурные, функционально-технологические, конструктивные и инженерно-технические решения для обеспечения строительства, реконструкции объектов капитального строительства, их частей, капитального ремонта.</a:t>
            </a:r>
          </a:p>
          <a:p>
            <a:pPr>
              <a:spcBef>
                <a:spcPts val="600"/>
              </a:spcBef>
            </a:pPr>
            <a:r>
              <a:rPr lang="ru-RU" altLang="ru-RU" sz="2000" dirty="0">
                <a:latin typeface="Arial" panose="020B0604020202020204" pitchFamily="34" charset="0"/>
                <a:cs typeface="Arial" panose="020B0604020202020204" pitchFamily="34" charset="0"/>
              </a:rPr>
              <a:t>Согласно части 1 статьи 48 </a:t>
            </a:r>
            <a:r>
              <a:rPr lang="ru-RU" altLang="ru-RU" sz="2000" dirty="0" err="1">
                <a:latin typeface="Arial" panose="020B0604020202020204" pitchFamily="34" charset="0"/>
                <a:cs typeface="Arial" panose="020B0604020202020204" pitchFamily="34" charset="0"/>
              </a:rPr>
              <a:t>ГрК</a:t>
            </a:r>
            <a:r>
              <a:rPr lang="ru-RU" altLang="ru-RU" sz="2000" dirty="0">
                <a:latin typeface="Arial" panose="020B0604020202020204" pitchFamily="34" charset="0"/>
                <a:cs typeface="Arial" panose="020B0604020202020204" pitchFamily="34" charset="0"/>
              </a:rPr>
              <a:t> РФ архитектурно-строительное проектирование осуществляется путем подготовки проектной документации применительно к объектам капитального строительства и их частям, а также раздела проектной документации "Смета на капитальный ремонт объекта капитального строительства" при проведении капитального ремонта объекта капитального строительства в случаях, предусмотренных частью 12.2 указанной статьи. В случае проведения капитального ремонта объектов капитального строительства, финансируемого с привлечением средств бюджетов бюджетной системы Российской Федерации, Заказчик вправе не разрабатывать проектную документацию в полном объеме</a:t>
            </a:r>
          </a:p>
          <a:p>
            <a:pPr>
              <a:spcBef>
                <a:spcPts val="600"/>
              </a:spcBef>
            </a:pPr>
            <a:r>
              <a:rPr lang="ru-RU" altLang="ru-RU" sz="2000" dirty="0">
                <a:latin typeface="Arial" panose="020B0604020202020204" pitchFamily="34" charset="0"/>
                <a:cs typeface="Arial" panose="020B0604020202020204" pitchFamily="34" charset="0"/>
              </a:rPr>
              <a:t>Таким образом, </a:t>
            </a:r>
            <a:r>
              <a:rPr lang="ru-RU" altLang="ru-RU" sz="2000" dirty="0">
                <a:solidFill>
                  <a:srgbClr val="FF0000"/>
                </a:solidFill>
                <a:latin typeface="Arial" panose="020B0604020202020204" pitchFamily="34" charset="0"/>
                <a:cs typeface="Arial" panose="020B0604020202020204" pitchFamily="34" charset="0"/>
              </a:rPr>
              <a:t>работы по капитальному ремонту объекта капитального строительства, осуществляются на основании, в том числе сметы, требовать конкретные показатели в этом случае нельзя. </a:t>
            </a:r>
            <a:r>
              <a:rPr lang="ru-RU" altLang="ru-RU" sz="2000" dirty="0">
                <a:solidFill>
                  <a:srgbClr val="0000FF"/>
                </a:solidFill>
                <a:latin typeface="Arial" panose="020B0604020202020204" pitchFamily="34" charset="0"/>
                <a:cs typeface="Arial" panose="020B0604020202020204" pitchFamily="34" charset="0"/>
              </a:rPr>
              <a:t>(с) закупка № 0173100000119000029</a:t>
            </a:r>
          </a:p>
        </p:txBody>
      </p:sp>
    </p:spTree>
    <p:extLst>
      <p:ext uri="{BB962C8B-B14F-4D97-AF65-F5344CB8AC3E}">
        <p14:creationId xmlns:p14="http://schemas.microsoft.com/office/powerpoint/2010/main" val="1944372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296921" y="323180"/>
            <a:ext cx="10745787" cy="1047750"/>
          </a:xfrm>
        </p:spPr>
        <p:txBody>
          <a:bodyPr>
            <a:noAutofit/>
          </a:bodyPr>
          <a:lstStyle/>
          <a:p>
            <a:pPr algn="ctr"/>
            <a:r>
              <a:rPr lang="ru-RU" altLang="ru-RU" sz="3600" b="1" dirty="0">
                <a:solidFill>
                  <a:srgbClr val="FF0000"/>
                </a:solidFill>
                <a:latin typeface="Arial" panose="020B0604020202020204" pitchFamily="34" charset="0"/>
                <a:cs typeface="Arial" panose="020B0604020202020204" pitchFamily="34" charset="0"/>
              </a:rPr>
              <a:t>Можно ли делать ТЗ?</a:t>
            </a:r>
          </a:p>
        </p:txBody>
      </p:sp>
      <p:sp>
        <p:nvSpPr>
          <p:cNvPr id="67587" name="Объект 2"/>
          <p:cNvSpPr>
            <a:spLocks noGrp="1"/>
          </p:cNvSpPr>
          <p:nvPr>
            <p:ph idx="4294967295"/>
          </p:nvPr>
        </p:nvSpPr>
        <p:spPr>
          <a:xfrm>
            <a:off x="414338" y="1566863"/>
            <a:ext cx="11647429" cy="5141912"/>
          </a:xfrm>
        </p:spPr>
        <p:txBody>
          <a:bodyPr>
            <a:normAutofit fontScale="92500" lnSpcReduction="20000"/>
          </a:bodyPr>
          <a:lstStyle/>
          <a:p>
            <a:pPr marL="0" indent="0">
              <a:spcBef>
                <a:spcPts val="600"/>
              </a:spcBef>
              <a:buNone/>
            </a:pPr>
            <a:r>
              <a:rPr lang="ru-RU" altLang="ru-RU" b="1" dirty="0">
                <a:latin typeface="Arial" panose="020B0604020202020204" pitchFamily="34" charset="0"/>
                <a:cs typeface="Arial" panose="020B0604020202020204" pitchFamily="34" charset="0"/>
              </a:rPr>
              <a:t>Если размещается проектная документация и участник даёт только согласие:</a:t>
            </a:r>
          </a:p>
          <a:p>
            <a:pPr>
              <a:spcBef>
                <a:spcPts val="600"/>
              </a:spcBef>
              <a:buFontTx/>
              <a:buChar char="-"/>
            </a:pPr>
            <a:r>
              <a:rPr lang="ru-RU" altLang="ru-RU" dirty="0">
                <a:latin typeface="Arial" panose="020B0604020202020204" pitchFamily="34" charset="0"/>
                <a:cs typeface="Arial" panose="020B0604020202020204" pitchFamily="34" charset="0"/>
              </a:rPr>
              <a:t>Надо ли делать </a:t>
            </a:r>
            <a:r>
              <a:rPr lang="ru-RU" altLang="ru-RU" dirty="0" err="1">
                <a:latin typeface="Arial" panose="020B0604020202020204" pitchFamily="34" charset="0"/>
                <a:cs typeface="Arial" panose="020B0604020202020204" pitchFamily="34" charset="0"/>
              </a:rPr>
              <a:t>техзадание</a:t>
            </a:r>
            <a:r>
              <a:rPr lang="ru-RU" altLang="ru-RU" dirty="0">
                <a:latin typeface="Arial" panose="020B0604020202020204" pitchFamily="34" charset="0"/>
                <a:cs typeface="Arial" panose="020B0604020202020204" pitchFamily="34" charset="0"/>
              </a:rPr>
              <a:t> с указанием показателей стройматериалов?</a:t>
            </a:r>
          </a:p>
          <a:p>
            <a:pPr marL="0" indent="0">
              <a:spcBef>
                <a:spcPts val="600"/>
              </a:spcBef>
              <a:buNone/>
            </a:pPr>
            <a:r>
              <a:rPr lang="ru-RU" altLang="ru-RU" b="1" dirty="0">
                <a:solidFill>
                  <a:srgbClr val="FF0000"/>
                </a:solidFill>
                <a:latin typeface="Arial" panose="020B0604020202020204" pitchFamily="34" charset="0"/>
                <a:cs typeface="Arial" panose="020B0604020202020204" pitchFamily="34" charset="0"/>
              </a:rPr>
              <a:t>Позиция контролеров: </a:t>
            </a:r>
            <a:r>
              <a:rPr lang="ru-RU" altLang="ru-RU" dirty="0">
                <a:solidFill>
                  <a:srgbClr val="FF0000"/>
                </a:solidFill>
                <a:latin typeface="Arial" panose="020B0604020202020204" pitchFamily="34" charset="0"/>
                <a:cs typeface="Arial" panose="020B0604020202020204" pitchFamily="34" charset="0"/>
              </a:rPr>
              <a:t>закон не запрещает, но 1) не должно быть ограничения конкуренции и 2) участник все равно дает только согласие</a:t>
            </a:r>
          </a:p>
          <a:p>
            <a:pPr marL="0" indent="0">
              <a:spcBef>
                <a:spcPts val="600"/>
              </a:spcBef>
              <a:buNone/>
            </a:pPr>
            <a:endParaRPr lang="ru-RU" altLang="ru-RU" b="1" dirty="0">
              <a:latin typeface="Arial" panose="020B0604020202020204" pitchFamily="34" charset="0"/>
              <a:cs typeface="Arial" panose="020B0604020202020204" pitchFamily="34" charset="0"/>
            </a:endParaRPr>
          </a:p>
          <a:p>
            <a:pPr marL="0" indent="0">
              <a:spcBef>
                <a:spcPts val="600"/>
              </a:spcBef>
              <a:buNone/>
            </a:pPr>
            <a:r>
              <a:rPr lang="ru-RU" altLang="ru-RU" b="1" dirty="0">
                <a:latin typeface="Arial" panose="020B0604020202020204" pitchFamily="34" charset="0"/>
                <a:cs typeface="Arial" panose="020B0604020202020204" pitchFamily="34" charset="0"/>
              </a:rPr>
              <a:t>По ряду закупок всё осталось по-прежнему, это, например:</a:t>
            </a:r>
            <a:endParaRPr lang="ru-RU" altLang="ru-RU" dirty="0">
              <a:latin typeface="Arial" panose="020B0604020202020204" pitchFamily="34" charset="0"/>
              <a:cs typeface="Arial" panose="020B0604020202020204" pitchFamily="34" charset="0"/>
            </a:endParaRPr>
          </a:p>
          <a:p>
            <a:pPr marL="0" indent="0">
              <a:spcBef>
                <a:spcPts val="600"/>
              </a:spcBef>
              <a:buNone/>
            </a:pPr>
            <a:r>
              <a:rPr lang="ru-RU" altLang="ru-RU" dirty="0">
                <a:latin typeface="Arial" panose="020B0604020202020204" pitchFamily="34" charset="0"/>
                <a:cs typeface="Arial" panose="020B0604020202020204" pitchFamily="34" charset="0"/>
              </a:rPr>
              <a:t>- текущий ремонт;</a:t>
            </a:r>
          </a:p>
          <a:p>
            <a:pPr marL="0" indent="0">
              <a:spcBef>
                <a:spcPts val="600"/>
              </a:spcBef>
              <a:buNone/>
            </a:pPr>
            <a:r>
              <a:rPr lang="ru-RU" altLang="ru-RU" dirty="0">
                <a:latin typeface="Arial" panose="020B0604020202020204" pitchFamily="34" charset="0"/>
                <a:cs typeface="Arial" panose="020B0604020202020204" pitchFamily="34" charset="0"/>
              </a:rPr>
              <a:t>- строительство некапитальных строений, сооружений;</a:t>
            </a:r>
          </a:p>
          <a:p>
            <a:pPr marL="0" indent="0">
              <a:spcBef>
                <a:spcPts val="600"/>
              </a:spcBef>
              <a:buNone/>
            </a:pPr>
            <a:r>
              <a:rPr lang="ru-RU" altLang="ru-RU" dirty="0">
                <a:latin typeface="Arial" panose="020B0604020202020204" pitchFamily="34" charset="0"/>
                <a:cs typeface="Arial" panose="020B0604020202020204" pitchFamily="34" charset="0"/>
              </a:rPr>
              <a:t>- ремонт и содержание дорог, в том числе элементы обустройства дорог (тротуары, велодорожки);</a:t>
            </a:r>
          </a:p>
          <a:p>
            <a:pPr marL="0" indent="0">
              <a:spcBef>
                <a:spcPts val="600"/>
              </a:spcBef>
              <a:buNone/>
            </a:pPr>
            <a:r>
              <a:rPr lang="ru-RU" altLang="ru-RU" dirty="0">
                <a:latin typeface="Arial" panose="020B0604020202020204" pitchFamily="34" charset="0"/>
                <a:cs typeface="Arial" panose="020B0604020202020204" pitchFamily="34" charset="0"/>
              </a:rPr>
              <a:t>- благоустройство территорий;</a:t>
            </a:r>
          </a:p>
          <a:p>
            <a:pPr marL="0" indent="0">
              <a:spcBef>
                <a:spcPts val="600"/>
              </a:spcBef>
              <a:buNone/>
            </a:pPr>
            <a:r>
              <a:rPr lang="ru-RU" altLang="ru-RU" dirty="0">
                <a:latin typeface="Arial" panose="020B0604020202020204" pitchFamily="34" charset="0"/>
                <a:cs typeface="Arial" panose="020B0604020202020204" pitchFamily="34" charset="0"/>
              </a:rPr>
              <a:t>- услуги по уборке (</a:t>
            </a:r>
            <a:r>
              <a:rPr lang="ru-RU" altLang="ru-RU" dirty="0" err="1">
                <a:latin typeface="Arial" panose="020B0604020202020204" pitchFamily="34" charset="0"/>
                <a:cs typeface="Arial" panose="020B0604020202020204" pitchFamily="34" charset="0"/>
              </a:rPr>
              <a:t>клининг</a:t>
            </a:r>
            <a:r>
              <a:rPr lang="ru-RU" altLang="ru-RU" dirty="0">
                <a:latin typeface="Arial" panose="020B0604020202020204" pitchFamily="34" charset="0"/>
                <a:cs typeface="Arial" panose="020B0604020202020204" pitchFamily="34" charset="0"/>
              </a:rPr>
              <a:t>) при стройке и т.д.</a:t>
            </a:r>
          </a:p>
        </p:txBody>
      </p:sp>
    </p:spTree>
    <p:extLst>
      <p:ext uri="{BB962C8B-B14F-4D97-AF65-F5344CB8AC3E}">
        <p14:creationId xmlns:p14="http://schemas.microsoft.com/office/powerpoint/2010/main" val="3522705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15142" y="166688"/>
            <a:ext cx="8457421" cy="830262"/>
          </a:xfrm>
        </p:spPr>
        <p:txBody>
          <a:bodyPr/>
          <a:lstStyle/>
          <a:p>
            <a:r>
              <a:rPr lang="ru-RU" altLang="ru-RU" dirty="0">
                <a:latin typeface="Arial" panose="020B0604020202020204" pitchFamily="34" charset="0"/>
                <a:cs typeface="Arial" panose="020B0604020202020204" pitchFamily="34" charset="0"/>
              </a:rPr>
              <a:t>Пример</a:t>
            </a:r>
          </a:p>
        </p:txBody>
      </p:sp>
      <p:pic>
        <p:nvPicPr>
          <p:cNvPr id="3" name="Рисунок 2"/>
          <p:cNvPicPr>
            <a:picLocks noChangeAspect="1"/>
          </p:cNvPicPr>
          <p:nvPr/>
        </p:nvPicPr>
        <p:blipFill>
          <a:blip r:embed="rId2"/>
          <a:stretch>
            <a:fillRect/>
          </a:stretch>
        </p:blipFill>
        <p:spPr>
          <a:xfrm>
            <a:off x="1085509" y="1237632"/>
            <a:ext cx="9832955" cy="5504728"/>
          </a:xfrm>
          <a:prstGeom prst="rect">
            <a:avLst/>
          </a:prstGeom>
        </p:spPr>
      </p:pic>
      <p:sp>
        <p:nvSpPr>
          <p:cNvPr id="4" name="Прямоугольник 3"/>
          <p:cNvSpPr/>
          <p:nvPr/>
        </p:nvSpPr>
        <p:spPr>
          <a:xfrm>
            <a:off x="1840675" y="2173184"/>
            <a:ext cx="4144489" cy="451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7540831" y="4690752"/>
            <a:ext cx="890650" cy="308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Прямоугольник 7"/>
          <p:cNvSpPr/>
          <p:nvPr/>
        </p:nvSpPr>
        <p:spPr>
          <a:xfrm>
            <a:off x="8797635" y="3989996"/>
            <a:ext cx="1058883" cy="308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Прямоугольник 8"/>
          <p:cNvSpPr/>
          <p:nvPr/>
        </p:nvSpPr>
        <p:spPr>
          <a:xfrm>
            <a:off x="6092042" y="5270663"/>
            <a:ext cx="1781298" cy="334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Прямоугольник 9"/>
          <p:cNvSpPr/>
          <p:nvPr/>
        </p:nvSpPr>
        <p:spPr>
          <a:xfrm>
            <a:off x="4629397" y="3405619"/>
            <a:ext cx="2745180" cy="3351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295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382384" y="320675"/>
            <a:ext cx="9306900" cy="870562"/>
          </a:xfrm>
        </p:spPr>
        <p:txBody>
          <a:bodyPr>
            <a:noAutofit/>
          </a:bodyPr>
          <a:lstStyle/>
          <a:p>
            <a:pPr algn="ctr"/>
            <a:r>
              <a:rPr lang="ru-RU" altLang="ru-RU" sz="4000" b="1" dirty="0">
                <a:latin typeface="Arial" panose="020B0604020202020204" pitchFamily="34" charset="0"/>
                <a:cs typeface="Arial" panose="020B0604020202020204" pitchFamily="34" charset="0"/>
              </a:rPr>
              <a:t>Пример</a:t>
            </a:r>
          </a:p>
        </p:txBody>
      </p:sp>
      <p:sp>
        <p:nvSpPr>
          <p:cNvPr id="39939" name="Rectangle 3"/>
          <p:cNvSpPr>
            <a:spLocks noGrp="1" noChangeArrowheads="1"/>
          </p:cNvSpPr>
          <p:nvPr>
            <p:ph type="body" idx="4294967295"/>
          </p:nvPr>
        </p:nvSpPr>
        <p:spPr>
          <a:xfrm>
            <a:off x="382383" y="1520825"/>
            <a:ext cx="11247121" cy="5162608"/>
          </a:xfrm>
        </p:spPr>
        <p:txBody>
          <a:bodyPr>
            <a:normAutofit/>
          </a:bodyPr>
          <a:lstStyle/>
          <a:p>
            <a:r>
              <a:rPr lang="ru-RU" altLang="ru-RU" sz="2200" dirty="0">
                <a:solidFill>
                  <a:srgbClr val="0000FF"/>
                </a:solidFill>
                <a:latin typeface="Arial" panose="020B0604020202020204" pitchFamily="34" charset="0"/>
                <a:cs typeface="Arial" panose="020B0604020202020204" pitchFamily="34" charset="0"/>
              </a:rPr>
              <a:t>Закупка от 26.05.2025 №0818500000825003720 Капитальный ремонт здания ГБУЗ «Городская поликлиника №17 г. Краснодара» МЗ КК</a:t>
            </a:r>
          </a:p>
          <a:p>
            <a:endParaRPr lang="ru-RU" altLang="ru-RU" sz="2200" dirty="0">
              <a:latin typeface="Arial" panose="020B0604020202020204" pitchFamily="34" charset="0"/>
              <a:cs typeface="Arial" panose="020B0604020202020204" pitchFamily="34" charset="0"/>
            </a:endParaRPr>
          </a:p>
          <a:p>
            <a:r>
              <a:rPr lang="ru-RU" altLang="ru-RU" sz="2200" dirty="0">
                <a:latin typeface="Arial" panose="020B0604020202020204" pitchFamily="34" charset="0"/>
                <a:cs typeface="Arial" panose="020B0604020202020204" pitchFamily="34" charset="0"/>
              </a:rPr>
              <a:t>В ТЗ (в ВОР) указано:</a:t>
            </a:r>
          </a:p>
          <a:p>
            <a:endParaRPr lang="ru-RU" altLang="ru-RU" sz="2200" dirty="0">
              <a:latin typeface="Arial" panose="020B0604020202020204" pitchFamily="34" charset="0"/>
              <a:cs typeface="Arial" panose="020B0604020202020204" pitchFamily="34" charset="0"/>
            </a:endParaRPr>
          </a:p>
          <a:p>
            <a:endParaRPr lang="ru-RU" altLang="ru-RU" sz="2200" dirty="0">
              <a:latin typeface="Arial" panose="020B0604020202020204" pitchFamily="34" charset="0"/>
              <a:cs typeface="Arial" panose="020B0604020202020204" pitchFamily="34" charset="0"/>
            </a:endParaRPr>
          </a:p>
          <a:p>
            <a:endParaRPr lang="ru-RU" altLang="ru-RU" sz="2200" dirty="0">
              <a:latin typeface="Arial" panose="020B0604020202020204" pitchFamily="34" charset="0"/>
              <a:cs typeface="Arial" panose="020B0604020202020204" pitchFamily="34" charset="0"/>
            </a:endParaRPr>
          </a:p>
          <a:p>
            <a:endParaRPr lang="ru-RU" altLang="ru-RU" sz="2200" dirty="0">
              <a:latin typeface="Arial" panose="020B0604020202020204" pitchFamily="34" charset="0"/>
              <a:cs typeface="Arial" panose="020B0604020202020204" pitchFamily="34" charset="0"/>
            </a:endParaRPr>
          </a:p>
          <a:p>
            <a:endParaRPr lang="ru-RU" altLang="ru-RU" sz="2200" dirty="0">
              <a:latin typeface="Arial" panose="020B0604020202020204" pitchFamily="34" charset="0"/>
              <a:cs typeface="Arial" panose="020B0604020202020204" pitchFamily="34" charset="0"/>
            </a:endParaRPr>
          </a:p>
          <a:p>
            <a:r>
              <a:rPr lang="ru-RU" altLang="ru-RU" sz="2200" dirty="0">
                <a:latin typeface="Arial" panose="020B0604020202020204" pitchFamily="34" charset="0"/>
                <a:cs typeface="Arial" panose="020B0604020202020204" pitchFamily="34" charset="0"/>
              </a:rPr>
              <a:t>В данном случае участник даёт только согласие на данные характеристики, которые не должны соответствовать только одному товару.</a:t>
            </a:r>
            <a:endParaRPr lang="ru-RU" altLang="ru-RU" sz="1800" dirty="0">
              <a:solidFill>
                <a:srgbClr val="0000FF"/>
              </a:solidFill>
              <a:latin typeface="Arial" panose="020B0604020202020204" pitchFamily="34" charset="0"/>
              <a:cs typeface="Arial" panose="020B0604020202020204" pitchFamily="34" charset="0"/>
            </a:endParaRPr>
          </a:p>
        </p:txBody>
      </p:sp>
      <p:graphicFrame>
        <p:nvGraphicFramePr>
          <p:cNvPr id="2" name="Таблица 1">
            <a:extLst>
              <a:ext uri="{FF2B5EF4-FFF2-40B4-BE49-F238E27FC236}">
                <a16:creationId xmlns:a16="http://schemas.microsoft.com/office/drawing/2014/main" id="{4732B103-B4B4-48F9-B257-63FCED2C0638}"/>
              </a:ext>
            </a:extLst>
          </p:cNvPr>
          <p:cNvGraphicFramePr>
            <a:graphicFrameLocks noGrp="1"/>
          </p:cNvGraphicFramePr>
          <p:nvPr/>
        </p:nvGraphicFramePr>
        <p:xfrm>
          <a:off x="562496" y="3315415"/>
          <a:ext cx="10879861" cy="1573428"/>
        </p:xfrm>
        <a:graphic>
          <a:graphicData uri="http://schemas.openxmlformats.org/drawingml/2006/table">
            <a:tbl>
              <a:tblPr/>
              <a:tblGrid>
                <a:gridCol w="10879861">
                  <a:extLst>
                    <a:ext uri="{9D8B030D-6E8A-4147-A177-3AD203B41FA5}">
                      <a16:colId xmlns:a16="http://schemas.microsoft.com/office/drawing/2014/main" val="3636515174"/>
                    </a:ext>
                  </a:extLst>
                </a:gridCol>
              </a:tblGrid>
              <a:tr h="786714">
                <a:tc>
                  <a:txBody>
                    <a:bodyPr/>
                    <a:lstStyle/>
                    <a:p>
                      <a:pPr algn="l" fontAlgn="t"/>
                      <a:r>
                        <a:rPr lang="ru-RU" sz="2000" b="0" i="0" u="none" strike="noStrike" dirty="0">
                          <a:solidFill>
                            <a:srgbClr val="000000"/>
                          </a:solidFill>
                          <a:effectLst/>
                          <a:latin typeface="Arial" panose="020B0604020202020204" pitchFamily="34" charset="0"/>
                        </a:rPr>
                        <a:t>Купольная </a:t>
                      </a:r>
                      <a:r>
                        <a:rPr lang="en-US" sz="2000" b="0" i="0" u="none" strike="noStrike" dirty="0">
                          <a:solidFill>
                            <a:srgbClr val="000000"/>
                          </a:solidFill>
                          <a:effectLst/>
                          <a:latin typeface="Arial" panose="020B0604020202020204" pitchFamily="34" charset="0"/>
                        </a:rPr>
                        <a:t>IP-</a:t>
                      </a:r>
                      <a:r>
                        <a:rPr lang="ru-RU" sz="2000" b="0" i="0" u="none" strike="noStrike" dirty="0">
                          <a:solidFill>
                            <a:srgbClr val="000000"/>
                          </a:solidFill>
                          <a:effectLst/>
                          <a:latin typeface="Arial" panose="020B0604020202020204" pitchFamily="34" charset="0"/>
                        </a:rPr>
                        <a:t>камера 4Мп; </a:t>
                      </a:r>
                      <a:r>
                        <a:rPr lang="ru-RU" sz="2000" b="0" i="0" u="none" strike="noStrike" dirty="0" err="1">
                          <a:solidFill>
                            <a:srgbClr val="000000"/>
                          </a:solidFill>
                          <a:effectLst/>
                          <a:latin typeface="Arial" panose="020B0604020202020204" pitchFamily="34" charset="0"/>
                        </a:rPr>
                        <a:t>Осн.п</a:t>
                      </a:r>
                      <a:r>
                        <a:rPr lang="ru-RU" sz="2000" b="0" i="0" u="none" strike="noStrike" dirty="0">
                          <a:solidFill>
                            <a:srgbClr val="000000"/>
                          </a:solidFill>
                          <a:effectLst/>
                          <a:latin typeface="Arial" panose="020B0604020202020204" pitchFamily="34" charset="0"/>
                        </a:rPr>
                        <a:t>.: 1080</a:t>
                      </a:r>
                      <a:r>
                        <a:rPr lang="en-US" sz="2000" b="0" i="0" u="none" strike="noStrike" dirty="0">
                          <a:solidFill>
                            <a:srgbClr val="000000"/>
                          </a:solidFill>
                          <a:effectLst/>
                          <a:latin typeface="Arial" panose="020B0604020202020204" pitchFamily="34" charset="0"/>
                        </a:rPr>
                        <a:t>p/D1@25</a:t>
                      </a:r>
                      <a:r>
                        <a:rPr lang="ru-RU" sz="2000" b="0" i="0" u="none" strike="noStrike" dirty="0">
                          <a:solidFill>
                            <a:srgbClr val="000000"/>
                          </a:solidFill>
                          <a:effectLst/>
                          <a:latin typeface="Arial" panose="020B0604020202020204" pitchFamily="34" charset="0"/>
                        </a:rPr>
                        <a:t>к/с, </a:t>
                      </a:r>
                      <a:r>
                        <a:rPr lang="ru-RU" sz="2000" b="0" i="0" u="none" strike="noStrike" dirty="0" err="1">
                          <a:solidFill>
                            <a:srgbClr val="000000"/>
                          </a:solidFill>
                          <a:effectLst/>
                          <a:latin typeface="Arial" panose="020B0604020202020204" pitchFamily="34" charset="0"/>
                        </a:rPr>
                        <a:t>суб.п</a:t>
                      </a:r>
                      <a:r>
                        <a:rPr lang="ru-RU" sz="2000" b="0" i="0" u="none" strike="noStrike" dirty="0">
                          <a:solidFill>
                            <a:srgbClr val="000000"/>
                          </a:solidFill>
                          <a:effectLst/>
                          <a:latin typeface="Arial" panose="020B0604020202020204" pitchFamily="34" charset="0"/>
                        </a:rPr>
                        <a:t>.: </a:t>
                      </a:r>
                      <a:r>
                        <a:rPr lang="en-US" sz="2000" b="0" i="0" u="none" strike="noStrike" dirty="0">
                          <a:solidFill>
                            <a:srgbClr val="000000"/>
                          </a:solidFill>
                          <a:effectLst/>
                          <a:latin typeface="Arial" panose="020B0604020202020204" pitchFamily="34" charset="0"/>
                        </a:rPr>
                        <a:t>D1/CIF@25 </a:t>
                      </a:r>
                      <a:r>
                        <a:rPr lang="ru-RU" sz="2000" b="0" i="0" u="none" strike="noStrike" dirty="0">
                          <a:solidFill>
                            <a:srgbClr val="000000"/>
                          </a:solidFill>
                          <a:effectLst/>
                          <a:latin typeface="Arial" panose="020B0604020202020204" pitchFamily="34" charset="0"/>
                        </a:rPr>
                        <a:t>к/с; фикс 2.8мм; ИК - 20м; </a:t>
                      </a:r>
                      <a:r>
                        <a:rPr lang="en-US" sz="2000" b="0" i="0" u="none" strike="noStrike" dirty="0">
                          <a:solidFill>
                            <a:srgbClr val="000000"/>
                          </a:solidFill>
                          <a:effectLst/>
                          <a:latin typeface="Arial" panose="020B0604020202020204" pitchFamily="34" charset="0"/>
                        </a:rPr>
                        <a:t>ONVIF; RTSP; </a:t>
                      </a:r>
                      <a:r>
                        <a:rPr lang="ru-RU" sz="2000" b="0" i="0" u="none" strike="noStrike" dirty="0">
                          <a:solidFill>
                            <a:srgbClr val="000000"/>
                          </a:solidFill>
                          <a:effectLst/>
                          <a:latin typeface="Arial" panose="020B0604020202020204" pitchFamily="34" charset="0"/>
                        </a:rPr>
                        <a:t>металл (</a:t>
                      </a:r>
                      <a:r>
                        <a:rPr lang="en-US" sz="2000" b="0" i="0" u="none" strike="noStrike" dirty="0">
                          <a:solidFill>
                            <a:srgbClr val="000000"/>
                          </a:solidFill>
                          <a:effectLst/>
                          <a:latin typeface="Arial" panose="020B0604020202020204" pitchFamily="34" charset="0"/>
                        </a:rPr>
                        <a:t>IP66); -40..+50°C; DC 12</a:t>
                      </a:r>
                      <a:r>
                        <a:rPr lang="ru-RU" sz="2000" b="0" i="0" u="none" strike="noStrike" dirty="0">
                          <a:solidFill>
                            <a:srgbClr val="000000"/>
                          </a:solidFill>
                          <a:effectLst/>
                          <a:latin typeface="Arial" panose="020B0604020202020204" pitchFamily="34" charset="0"/>
                        </a:rPr>
                        <a:t>В (500мА) </a:t>
                      </a:r>
                      <a:r>
                        <a:rPr lang="en-US" sz="2000" b="0" i="0" u="none" strike="noStrike" dirty="0">
                          <a:solidFill>
                            <a:srgbClr val="000000"/>
                          </a:solidFill>
                          <a:effectLst/>
                          <a:latin typeface="Arial" panose="020B0604020202020204" pitchFamily="34" charset="0"/>
                        </a:rPr>
                        <a:t>PoE (</a:t>
                      </a:r>
                      <a:r>
                        <a:rPr lang="ru-RU" sz="2000" b="0" i="0" u="none" strike="noStrike" dirty="0">
                          <a:solidFill>
                            <a:srgbClr val="000000"/>
                          </a:solidFill>
                          <a:effectLst/>
                          <a:latin typeface="Arial" panose="020B0604020202020204" pitchFamily="34" charset="0"/>
                        </a:rPr>
                        <a:t>Класс 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510620"/>
                  </a:ext>
                </a:extLst>
              </a:tr>
              <a:tr h="786714">
                <a:tc>
                  <a:txBody>
                    <a:bodyPr/>
                    <a:lstStyle/>
                    <a:p>
                      <a:pPr algn="l" fontAlgn="t"/>
                      <a:r>
                        <a:rPr lang="ru-RU" sz="2000" b="0" i="0" u="none" strike="noStrike" dirty="0">
                          <a:solidFill>
                            <a:srgbClr val="000000"/>
                          </a:solidFill>
                          <a:effectLst/>
                          <a:latin typeface="Arial" panose="020B0604020202020204" pitchFamily="34" charset="0"/>
                        </a:rPr>
                        <a:t>Уличная </a:t>
                      </a:r>
                      <a:r>
                        <a:rPr lang="en-US" sz="2000" b="0" i="0" u="none" strike="noStrike" dirty="0">
                          <a:solidFill>
                            <a:srgbClr val="000000"/>
                          </a:solidFill>
                          <a:effectLst/>
                          <a:latin typeface="Arial" panose="020B0604020202020204" pitchFamily="34" charset="0"/>
                        </a:rPr>
                        <a:t>IP-</a:t>
                      </a:r>
                      <a:r>
                        <a:rPr lang="ru-RU" sz="2000" b="0" i="0" u="none" strike="noStrike" dirty="0">
                          <a:solidFill>
                            <a:srgbClr val="000000"/>
                          </a:solidFill>
                          <a:effectLst/>
                          <a:latin typeface="Arial" panose="020B0604020202020204" pitchFamily="34" charset="0"/>
                        </a:rPr>
                        <a:t>камера 4Мп; </a:t>
                      </a:r>
                      <a:r>
                        <a:rPr lang="ru-RU" sz="2000" b="0" i="0" u="none" strike="noStrike" dirty="0" err="1">
                          <a:solidFill>
                            <a:srgbClr val="000000"/>
                          </a:solidFill>
                          <a:effectLst/>
                          <a:latin typeface="Arial" panose="020B0604020202020204" pitchFamily="34" charset="0"/>
                        </a:rPr>
                        <a:t>Осн.п</a:t>
                      </a:r>
                      <a:r>
                        <a:rPr lang="ru-RU" sz="2000" b="0" i="0" u="none" strike="noStrike" dirty="0">
                          <a:solidFill>
                            <a:srgbClr val="000000"/>
                          </a:solidFill>
                          <a:effectLst/>
                          <a:latin typeface="Arial" panose="020B0604020202020204" pitchFamily="34" charset="0"/>
                        </a:rPr>
                        <a:t>.: 1080</a:t>
                      </a:r>
                      <a:r>
                        <a:rPr lang="en-US" sz="2000" b="0" i="0" u="none" strike="noStrike" dirty="0">
                          <a:solidFill>
                            <a:srgbClr val="000000"/>
                          </a:solidFill>
                          <a:effectLst/>
                          <a:latin typeface="Arial" panose="020B0604020202020204" pitchFamily="34" charset="0"/>
                        </a:rPr>
                        <a:t>p/D1@25</a:t>
                      </a:r>
                      <a:r>
                        <a:rPr lang="ru-RU" sz="2000" b="0" i="0" u="none" strike="noStrike" dirty="0">
                          <a:solidFill>
                            <a:srgbClr val="000000"/>
                          </a:solidFill>
                          <a:effectLst/>
                          <a:latin typeface="Arial" panose="020B0604020202020204" pitchFamily="34" charset="0"/>
                        </a:rPr>
                        <a:t>к/с, </a:t>
                      </a:r>
                      <a:r>
                        <a:rPr lang="ru-RU" sz="2000" b="0" i="0" u="none" strike="noStrike" dirty="0" err="1">
                          <a:solidFill>
                            <a:srgbClr val="000000"/>
                          </a:solidFill>
                          <a:effectLst/>
                          <a:latin typeface="Arial" panose="020B0604020202020204" pitchFamily="34" charset="0"/>
                        </a:rPr>
                        <a:t>суб.п</a:t>
                      </a:r>
                      <a:r>
                        <a:rPr lang="ru-RU" sz="2000" b="0" i="0" u="none" strike="noStrike" dirty="0">
                          <a:solidFill>
                            <a:srgbClr val="000000"/>
                          </a:solidFill>
                          <a:effectLst/>
                          <a:latin typeface="Arial" panose="020B0604020202020204" pitchFamily="34" charset="0"/>
                        </a:rPr>
                        <a:t>.: </a:t>
                      </a:r>
                      <a:r>
                        <a:rPr lang="en-US" sz="2000" b="0" i="0" u="none" strike="noStrike" dirty="0">
                          <a:solidFill>
                            <a:srgbClr val="000000"/>
                          </a:solidFill>
                          <a:effectLst/>
                          <a:latin typeface="Arial" panose="020B0604020202020204" pitchFamily="34" charset="0"/>
                        </a:rPr>
                        <a:t>D1/CIF@25 </a:t>
                      </a:r>
                      <a:r>
                        <a:rPr lang="ru-RU" sz="2000" b="0" i="0" u="none" strike="noStrike" dirty="0">
                          <a:solidFill>
                            <a:srgbClr val="000000"/>
                          </a:solidFill>
                          <a:effectLst/>
                          <a:latin typeface="Arial" panose="020B0604020202020204" pitchFamily="34" charset="0"/>
                        </a:rPr>
                        <a:t>к/с; фикс 2.8мм; ИК - 20м ;</a:t>
                      </a:r>
                      <a:r>
                        <a:rPr lang="en-US" sz="2000" b="0" i="0" u="none" strike="noStrike" dirty="0">
                          <a:solidFill>
                            <a:srgbClr val="000000"/>
                          </a:solidFill>
                          <a:effectLst/>
                          <a:latin typeface="Arial" panose="020B0604020202020204" pitchFamily="34" charset="0"/>
                        </a:rPr>
                        <a:t>ONVIF; RTSP; </a:t>
                      </a:r>
                      <a:r>
                        <a:rPr lang="ru-RU" sz="2000" b="0" i="0" u="none" strike="noStrike" dirty="0">
                          <a:solidFill>
                            <a:srgbClr val="000000"/>
                          </a:solidFill>
                          <a:effectLst/>
                          <a:latin typeface="Arial" panose="020B0604020202020204" pitchFamily="34" charset="0"/>
                        </a:rPr>
                        <a:t>металл (</a:t>
                      </a:r>
                      <a:r>
                        <a:rPr lang="en-US" sz="2000" b="0" i="0" u="none" strike="noStrike" dirty="0">
                          <a:solidFill>
                            <a:srgbClr val="000000"/>
                          </a:solidFill>
                          <a:effectLst/>
                          <a:latin typeface="Arial" panose="020B0604020202020204" pitchFamily="34" charset="0"/>
                        </a:rPr>
                        <a:t>IP66); -40..+50°C; DC 12</a:t>
                      </a:r>
                      <a:r>
                        <a:rPr lang="ru-RU" sz="2000" b="0" i="0" u="none" strike="noStrike" dirty="0">
                          <a:solidFill>
                            <a:srgbClr val="000000"/>
                          </a:solidFill>
                          <a:effectLst/>
                          <a:latin typeface="Arial" panose="020B0604020202020204" pitchFamily="34" charset="0"/>
                        </a:rPr>
                        <a:t>В (500мА); </a:t>
                      </a:r>
                      <a:r>
                        <a:rPr lang="en-US" sz="2000" b="0" i="0" u="none" strike="noStrike" dirty="0">
                          <a:solidFill>
                            <a:srgbClr val="000000"/>
                          </a:solidFill>
                          <a:effectLst/>
                          <a:latin typeface="Arial" panose="020B0604020202020204" pitchFamily="34" charset="0"/>
                        </a:rPr>
                        <a:t>PoE (</a:t>
                      </a:r>
                      <a:r>
                        <a:rPr lang="ru-RU" sz="2000" b="0" i="0" u="none" strike="noStrike" dirty="0">
                          <a:solidFill>
                            <a:srgbClr val="000000"/>
                          </a:solidFill>
                          <a:effectLst/>
                          <a:latin typeface="Arial" panose="020B0604020202020204" pitchFamily="34" charset="0"/>
                        </a:rPr>
                        <a:t>Класс 0)</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04913"/>
                  </a:ext>
                </a:extLst>
              </a:tr>
            </a:tbl>
          </a:graphicData>
        </a:graphic>
      </p:graphicFrame>
    </p:spTree>
    <p:extLst>
      <p:ext uri="{BB962C8B-B14F-4D97-AF65-F5344CB8AC3E}">
        <p14:creationId xmlns:p14="http://schemas.microsoft.com/office/powerpoint/2010/main" val="520353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382384" y="320675"/>
            <a:ext cx="9306900" cy="870562"/>
          </a:xfrm>
        </p:spPr>
        <p:txBody>
          <a:bodyPr>
            <a:noAutofit/>
          </a:bodyPr>
          <a:lstStyle/>
          <a:p>
            <a:pPr algn="ctr"/>
            <a:r>
              <a:rPr lang="ru-RU" altLang="ru-RU" sz="4000" b="1" dirty="0">
                <a:latin typeface="Arial" panose="020B0604020202020204" pitchFamily="34" charset="0"/>
                <a:cs typeface="Arial" panose="020B0604020202020204" pitchFamily="34" charset="0"/>
              </a:rPr>
              <a:t>Пример</a:t>
            </a:r>
          </a:p>
        </p:txBody>
      </p:sp>
      <p:sp>
        <p:nvSpPr>
          <p:cNvPr id="39939" name="Rectangle 3"/>
          <p:cNvSpPr>
            <a:spLocks noGrp="1" noChangeArrowheads="1"/>
          </p:cNvSpPr>
          <p:nvPr>
            <p:ph type="body" idx="4294967295"/>
          </p:nvPr>
        </p:nvSpPr>
        <p:spPr>
          <a:xfrm>
            <a:off x="382383" y="1520825"/>
            <a:ext cx="11247121" cy="5162608"/>
          </a:xfrm>
        </p:spPr>
        <p:txBody>
          <a:bodyPr>
            <a:normAutofit/>
          </a:bodyPr>
          <a:lstStyle/>
          <a:p>
            <a:r>
              <a:rPr lang="ru-RU" altLang="ru-RU" sz="2200" dirty="0">
                <a:solidFill>
                  <a:srgbClr val="0000FF"/>
                </a:solidFill>
                <a:latin typeface="Arial" panose="020B0604020202020204" pitchFamily="34" charset="0"/>
                <a:cs typeface="Arial" panose="020B0604020202020204" pitchFamily="34" charset="0"/>
              </a:rPr>
              <a:t>№ 0318100007424000009 «Выполнение работ по текущему ремонту служебной квартиры» УПРАВЛЕНИЕ МИНИСТЕРСТВА ЮСТИЦИИ РОССИЙСКОЙ ФЕДЕРАЦИИ ПО КРАСНОДАРСКОМУ КРАЮ</a:t>
            </a:r>
            <a:endParaRPr lang="ru-RU" altLang="ru-RU" sz="2200" dirty="0">
              <a:latin typeface="Arial" panose="020B0604020202020204" pitchFamily="34" charset="0"/>
              <a:cs typeface="Arial" panose="020B0604020202020204" pitchFamily="34" charset="0"/>
            </a:endParaRPr>
          </a:p>
          <a:p>
            <a:r>
              <a:rPr lang="ru-RU" altLang="ru-RU" sz="2200" dirty="0">
                <a:latin typeface="Arial" panose="020B0604020202020204" pitchFamily="34" charset="0"/>
                <a:cs typeface="Arial" panose="020B0604020202020204" pitchFamily="34" charset="0"/>
              </a:rPr>
              <a:t>В ТЗ указано:</a:t>
            </a:r>
          </a:p>
          <a:p>
            <a:endParaRPr lang="ru-RU" altLang="ru-RU" sz="2200" dirty="0">
              <a:latin typeface="Arial" panose="020B0604020202020204" pitchFamily="34" charset="0"/>
              <a:cs typeface="Arial" panose="020B0604020202020204" pitchFamily="34" charset="0"/>
            </a:endParaRPr>
          </a:p>
          <a:p>
            <a:endParaRPr lang="ru-RU" altLang="ru-RU" sz="2200" dirty="0">
              <a:latin typeface="Arial" panose="020B0604020202020204" pitchFamily="34" charset="0"/>
              <a:cs typeface="Arial" panose="020B0604020202020204" pitchFamily="34" charset="0"/>
            </a:endParaRPr>
          </a:p>
          <a:p>
            <a:endParaRPr lang="ru-RU" altLang="ru-RU" sz="2200" dirty="0">
              <a:latin typeface="Arial" panose="020B0604020202020204" pitchFamily="34" charset="0"/>
              <a:cs typeface="Arial" panose="020B0604020202020204" pitchFamily="34" charset="0"/>
            </a:endParaRPr>
          </a:p>
          <a:p>
            <a:endParaRPr lang="ru-RU" altLang="ru-RU" sz="2200" dirty="0">
              <a:latin typeface="Arial" panose="020B0604020202020204" pitchFamily="34" charset="0"/>
              <a:cs typeface="Arial" panose="020B0604020202020204" pitchFamily="34" charset="0"/>
            </a:endParaRPr>
          </a:p>
          <a:p>
            <a:endParaRPr lang="ru-RU" altLang="ru-RU" sz="2200" dirty="0">
              <a:latin typeface="Arial" panose="020B0604020202020204" pitchFamily="34" charset="0"/>
              <a:cs typeface="Arial" panose="020B0604020202020204" pitchFamily="34" charset="0"/>
            </a:endParaRPr>
          </a:p>
          <a:p>
            <a:r>
              <a:rPr lang="ru-RU" altLang="ru-RU" sz="2200" dirty="0">
                <a:latin typeface="Arial" panose="020B0604020202020204" pitchFamily="34" charset="0"/>
                <a:cs typeface="Arial" panose="020B0604020202020204" pitchFamily="34" charset="0"/>
              </a:rPr>
              <a:t>Заказчик прописал «или эквивалент» («либо аналоги»), но не указал характеристики эквивалентности (никто не жаловался).</a:t>
            </a:r>
            <a:endParaRPr lang="ru-RU" altLang="ru-RU" sz="1800" dirty="0">
              <a:solidFill>
                <a:srgbClr val="0000FF"/>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38FDB1EF-925B-44C5-8A63-F75426F0D36A}"/>
              </a:ext>
            </a:extLst>
          </p:cNvPr>
          <p:cNvPicPr>
            <a:picLocks noChangeAspect="1"/>
          </p:cNvPicPr>
          <p:nvPr/>
        </p:nvPicPr>
        <p:blipFill>
          <a:blip r:embed="rId2"/>
          <a:stretch>
            <a:fillRect/>
          </a:stretch>
        </p:blipFill>
        <p:spPr>
          <a:xfrm>
            <a:off x="695651" y="3308393"/>
            <a:ext cx="10497390" cy="1403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3512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382384" y="320675"/>
            <a:ext cx="9306900" cy="870562"/>
          </a:xfrm>
        </p:spPr>
        <p:txBody>
          <a:bodyPr>
            <a:noAutofit/>
          </a:bodyPr>
          <a:lstStyle/>
          <a:p>
            <a:pPr algn="ctr"/>
            <a:r>
              <a:rPr lang="ru-RU" altLang="ru-RU" sz="4000" b="1" dirty="0">
                <a:latin typeface="Arial" panose="020B0604020202020204" pitchFamily="34" charset="0"/>
                <a:cs typeface="Arial" panose="020B0604020202020204" pitchFamily="34" charset="0"/>
              </a:rPr>
              <a:t>Пример из практики УФАС</a:t>
            </a:r>
          </a:p>
        </p:txBody>
      </p:sp>
      <p:sp>
        <p:nvSpPr>
          <p:cNvPr id="39939" name="Rectangle 3"/>
          <p:cNvSpPr>
            <a:spLocks noGrp="1" noChangeArrowheads="1"/>
          </p:cNvSpPr>
          <p:nvPr>
            <p:ph type="body" idx="4294967295"/>
          </p:nvPr>
        </p:nvSpPr>
        <p:spPr>
          <a:xfrm>
            <a:off x="382383" y="1520825"/>
            <a:ext cx="11247121" cy="5162608"/>
          </a:xfrm>
        </p:spPr>
        <p:txBody>
          <a:bodyPr>
            <a:normAutofit fontScale="92500" lnSpcReduction="10000"/>
          </a:bodyPr>
          <a:lstStyle/>
          <a:p>
            <a:r>
              <a:rPr lang="ru-RU" altLang="ru-RU" sz="2200" dirty="0">
                <a:latin typeface="Arial" panose="020B0604020202020204" pitchFamily="34" charset="0"/>
                <a:cs typeface="Arial" panose="020B0604020202020204" pitchFamily="34" charset="0"/>
              </a:rPr>
              <a:t>Заказчик проводил закупку на содержание автомобильной дороги и потребовал указания конкретных </a:t>
            </a:r>
            <a:r>
              <a:rPr lang="ru-RU" altLang="ru-RU" sz="2200" dirty="0">
                <a:highlight>
                  <a:srgbClr val="FFFF00"/>
                </a:highlight>
                <a:latin typeface="Arial" panose="020B0604020202020204" pitchFamily="34" charset="0"/>
                <a:cs typeface="Arial" panose="020B0604020202020204" pitchFamily="34" charset="0"/>
              </a:rPr>
              <a:t>характеристик товаров.</a:t>
            </a:r>
          </a:p>
          <a:p>
            <a:r>
              <a:rPr lang="ru-RU" altLang="ru-RU" sz="2200" dirty="0">
                <a:highlight>
                  <a:srgbClr val="FFFF00"/>
                </a:highlight>
                <a:latin typeface="Arial" panose="020B0604020202020204" pitchFamily="34" charset="0"/>
                <a:cs typeface="Arial" panose="020B0604020202020204" pitchFamily="34" charset="0"/>
              </a:rPr>
              <a:t>В приложении № 2 к Техническому заданию указаны сведения о функциональных, технических и качественных характеристиках товаров, поставляемых при выполнении работ:</a:t>
            </a:r>
          </a:p>
          <a:p>
            <a:pPr marL="0" indent="0">
              <a:buNone/>
            </a:pPr>
            <a:r>
              <a:rPr lang="ru-RU" altLang="ru-RU" sz="2200" dirty="0">
                <a:highlight>
                  <a:srgbClr val="FFFF00"/>
                </a:highlight>
                <a:latin typeface="Arial" panose="020B0604020202020204" pitchFamily="34" charset="0"/>
                <a:cs typeface="Arial" panose="020B0604020202020204" pitchFamily="34" charset="0"/>
              </a:rPr>
              <a:t>1) опора, соответствующая позиции КТРУ 25.99.29.190-00000004;</a:t>
            </a:r>
          </a:p>
          <a:p>
            <a:pPr marL="0" indent="0">
              <a:buNone/>
            </a:pPr>
            <a:r>
              <a:rPr lang="ru-RU" altLang="ru-RU" sz="2200" dirty="0">
                <a:highlight>
                  <a:srgbClr val="FFFF00"/>
                </a:highlight>
                <a:latin typeface="Arial" panose="020B0604020202020204" pitchFamily="34" charset="0"/>
                <a:cs typeface="Arial" panose="020B0604020202020204" pitchFamily="34" charset="0"/>
              </a:rPr>
              <a:t>2) знак дорожный, соответствующий позиции КТРУ 25.99.29.190-00000002.</a:t>
            </a:r>
          </a:p>
          <a:p>
            <a:r>
              <a:rPr lang="ru-RU" altLang="ru-RU" sz="2200" dirty="0">
                <a:highlight>
                  <a:srgbClr val="FFFF00"/>
                </a:highlight>
                <a:latin typeface="Arial" panose="020B0604020202020204" pitchFamily="34" charset="0"/>
                <a:cs typeface="Arial" panose="020B0604020202020204" pitchFamily="34" charset="0"/>
              </a:rPr>
              <a:t>УФАС установил, что условие о том, что поставляемые товары принимаются к бухгалтерскому учету заказчика отсутствует. Формирование отдельного акта приема-передачи для таких товаров исходя из положений Технического задания, не предусмотрено.</a:t>
            </a:r>
          </a:p>
          <a:p>
            <a:r>
              <a:rPr lang="ru-RU" altLang="ru-RU" sz="2200" dirty="0">
                <a:latin typeface="Arial" panose="020B0604020202020204" pitchFamily="34" charset="0"/>
                <a:cs typeface="Arial" panose="020B0604020202020204" pitchFamily="34" charset="0"/>
              </a:rPr>
              <a:t>В данном случае установление требования о предоставлении в составе заявок участников закупки конкретных показателей товаров = нарушение п. 5 ч. 1 ст. 42 Закона о закупках.</a:t>
            </a:r>
          </a:p>
          <a:p>
            <a:r>
              <a:rPr lang="ru-RU" altLang="ru-RU" sz="2200" u="sng" dirty="0">
                <a:latin typeface="Arial" panose="020B0604020202020204" pitchFamily="34" charset="0"/>
                <a:cs typeface="Arial" panose="020B0604020202020204" pitchFamily="34" charset="0"/>
              </a:rPr>
              <a:t>Работы по замене дорожных знаков, опор дорожных знаков являются работами по содержанию автомобильной дороги.</a:t>
            </a:r>
          </a:p>
          <a:p>
            <a:r>
              <a:rPr lang="ru-RU" altLang="ru-RU" sz="2000" dirty="0">
                <a:solidFill>
                  <a:srgbClr val="0000FF"/>
                </a:solidFill>
                <a:latin typeface="Arial" panose="020B0604020202020204" pitchFamily="34" charset="0"/>
                <a:cs typeface="Arial" panose="020B0604020202020204" pitchFamily="34" charset="0"/>
              </a:rPr>
              <a:t>№ 0315100000325000041, 18.06.2025</a:t>
            </a:r>
            <a:endParaRPr lang="ru-RU" altLang="ru-RU" sz="1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4869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B32B9-16E7-78A5-8581-02965C37ED82}"/>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6C99395C-C05A-6874-310E-19F4A1E4BB83}"/>
              </a:ext>
            </a:extLst>
          </p:cNvPr>
          <p:cNvSpPr>
            <a:spLocks noGrp="1" noChangeArrowheads="1"/>
          </p:cNvSpPr>
          <p:nvPr>
            <p:ph type="title" idx="4294967295"/>
          </p:nvPr>
        </p:nvSpPr>
        <p:spPr>
          <a:xfrm>
            <a:off x="762000" y="338138"/>
            <a:ext cx="8003059" cy="823398"/>
          </a:xfrm>
        </p:spPr>
        <p:txBody>
          <a:bodyPr/>
          <a:lstStyle/>
          <a:p>
            <a:pPr algn="ctr" eaLnBrk="1" hangingPunct="1"/>
            <a:r>
              <a:rPr lang="ru-RU" altLang="ru-RU" sz="4000" b="1" dirty="0">
                <a:cs typeface="Arial" panose="020B0604020202020204" pitchFamily="34" charset="0"/>
              </a:rPr>
              <a:t>ООЗ и КТРУ</a:t>
            </a:r>
          </a:p>
        </p:txBody>
      </p:sp>
      <p:sp>
        <p:nvSpPr>
          <p:cNvPr id="39939" name="Rectangle 3">
            <a:extLst>
              <a:ext uri="{FF2B5EF4-FFF2-40B4-BE49-F238E27FC236}">
                <a16:creationId xmlns:a16="http://schemas.microsoft.com/office/drawing/2014/main" id="{3E14EC2E-373B-74B0-E842-B2E1BF2BAEAA}"/>
              </a:ext>
            </a:extLst>
          </p:cNvPr>
          <p:cNvSpPr>
            <a:spLocks noGrp="1" noChangeArrowheads="1"/>
          </p:cNvSpPr>
          <p:nvPr>
            <p:ph type="body" idx="4294967295"/>
          </p:nvPr>
        </p:nvSpPr>
        <p:spPr>
          <a:xfrm>
            <a:off x="490450" y="1342768"/>
            <a:ext cx="11114117" cy="5177095"/>
          </a:xfrm>
        </p:spPr>
        <p:txBody>
          <a:bodyPr>
            <a:noAutofit/>
          </a:bodyPr>
          <a:lstStyle/>
          <a:p>
            <a:r>
              <a:rPr lang="ru-RU" altLang="ru-RU" sz="2000" dirty="0">
                <a:cs typeface="Arial" panose="020B0604020202020204" pitchFamily="34" charset="0"/>
              </a:rPr>
              <a:t>Обязательно применение КТРУ и структурированного ООЗ</a:t>
            </a:r>
          </a:p>
          <a:p>
            <a:r>
              <a:rPr lang="ru-RU" altLang="ru-RU" sz="2000" dirty="0">
                <a:cs typeface="Arial" panose="020B0604020202020204" pitchFamily="34" charset="0"/>
              </a:rPr>
              <a:t>Тип объекта закупки – </a:t>
            </a:r>
            <a:r>
              <a:rPr lang="ru-RU" altLang="ru-RU" sz="2000" b="1" dirty="0">
                <a:cs typeface="Arial" panose="020B0604020202020204" pitchFamily="34" charset="0"/>
              </a:rPr>
              <a:t>работа</a:t>
            </a:r>
            <a:r>
              <a:rPr lang="ru-RU" altLang="ru-RU" sz="2000" dirty="0">
                <a:cs typeface="Arial" panose="020B0604020202020204" pitchFamily="34" charset="0"/>
              </a:rPr>
              <a:t>.</a:t>
            </a:r>
          </a:p>
          <a:p>
            <a:pPr marL="0" indent="0">
              <a:buNone/>
            </a:pPr>
            <a:r>
              <a:rPr lang="ru-RU" altLang="ru-RU" sz="1800" dirty="0">
                <a:cs typeface="Arial" panose="020B0604020202020204" pitchFamily="34" charset="0"/>
              </a:rPr>
              <a:t>Инженерные изыскания и разработка проектной документации - это работа, так как ценность представляет определенный овеществленный результат (п. 1 ст. 702, п. 1 ст. 703, ст. 758 ГК РФ).</a:t>
            </a:r>
          </a:p>
          <a:p>
            <a:r>
              <a:rPr lang="ru-RU" altLang="ru-RU" sz="2000" dirty="0">
                <a:cs typeface="Arial" panose="020B0604020202020204" pitchFamily="34" charset="0"/>
              </a:rPr>
              <a:t>Описание объекта закупки должно быть подготовлено с учетом ст. 33 Закона 44-ФЗ (п. 7 Правил использования КТРУ, утв. ПП РФ 145, письмо Минфина России от 25.09.2023 N 24-03-09/90944) в структурированном виде:</a:t>
            </a:r>
          </a:p>
          <a:p>
            <a:r>
              <a:rPr lang="ru-RU" altLang="ru-RU" sz="2000" dirty="0">
                <a:cs typeface="Arial" panose="020B0604020202020204" pitchFamily="34" charset="0"/>
              </a:rPr>
              <a:t>качественные, функциональные, технические, эксплуатационные характеристики объекта закупки надо указать в извещении в структурированном виде</a:t>
            </a:r>
          </a:p>
          <a:p>
            <a:r>
              <a:rPr lang="ru-RU" altLang="ru-RU" sz="2000" dirty="0">
                <a:cs typeface="Arial" panose="020B0604020202020204" pitchFamily="34" charset="0"/>
              </a:rPr>
              <a:t>полное описание объекта закупки, содержащее ВОР и т.д., приложить к извещению в виде файла (</a:t>
            </a:r>
            <a:r>
              <a:rPr lang="en-US" altLang="ru-RU" sz="2000" dirty="0">
                <a:cs typeface="Arial" panose="020B0604020202020204" pitchFamily="34" charset="0"/>
              </a:rPr>
              <a:t>doc, excel</a:t>
            </a:r>
            <a:r>
              <a:rPr lang="ru-RU" altLang="ru-RU" sz="2000" dirty="0">
                <a:cs typeface="Arial" panose="020B0604020202020204" pitchFamily="34" charset="0"/>
              </a:rPr>
              <a:t>, </a:t>
            </a:r>
            <a:r>
              <a:rPr lang="ru-RU" altLang="ru-RU" sz="2000" dirty="0">
                <a:solidFill>
                  <a:srgbClr val="C00000"/>
                </a:solidFill>
                <a:cs typeface="Arial" panose="020B0604020202020204" pitchFamily="34" charset="0"/>
              </a:rPr>
              <a:t>не рекомендуется </a:t>
            </a:r>
            <a:r>
              <a:rPr lang="en-US" altLang="ru-RU" sz="2000" dirty="0">
                <a:solidFill>
                  <a:srgbClr val="C00000"/>
                </a:solidFill>
                <a:cs typeface="Arial" panose="020B0604020202020204" pitchFamily="34" charset="0"/>
              </a:rPr>
              <a:t>pdf, jpeg, </a:t>
            </a:r>
            <a:r>
              <a:rPr lang="ru-RU" altLang="ru-RU" sz="2000" dirty="0">
                <a:solidFill>
                  <a:srgbClr val="C00000"/>
                </a:solidFill>
                <a:cs typeface="Arial" panose="020B0604020202020204" pitchFamily="34" charset="0"/>
              </a:rPr>
              <a:t>прочие картинки и </a:t>
            </a:r>
            <a:r>
              <a:rPr lang="en-US" altLang="ru-RU" sz="2000" dirty="0" err="1">
                <a:solidFill>
                  <a:srgbClr val="C00000"/>
                </a:solidFill>
                <a:cs typeface="Arial" panose="020B0604020202020204" pitchFamily="34" charset="0"/>
              </a:rPr>
              <a:t>gsfx</a:t>
            </a:r>
            <a:r>
              <a:rPr lang="ru-RU" altLang="ru-RU" sz="2000" dirty="0">
                <a:cs typeface="Arial" panose="020B0604020202020204" pitchFamily="34" charset="0"/>
              </a:rPr>
              <a:t>).</a:t>
            </a:r>
          </a:p>
          <a:p>
            <a:r>
              <a:rPr lang="ru-RU" altLang="ru-RU" sz="2000" dirty="0">
                <a:cs typeface="Arial" panose="020B0604020202020204" pitchFamily="34" charset="0"/>
              </a:rPr>
              <a:t>Структурированные характеристики работ нужны обязательно (см., письмо Минфина России от 18.12.2023 N24-01-10/122331, решение ФАС России от 22.07.2024 по делу N 28/06/105-1794/2024)</a:t>
            </a:r>
            <a:endParaRPr lang="ru-RU" altLang="ru-RU" sz="2400" dirty="0">
              <a:cs typeface="Arial" panose="020B0604020202020204" pitchFamily="34" charset="0"/>
            </a:endParaRPr>
          </a:p>
        </p:txBody>
      </p:sp>
    </p:spTree>
    <p:extLst>
      <p:ext uri="{BB962C8B-B14F-4D97-AF65-F5344CB8AC3E}">
        <p14:creationId xmlns:p14="http://schemas.microsoft.com/office/powerpoint/2010/main" val="130053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B32B9-16E7-78A5-8581-02965C37ED82}"/>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6C99395C-C05A-6874-310E-19F4A1E4BB83}"/>
              </a:ext>
            </a:extLst>
          </p:cNvPr>
          <p:cNvSpPr>
            <a:spLocks noGrp="1" noChangeArrowheads="1"/>
          </p:cNvSpPr>
          <p:nvPr>
            <p:ph type="title" idx="4294967295"/>
          </p:nvPr>
        </p:nvSpPr>
        <p:spPr>
          <a:xfrm>
            <a:off x="762000" y="338137"/>
            <a:ext cx="8229600" cy="1139825"/>
          </a:xfrm>
        </p:spPr>
        <p:txBody>
          <a:bodyPr/>
          <a:lstStyle/>
          <a:p>
            <a:pPr algn="ctr" eaLnBrk="1" hangingPunct="1"/>
            <a:r>
              <a:rPr lang="ru-RU" altLang="ru-RU" sz="4000" b="1" dirty="0">
                <a:cs typeface="Arial" panose="020B0604020202020204" pitchFamily="34" charset="0"/>
              </a:rPr>
              <a:t>Проблемы ПСД</a:t>
            </a:r>
          </a:p>
        </p:txBody>
      </p:sp>
      <p:sp>
        <p:nvSpPr>
          <p:cNvPr id="39939" name="Rectangle 3">
            <a:extLst>
              <a:ext uri="{FF2B5EF4-FFF2-40B4-BE49-F238E27FC236}">
                <a16:creationId xmlns:a16="http://schemas.microsoft.com/office/drawing/2014/main" id="{3E14EC2E-373B-74B0-E842-B2E1BF2BAEAA}"/>
              </a:ext>
            </a:extLst>
          </p:cNvPr>
          <p:cNvSpPr>
            <a:spLocks noGrp="1" noChangeArrowheads="1"/>
          </p:cNvSpPr>
          <p:nvPr>
            <p:ph type="body" idx="4294967295"/>
          </p:nvPr>
        </p:nvSpPr>
        <p:spPr>
          <a:xfrm>
            <a:off x="490450" y="1579563"/>
            <a:ext cx="11114117" cy="4940300"/>
          </a:xfrm>
        </p:spPr>
        <p:txBody>
          <a:bodyPr>
            <a:noAutofit/>
          </a:bodyPr>
          <a:lstStyle/>
          <a:p>
            <a:r>
              <a:rPr lang="ru-RU" altLang="ru-RU" sz="2400" dirty="0">
                <a:cs typeface="Arial" panose="020B0604020202020204" pitchFamily="34" charset="0"/>
              </a:rPr>
              <a:t>реальный объем работ больше, чем тот, который указан в сметной документации</a:t>
            </a:r>
          </a:p>
          <a:p>
            <a:r>
              <a:rPr lang="ru-RU" altLang="ru-RU" sz="2400" dirty="0">
                <a:cs typeface="Arial" panose="020B0604020202020204" pitchFamily="34" charset="0"/>
              </a:rPr>
              <a:t>объем работ меньше указанного в смете. Проверяющие могут произвести соответствующие замеры и за 20 непокрашенных, но заактированных "квадратов" выписать подрядчику штраф, размер которого будет выше, чем экономия на краске, или истребовать экономию по суду</a:t>
            </a:r>
          </a:p>
          <a:p>
            <a:r>
              <a:rPr lang="ru-RU" altLang="ru-RU" sz="2400" dirty="0">
                <a:cs typeface="Arial" panose="020B0604020202020204" pitchFamily="34" charset="0"/>
              </a:rPr>
              <a:t>количество некоторых стройматериалов высчитано с арифметическими ошибками</a:t>
            </a:r>
          </a:p>
          <a:p>
            <a:r>
              <a:rPr lang="ru-RU" altLang="ru-RU" sz="2400" dirty="0">
                <a:cs typeface="Arial" panose="020B0604020202020204" pitchFamily="34" charset="0"/>
              </a:rPr>
              <a:t>если сметная документация достаточно объемна, сметчик может просто перепутать разрядность, а сотрудник экспертизы - этого не заметить. Математическая ошибка (опечатка) приведет к уменьшению или увеличению количества строительного материала или объема работ в 10 раз.</a:t>
            </a:r>
          </a:p>
        </p:txBody>
      </p:sp>
    </p:spTree>
    <p:extLst>
      <p:ext uri="{BB962C8B-B14F-4D97-AF65-F5344CB8AC3E}">
        <p14:creationId xmlns:p14="http://schemas.microsoft.com/office/powerpoint/2010/main" val="396451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a:solidFill>
                  <a:srgbClr val="002060"/>
                </a:solidFill>
              </a:rPr>
              <a:t>Количественные показатели ИСУП</a:t>
            </a:r>
          </a:p>
        </p:txBody>
      </p:sp>
      <p:graphicFrame>
        <p:nvGraphicFramePr>
          <p:cNvPr id="6" name="Объект 5"/>
          <p:cNvGraphicFramePr>
            <a:graphicFrameLocks noGrp="1"/>
          </p:cNvGraphicFramePr>
          <p:nvPr>
            <p:ph idx="1"/>
          </p:nvPr>
        </p:nvGraphicFramePr>
        <p:xfrm>
          <a:off x="2133601" y="2160589"/>
          <a:ext cx="6348413" cy="38814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Таблица 2"/>
          <p:cNvGraphicFramePr>
            <a:graphicFrameLocks noGrp="1"/>
          </p:cNvGraphicFramePr>
          <p:nvPr/>
        </p:nvGraphicFramePr>
        <p:xfrm>
          <a:off x="6096000" y="4581128"/>
          <a:ext cx="4464496" cy="2286000"/>
        </p:xfrm>
        <a:graphic>
          <a:graphicData uri="http://schemas.openxmlformats.org/drawingml/2006/table">
            <a:tbl>
              <a:tblPr firstRow="1" bandRow="1">
                <a:tableStyleId>{5C22544A-7EE6-4342-B048-85BDC9FD1C3A}</a:tableStyleId>
              </a:tblPr>
              <a:tblGrid>
                <a:gridCol w="686846">
                  <a:extLst>
                    <a:ext uri="{9D8B030D-6E8A-4147-A177-3AD203B41FA5}">
                      <a16:colId xmlns:a16="http://schemas.microsoft.com/office/drawing/2014/main" val="20000"/>
                    </a:ext>
                  </a:extLst>
                </a:gridCol>
                <a:gridCol w="1417845">
                  <a:extLst>
                    <a:ext uri="{9D8B030D-6E8A-4147-A177-3AD203B41FA5}">
                      <a16:colId xmlns:a16="http://schemas.microsoft.com/office/drawing/2014/main" val="20001"/>
                    </a:ext>
                  </a:extLst>
                </a:gridCol>
                <a:gridCol w="1020456">
                  <a:extLst>
                    <a:ext uri="{9D8B030D-6E8A-4147-A177-3AD203B41FA5}">
                      <a16:colId xmlns:a16="http://schemas.microsoft.com/office/drawing/2014/main" val="20002"/>
                    </a:ext>
                  </a:extLst>
                </a:gridCol>
                <a:gridCol w="1339349">
                  <a:extLst>
                    <a:ext uri="{9D8B030D-6E8A-4147-A177-3AD203B41FA5}">
                      <a16:colId xmlns:a16="http://schemas.microsoft.com/office/drawing/2014/main" val="20003"/>
                    </a:ext>
                  </a:extLst>
                </a:gridCol>
              </a:tblGrid>
              <a:tr h="964055">
                <a:tc>
                  <a:txBody>
                    <a:bodyPr/>
                    <a:lstStyle/>
                    <a:p>
                      <a:pPr algn="ctr"/>
                      <a:r>
                        <a:rPr lang="ru-RU" dirty="0"/>
                        <a:t>Год</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a:t>Пользователи</a:t>
                      </a:r>
                    </a:p>
                    <a:p>
                      <a:pPr algn="ctr"/>
                      <a:endParaRPr lang="ru-RU" dirty="0"/>
                    </a:p>
                  </a:txBody>
                  <a:tcPr/>
                </a:tc>
                <a:tc>
                  <a:txBody>
                    <a:bodyPr/>
                    <a:lstStyle/>
                    <a:p>
                      <a:pPr algn="ctr"/>
                      <a:r>
                        <a:rPr lang="ru-RU" dirty="0"/>
                        <a:t>Объекты ИСУП</a:t>
                      </a:r>
                    </a:p>
                  </a:txBody>
                  <a:tcPr/>
                </a:tc>
                <a:tc>
                  <a:txBody>
                    <a:bodyPr/>
                    <a:lstStyle/>
                    <a:p>
                      <a:pPr algn="ctr"/>
                      <a:r>
                        <a:rPr lang="ru-RU" dirty="0"/>
                        <a:t>Интегрированные</a:t>
                      </a:r>
                      <a:r>
                        <a:rPr lang="ru-RU" baseline="0" dirty="0"/>
                        <a:t> с ВИС объекты</a:t>
                      </a:r>
                      <a:endParaRPr lang="ru-RU" dirty="0"/>
                    </a:p>
                  </a:txBody>
                  <a:tcPr/>
                </a:tc>
                <a:extLst>
                  <a:ext uri="{0D108BD9-81ED-4DB2-BD59-A6C34878D82A}">
                    <a16:rowId xmlns:a16="http://schemas.microsoft.com/office/drawing/2014/main" val="10000"/>
                  </a:ext>
                </a:extLst>
              </a:tr>
              <a:tr h="296632">
                <a:tc>
                  <a:txBody>
                    <a:bodyPr/>
                    <a:lstStyle/>
                    <a:p>
                      <a:pPr algn="ctr"/>
                      <a:r>
                        <a:rPr lang="ru-RU" dirty="0"/>
                        <a:t>2024</a:t>
                      </a:r>
                    </a:p>
                  </a:txBody>
                  <a:tcPr/>
                </a:tc>
                <a:tc>
                  <a:txBody>
                    <a:bodyPr/>
                    <a:lstStyle/>
                    <a:p>
                      <a:pPr algn="ctr"/>
                      <a:r>
                        <a:rPr lang="ru-RU" dirty="0"/>
                        <a:t>40</a:t>
                      </a:r>
                    </a:p>
                  </a:txBody>
                  <a:tcPr/>
                </a:tc>
                <a:tc>
                  <a:txBody>
                    <a:bodyPr/>
                    <a:lstStyle/>
                    <a:p>
                      <a:pPr algn="ctr"/>
                      <a:r>
                        <a:rPr lang="ru-RU" dirty="0"/>
                        <a:t>115</a:t>
                      </a:r>
                    </a:p>
                  </a:txBody>
                  <a:tcPr/>
                </a:tc>
                <a:tc>
                  <a:txBody>
                    <a:bodyPr/>
                    <a:lstStyle/>
                    <a:p>
                      <a:pPr algn="ctr"/>
                      <a:r>
                        <a:rPr lang="ru-RU" dirty="0"/>
                        <a:t>3</a:t>
                      </a:r>
                    </a:p>
                  </a:txBody>
                  <a:tcPr/>
                </a:tc>
                <a:extLst>
                  <a:ext uri="{0D108BD9-81ED-4DB2-BD59-A6C34878D82A}">
                    <a16:rowId xmlns:a16="http://schemas.microsoft.com/office/drawing/2014/main" val="10001"/>
                  </a:ext>
                </a:extLst>
              </a:tr>
              <a:tr h="296632">
                <a:tc>
                  <a:txBody>
                    <a:bodyPr/>
                    <a:lstStyle/>
                    <a:p>
                      <a:pPr algn="ctr"/>
                      <a:r>
                        <a:rPr lang="ru-RU" dirty="0"/>
                        <a:t>2025</a:t>
                      </a:r>
                    </a:p>
                  </a:txBody>
                  <a:tcPr/>
                </a:tc>
                <a:tc>
                  <a:txBody>
                    <a:bodyPr/>
                    <a:lstStyle/>
                    <a:p>
                      <a:pPr algn="ctr"/>
                      <a:r>
                        <a:rPr lang="ru-RU" dirty="0"/>
                        <a:t>100</a:t>
                      </a:r>
                    </a:p>
                  </a:txBody>
                  <a:tcPr/>
                </a:tc>
                <a:tc>
                  <a:txBody>
                    <a:bodyPr/>
                    <a:lstStyle/>
                    <a:p>
                      <a:pPr algn="ctr"/>
                      <a:r>
                        <a:rPr lang="ru-RU" dirty="0"/>
                        <a:t>169</a:t>
                      </a:r>
                    </a:p>
                  </a:txBody>
                  <a:tcPr/>
                </a:tc>
                <a:tc>
                  <a:txBody>
                    <a:bodyPr/>
                    <a:lstStyle/>
                    <a:p>
                      <a:pPr algn="ctr"/>
                      <a:r>
                        <a:rPr lang="ru-RU" dirty="0"/>
                        <a:t>6</a:t>
                      </a:r>
                    </a:p>
                  </a:txBody>
                  <a:tcPr/>
                </a:tc>
                <a:extLst>
                  <a:ext uri="{0D108BD9-81ED-4DB2-BD59-A6C34878D82A}">
                    <a16:rowId xmlns:a16="http://schemas.microsoft.com/office/drawing/2014/main" val="10002"/>
                  </a:ext>
                </a:extLst>
              </a:tr>
              <a:tr h="296632">
                <a:tc>
                  <a:txBody>
                    <a:bodyPr/>
                    <a:lstStyle/>
                    <a:p>
                      <a:pPr algn="ctr"/>
                      <a:r>
                        <a:rPr lang="ru-RU" dirty="0"/>
                        <a:t>2026</a:t>
                      </a:r>
                    </a:p>
                  </a:txBody>
                  <a:tcPr/>
                </a:tc>
                <a:tc>
                  <a:txBody>
                    <a:bodyPr/>
                    <a:lstStyle/>
                    <a:p>
                      <a:pPr algn="ctr"/>
                      <a:r>
                        <a:rPr lang="ru-RU" dirty="0"/>
                        <a:t>131</a:t>
                      </a:r>
                    </a:p>
                  </a:txBody>
                  <a:tcPr/>
                </a:tc>
                <a:tc>
                  <a:txBody>
                    <a:bodyPr/>
                    <a:lstStyle/>
                    <a:p>
                      <a:pPr algn="ctr"/>
                      <a:r>
                        <a:rPr lang="ru-RU" dirty="0"/>
                        <a:t>181</a:t>
                      </a:r>
                    </a:p>
                  </a:txBody>
                  <a:tcPr/>
                </a:tc>
                <a:tc>
                  <a:txBody>
                    <a:bodyPr/>
                    <a:lstStyle/>
                    <a:p>
                      <a:pPr algn="ctr"/>
                      <a:r>
                        <a:rPr lang="ru-RU" dirty="0"/>
                        <a:t>7</a:t>
                      </a:r>
                    </a:p>
                  </a:txBody>
                  <a:tcPr/>
                </a:tc>
                <a:extLst>
                  <a:ext uri="{0D108BD9-81ED-4DB2-BD59-A6C34878D82A}">
                    <a16:rowId xmlns:a16="http://schemas.microsoft.com/office/drawing/2014/main" val="1374978484"/>
                  </a:ext>
                </a:extLst>
              </a:tr>
            </a:tbl>
          </a:graphicData>
        </a:graphic>
      </p:graphicFrame>
    </p:spTree>
    <p:extLst>
      <p:ext uri="{BB962C8B-B14F-4D97-AF65-F5344CB8AC3E}">
        <p14:creationId xmlns:p14="http://schemas.microsoft.com/office/powerpoint/2010/main" val="4020198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idx="4294967295"/>
          </p:nvPr>
        </p:nvSpPr>
        <p:spPr>
          <a:xfrm>
            <a:off x="0" y="365125"/>
            <a:ext cx="10515600" cy="890097"/>
          </a:xfrm>
        </p:spPr>
        <p:txBody>
          <a:bodyPr>
            <a:normAutofit/>
          </a:bodyPr>
          <a:lstStyle/>
          <a:p>
            <a:pPr algn="ctr"/>
            <a:r>
              <a:rPr lang="ru-RU" altLang="ru-RU" sz="4000" b="1" dirty="0">
                <a:latin typeface="Arial" panose="020B0604020202020204" pitchFamily="34" charset="0"/>
                <a:cs typeface="Arial" panose="020B0604020202020204" pitchFamily="34" charset="0"/>
              </a:rPr>
              <a:t>Товарные знаки в ООЗ</a:t>
            </a:r>
          </a:p>
        </p:txBody>
      </p:sp>
      <p:sp>
        <p:nvSpPr>
          <p:cNvPr id="21507" name="Объект 2"/>
          <p:cNvSpPr>
            <a:spLocks noGrp="1"/>
          </p:cNvSpPr>
          <p:nvPr>
            <p:ph idx="4294967295"/>
          </p:nvPr>
        </p:nvSpPr>
        <p:spPr>
          <a:xfrm>
            <a:off x="422563" y="1429789"/>
            <a:ext cx="11346873" cy="5154585"/>
          </a:xfrm>
        </p:spPr>
        <p:txBody>
          <a:bodyPr>
            <a:noAutofit/>
          </a:bodyPr>
          <a:lstStyle/>
          <a:p>
            <a:r>
              <a:rPr lang="ru-RU" altLang="ru-RU" sz="1900" dirty="0">
                <a:latin typeface="Arial" panose="020B0604020202020204" pitchFamily="34" charset="0"/>
                <a:cs typeface="Arial" panose="020B0604020202020204" pitchFamily="34" charset="0"/>
              </a:rPr>
              <a:t>В описание объекта закупки не должны включаться требования, ограничивающие количество участников.</a:t>
            </a:r>
          </a:p>
          <a:p>
            <a:pPr marL="0" indent="0">
              <a:buNone/>
            </a:pPr>
            <a:r>
              <a:rPr lang="ru-RU" altLang="ru-RU" sz="1900" dirty="0">
                <a:latin typeface="Arial" panose="020B0604020202020204" pitchFamily="34" charset="0"/>
                <a:cs typeface="Arial" panose="020B0604020202020204" pitchFamily="34" charset="0"/>
              </a:rPr>
              <a:t>Речь идет в том числе о характеристиках объекта закупки, которые могут касаться:</a:t>
            </a:r>
          </a:p>
          <a:p>
            <a:r>
              <a:rPr lang="ru-RU" altLang="ru-RU" sz="1900" dirty="0">
                <a:latin typeface="Arial" panose="020B0604020202020204" pitchFamily="34" charset="0"/>
                <a:cs typeface="Arial" panose="020B0604020202020204" pitchFamily="34" charset="0"/>
              </a:rPr>
              <a:t>товарных знаков; </a:t>
            </a:r>
          </a:p>
          <a:p>
            <a:r>
              <a:rPr lang="ru-RU" altLang="ru-RU" sz="1900" dirty="0">
                <a:latin typeface="Arial" panose="020B0604020202020204" pitchFamily="34" charset="0"/>
                <a:cs typeface="Arial" panose="020B0604020202020204" pitchFamily="34" charset="0"/>
              </a:rPr>
              <a:t>знаков обслуживания; </a:t>
            </a:r>
          </a:p>
          <a:p>
            <a:r>
              <a:rPr lang="ru-RU" altLang="ru-RU" sz="1900" dirty="0">
                <a:latin typeface="Arial" panose="020B0604020202020204" pitchFamily="34" charset="0"/>
                <a:cs typeface="Arial" panose="020B0604020202020204" pitchFamily="34" charset="0"/>
              </a:rPr>
              <a:t>фирменных наименований; </a:t>
            </a:r>
          </a:p>
          <a:p>
            <a:r>
              <a:rPr lang="ru-RU" altLang="ru-RU" sz="1900" dirty="0">
                <a:latin typeface="Arial" panose="020B0604020202020204" pitchFamily="34" charset="0"/>
                <a:cs typeface="Arial" panose="020B0604020202020204" pitchFamily="34" charset="0"/>
              </a:rPr>
              <a:t>патентов; </a:t>
            </a:r>
          </a:p>
          <a:p>
            <a:r>
              <a:rPr lang="ru-RU" altLang="ru-RU" sz="1900" dirty="0">
                <a:latin typeface="Arial" panose="020B0604020202020204" pitchFamily="34" charset="0"/>
                <a:cs typeface="Arial" panose="020B0604020202020204" pitchFamily="34" charset="0"/>
              </a:rPr>
              <a:t>полезных моделей; </a:t>
            </a:r>
          </a:p>
          <a:p>
            <a:r>
              <a:rPr lang="ru-RU" altLang="ru-RU" sz="1900" dirty="0">
                <a:latin typeface="Arial" panose="020B0604020202020204" pitchFamily="34" charset="0"/>
                <a:cs typeface="Arial" panose="020B0604020202020204" pitchFamily="34" charset="0"/>
              </a:rPr>
              <a:t>промышленных образцов; </a:t>
            </a:r>
          </a:p>
          <a:p>
            <a:r>
              <a:rPr lang="ru-RU" altLang="ru-RU" sz="1900" dirty="0">
                <a:latin typeface="Arial" panose="020B0604020202020204" pitchFamily="34" charset="0"/>
                <a:cs typeface="Arial" panose="020B0604020202020204" pitchFamily="34" charset="0"/>
              </a:rPr>
              <a:t>наименования страны происхождения.</a:t>
            </a:r>
          </a:p>
          <a:p>
            <a:pPr marL="0" indent="0">
              <a:buNone/>
            </a:pPr>
            <a:r>
              <a:rPr lang="ru-RU" altLang="ru-RU" sz="1900" dirty="0">
                <a:latin typeface="Arial" panose="020B0604020202020204" pitchFamily="34" charset="0"/>
                <a:cs typeface="Arial" panose="020B0604020202020204" pitchFamily="34" charset="0"/>
              </a:rPr>
              <a:t>Конкретный товарный знак допускается указывать при следующих условиях:</a:t>
            </a:r>
          </a:p>
          <a:p>
            <a:r>
              <a:rPr lang="ru-RU" altLang="ru-RU" sz="1900" dirty="0">
                <a:latin typeface="Arial" panose="020B0604020202020204" pitchFamily="34" charset="0"/>
                <a:cs typeface="Arial" panose="020B0604020202020204" pitchFamily="34" charset="0"/>
              </a:rPr>
              <a:t>вместе со словами «или эквивалент» либо при несовместимости товаров с другими товарными знаками; </a:t>
            </a:r>
          </a:p>
          <a:p>
            <a:r>
              <a:rPr lang="ru-RU" altLang="ru-RU" sz="1900" dirty="0">
                <a:latin typeface="Arial" panose="020B0604020202020204" pitchFamily="34" charset="0"/>
                <a:cs typeface="Arial" panose="020B0604020202020204" pitchFamily="34" charset="0"/>
              </a:rPr>
              <a:t>в закупках запасных частей и расходных материалов к машинам и оборудованию.</a:t>
            </a:r>
          </a:p>
        </p:txBody>
      </p:sp>
      <p:sp>
        <p:nvSpPr>
          <p:cNvPr id="2" name="TextBox 1">
            <a:extLst>
              <a:ext uri="{FF2B5EF4-FFF2-40B4-BE49-F238E27FC236}">
                <a16:creationId xmlns:a16="http://schemas.microsoft.com/office/drawing/2014/main" id="{E3C9303B-F523-4D7B-85EB-E95A32533052}"/>
              </a:ext>
            </a:extLst>
          </p:cNvPr>
          <p:cNvSpPr txBox="1"/>
          <p:nvPr/>
        </p:nvSpPr>
        <p:spPr>
          <a:xfrm>
            <a:off x="5775960" y="3059668"/>
            <a:ext cx="5993476" cy="369332"/>
          </a:xfrm>
          <a:prstGeom prst="rect">
            <a:avLst/>
          </a:prstGeom>
          <a:noFill/>
          <a:ln>
            <a:solidFill>
              <a:schemeClr val="tx1"/>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333333"/>
                </a:solidFill>
                <a:effectLst/>
                <a:uLnTx/>
                <a:uFillTx/>
                <a:latin typeface="Georgia" panose="02040502050405020303" pitchFamily="18" charset="0"/>
                <a:ea typeface="+mn-ea"/>
                <a:cs typeface="+mn-cs"/>
              </a:rPr>
              <a:t>Письмо ФАС России № ГР/48883/25 от 26.05.2025</a:t>
            </a:r>
            <a:endParaRPr kumimoji="0" lang="ru-RU"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2399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idx="4294967295"/>
          </p:nvPr>
        </p:nvSpPr>
        <p:spPr>
          <a:xfrm>
            <a:off x="0" y="365125"/>
            <a:ext cx="10515600" cy="890097"/>
          </a:xfrm>
        </p:spPr>
        <p:txBody>
          <a:bodyPr>
            <a:normAutofit/>
          </a:bodyPr>
          <a:lstStyle/>
          <a:p>
            <a:pPr algn="ctr"/>
            <a:r>
              <a:rPr lang="ru-RU" altLang="ru-RU" sz="4000" b="1" dirty="0">
                <a:latin typeface="Arial" panose="020B0604020202020204" pitchFamily="34" charset="0"/>
                <a:cs typeface="Arial" panose="020B0604020202020204" pitchFamily="34" charset="0"/>
              </a:rPr>
              <a:t>Товарные знаки в ПСД</a:t>
            </a:r>
          </a:p>
        </p:txBody>
      </p:sp>
      <p:sp>
        <p:nvSpPr>
          <p:cNvPr id="21507" name="Объект 2"/>
          <p:cNvSpPr>
            <a:spLocks noGrp="1"/>
          </p:cNvSpPr>
          <p:nvPr>
            <p:ph idx="4294967295"/>
          </p:nvPr>
        </p:nvSpPr>
        <p:spPr>
          <a:xfrm>
            <a:off x="422563" y="1429789"/>
            <a:ext cx="11346873" cy="5154585"/>
          </a:xfrm>
        </p:spPr>
        <p:txBody>
          <a:bodyPr>
            <a:noAutofit/>
          </a:bodyPr>
          <a:lstStyle/>
          <a:p>
            <a:r>
              <a:rPr lang="ru-RU" altLang="ru-RU" sz="2000" dirty="0">
                <a:latin typeface="Arial" panose="020B0604020202020204" pitchFamily="34" charset="0"/>
                <a:cs typeface="Arial" panose="020B0604020202020204" pitchFamily="34" charset="0"/>
              </a:rPr>
              <a:t>Если проектная документация на строительные работы предусматривает поставку товара конкретного производителя, то в закупку </a:t>
            </a:r>
            <a:r>
              <a:rPr lang="ru-RU" altLang="ru-RU" sz="2000" dirty="0">
                <a:solidFill>
                  <a:srgbClr val="FF0000"/>
                </a:solidFill>
                <a:latin typeface="Arial" panose="020B0604020202020204" pitchFamily="34" charset="0"/>
                <a:cs typeface="Arial" panose="020B0604020202020204" pitchFamily="34" charset="0"/>
              </a:rPr>
              <a:t>нужно включить условие о его эквиваленте</a:t>
            </a:r>
            <a:r>
              <a:rPr lang="ru-RU" altLang="ru-RU" sz="2000" dirty="0">
                <a:latin typeface="Arial" panose="020B0604020202020204" pitchFamily="34" charset="0"/>
                <a:cs typeface="Arial" panose="020B0604020202020204" pitchFamily="34" charset="0"/>
              </a:rPr>
              <a:t>.</a:t>
            </a:r>
          </a:p>
          <a:p>
            <a:pPr marL="0" indent="0">
              <a:buNone/>
            </a:pPr>
            <a:r>
              <a:rPr lang="ru-RU" altLang="ru-RU" sz="2000" dirty="0">
                <a:latin typeface="Arial" panose="020B0604020202020204" pitchFamily="34" charset="0"/>
                <a:cs typeface="Arial" panose="020B0604020202020204" pitchFamily="34" charset="0"/>
              </a:rPr>
              <a:t>Так, АС Московского округа (Постановление Арбитражного суда Московского округа от 04.08.2022 N Ф05-17491/2022 по делу N А40-249637/2021) отметил:</a:t>
            </a:r>
          </a:p>
          <a:p>
            <a:r>
              <a:rPr lang="ru-RU" altLang="ru-RU" sz="2000" dirty="0">
                <a:latin typeface="Arial" panose="020B0604020202020204" pitchFamily="34" charset="0"/>
                <a:cs typeface="Arial" panose="020B0604020202020204" pitchFamily="34" charset="0"/>
              </a:rPr>
              <a:t>отсутствие такого условия нарушает правила описания объекта закупки. Это может ограничить число участников и возможность поставить аналогичную продукцию;</a:t>
            </a:r>
          </a:p>
          <a:p>
            <a:r>
              <a:rPr lang="ru-RU" altLang="ru-RU" sz="2000" dirty="0">
                <a:latin typeface="Arial" panose="020B0604020202020204" pitchFamily="34" charset="0"/>
                <a:cs typeface="Arial" panose="020B0604020202020204" pitchFamily="34" charset="0"/>
              </a:rPr>
              <a:t>заказчик не доказал, что поставка товаров иных производителей с нужными характеристиками мешает достичь цели закупки или реализовать проектные решения.</a:t>
            </a:r>
          </a:p>
          <a:p>
            <a:pPr marL="0" indent="0">
              <a:buNone/>
            </a:pPr>
            <a:r>
              <a:rPr lang="ru-RU" altLang="ru-RU" sz="2000" dirty="0">
                <a:latin typeface="Arial" panose="020B0604020202020204" pitchFamily="34" charset="0"/>
                <a:cs typeface="Arial" panose="020B0604020202020204" pitchFamily="34" charset="0"/>
              </a:rPr>
              <a:t>К сходным выводам приходили, в частности, Владимирское (Решение Владимирского УФАС России от 25.11.2022 N 033/06/33-817/2022) и Воронежское (Решение Воронежского УФАС России от 03.10.2022 N 036/06/50-1012/2022) УФАС.</a:t>
            </a:r>
          </a:p>
          <a:p>
            <a:r>
              <a:rPr lang="ru-RU" altLang="ru-RU" sz="2000" dirty="0">
                <a:latin typeface="Arial" panose="020B0604020202020204" pitchFamily="34" charset="0"/>
                <a:cs typeface="Arial" panose="020B0604020202020204" pitchFamily="34" charset="0"/>
              </a:rPr>
              <a:t>ВС РФ (Определение Верховного Суда РФ от 08.06.2021 N 308-ЭС21-7447 по делу N А53-16284/2020) поддержал </a:t>
            </a:r>
            <a:r>
              <a:rPr lang="ru-RU" altLang="ru-RU" sz="2000" dirty="0">
                <a:solidFill>
                  <a:srgbClr val="FF0000"/>
                </a:solidFill>
                <a:latin typeface="Arial" panose="020B0604020202020204" pitchFamily="34" charset="0"/>
                <a:cs typeface="Arial" panose="020B0604020202020204" pitchFamily="34" charset="0"/>
              </a:rPr>
              <a:t>другое мнение</a:t>
            </a:r>
            <a:r>
              <a:rPr lang="ru-RU" altLang="ru-RU" sz="2000" dirty="0">
                <a:latin typeface="Arial" panose="020B0604020202020204" pitchFamily="34" charset="0"/>
                <a:cs typeface="Arial" panose="020B0604020202020204" pitchFamily="34" charset="0"/>
              </a:rPr>
              <a:t>: в закупке с проектной документацией можно не указывать эквивалент, поскольку проект получил положительное заключение </a:t>
            </a:r>
            <a:r>
              <a:rPr lang="ru-RU" altLang="ru-RU" sz="2000" dirty="0" err="1">
                <a:latin typeface="Arial" panose="020B0604020202020204" pitchFamily="34" charset="0"/>
                <a:cs typeface="Arial" panose="020B0604020202020204" pitchFamily="34" charset="0"/>
              </a:rPr>
              <a:t>госэкспертизы</a:t>
            </a:r>
            <a:r>
              <a:rPr lang="ru-RU" altLang="ru-RU" sz="2000" dirty="0">
                <a:latin typeface="Arial" panose="020B0604020202020204" pitchFamily="34" charset="0"/>
                <a:cs typeface="Arial" panose="020B0604020202020204" pitchFamily="34" charset="0"/>
              </a:rPr>
              <a:t>. Кроме того, указание на производителя требовалось в рамках конкретного проектного решения и связано с потребностями заказчика.</a:t>
            </a:r>
          </a:p>
        </p:txBody>
      </p:sp>
    </p:spTree>
    <p:extLst>
      <p:ext uri="{BB962C8B-B14F-4D97-AF65-F5344CB8AC3E}">
        <p14:creationId xmlns:p14="http://schemas.microsoft.com/office/powerpoint/2010/main" val="38777811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idx="4294967295"/>
          </p:nvPr>
        </p:nvSpPr>
        <p:spPr>
          <a:xfrm>
            <a:off x="0" y="365125"/>
            <a:ext cx="10515600" cy="1325563"/>
          </a:xfrm>
        </p:spPr>
        <p:txBody>
          <a:bodyPr>
            <a:normAutofit/>
          </a:bodyPr>
          <a:lstStyle/>
          <a:p>
            <a:pPr algn="ctr"/>
            <a:r>
              <a:rPr lang="ru-RU" altLang="ru-RU" sz="4000" b="1" dirty="0">
                <a:latin typeface="Arial" panose="020B0604020202020204" pitchFamily="34" charset="0"/>
                <a:cs typeface="Arial" panose="020B0604020202020204" pitchFamily="34" charset="0"/>
              </a:rPr>
              <a:t>Товарные знаки в ПСД</a:t>
            </a:r>
          </a:p>
        </p:txBody>
      </p:sp>
      <p:sp>
        <p:nvSpPr>
          <p:cNvPr id="21507" name="Объект 2"/>
          <p:cNvSpPr>
            <a:spLocks noGrp="1"/>
          </p:cNvSpPr>
          <p:nvPr>
            <p:ph idx="4294967295"/>
          </p:nvPr>
        </p:nvSpPr>
        <p:spPr>
          <a:xfrm>
            <a:off x="457200" y="1690688"/>
            <a:ext cx="11083925" cy="4905375"/>
          </a:xfrm>
        </p:spPr>
        <p:txBody>
          <a:bodyPr>
            <a:normAutofit fontScale="92500" lnSpcReduction="20000"/>
          </a:bodyPr>
          <a:lstStyle/>
          <a:p>
            <a:r>
              <a:rPr lang="ru-RU" altLang="ru-RU" sz="3200" dirty="0">
                <a:latin typeface="Arial" panose="020B0604020202020204" pitchFamily="34" charset="0"/>
                <a:cs typeface="Arial" panose="020B0604020202020204" pitchFamily="34" charset="0"/>
              </a:rPr>
              <a:t>Минстрой в своем письме № 51210-СМ/08 от 04.10.2022 рекомендует при подготовке задания на проектирование указывать конкретное оборудование только в случае необходимости.</a:t>
            </a:r>
          </a:p>
          <a:p>
            <a:r>
              <a:rPr lang="ru-RU" altLang="ru-RU" sz="3200" dirty="0">
                <a:latin typeface="Arial" panose="020B0604020202020204" pitchFamily="34" charset="0"/>
                <a:cs typeface="Arial" panose="020B0604020202020204" pitchFamily="34" charset="0"/>
              </a:rPr>
              <a:t>Задание на проектирование также должно указывать, что включение в проектную документацию сведений о конкретных товарных знаках и изготовителях применяемого технологического или инженерного оборудования, изделий и материалов нецелесообразно. </a:t>
            </a:r>
          </a:p>
          <a:p>
            <a:endParaRPr lang="ru-RU" altLang="ru-RU" sz="3200" dirty="0">
              <a:latin typeface="Arial" panose="020B0604020202020204" pitchFamily="34" charset="0"/>
              <a:cs typeface="Arial" panose="020B0604020202020204" pitchFamily="34" charset="0"/>
            </a:endParaRPr>
          </a:p>
          <a:p>
            <a:r>
              <a:rPr lang="ru-RU" altLang="ru-RU" sz="3200" dirty="0">
                <a:latin typeface="Arial" panose="020B0604020202020204" pitchFamily="34" charset="0"/>
                <a:cs typeface="Arial" panose="020B0604020202020204" pitchFamily="34" charset="0"/>
              </a:rPr>
              <a:t>При этом </a:t>
            </a:r>
            <a:r>
              <a:rPr lang="ru-RU" altLang="ru-RU" sz="3200" b="1" dirty="0">
                <a:latin typeface="Arial" panose="020B0604020202020204" pitchFamily="34" charset="0"/>
                <a:cs typeface="Arial" panose="020B0604020202020204" pitchFamily="34" charset="0"/>
              </a:rPr>
              <a:t>идеальная ПСД </a:t>
            </a:r>
            <a:r>
              <a:rPr lang="ru-RU" altLang="ru-RU" sz="3200" dirty="0">
                <a:latin typeface="Arial" panose="020B0604020202020204" pitchFamily="34" charset="0"/>
                <a:cs typeface="Arial" panose="020B0604020202020204" pitchFamily="34" charset="0"/>
              </a:rPr>
              <a:t>- это </a:t>
            </a:r>
            <a:r>
              <a:rPr lang="ru-RU" altLang="ru-RU" sz="3200" b="1" dirty="0">
                <a:latin typeface="Arial" panose="020B0604020202020204" pitchFamily="34" charset="0"/>
                <a:cs typeface="Arial" panose="020B0604020202020204" pitchFamily="34" charset="0"/>
              </a:rPr>
              <a:t>ПСД с характеристиками материалов и оборудования с возможностью замены на аналоги.</a:t>
            </a:r>
          </a:p>
        </p:txBody>
      </p:sp>
    </p:spTree>
    <p:extLst>
      <p:ext uri="{BB962C8B-B14F-4D97-AF65-F5344CB8AC3E}">
        <p14:creationId xmlns:p14="http://schemas.microsoft.com/office/powerpoint/2010/main" val="2160469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idx="4294967295"/>
          </p:nvPr>
        </p:nvSpPr>
        <p:spPr>
          <a:xfrm>
            <a:off x="0" y="365125"/>
            <a:ext cx="10515600" cy="1325563"/>
          </a:xfrm>
        </p:spPr>
        <p:txBody>
          <a:bodyPr>
            <a:normAutofit/>
          </a:bodyPr>
          <a:lstStyle/>
          <a:p>
            <a:pPr algn="ctr"/>
            <a:r>
              <a:rPr lang="ru-RU" altLang="ru-RU" sz="4000" b="1" dirty="0">
                <a:latin typeface="Arial" panose="020B0604020202020204" pitchFamily="34" charset="0"/>
                <a:cs typeface="Arial" panose="020B0604020202020204" pitchFamily="34" charset="0"/>
              </a:rPr>
              <a:t>Товарные знаки в ПСД</a:t>
            </a:r>
          </a:p>
        </p:txBody>
      </p:sp>
      <p:sp>
        <p:nvSpPr>
          <p:cNvPr id="21507" name="Объект 2"/>
          <p:cNvSpPr>
            <a:spLocks noGrp="1"/>
          </p:cNvSpPr>
          <p:nvPr>
            <p:ph idx="4294967295"/>
          </p:nvPr>
        </p:nvSpPr>
        <p:spPr>
          <a:xfrm>
            <a:off x="457200" y="1690688"/>
            <a:ext cx="11083925" cy="4905375"/>
          </a:xfrm>
        </p:spPr>
        <p:txBody>
          <a:bodyPr>
            <a:normAutofit lnSpcReduction="10000"/>
          </a:bodyPr>
          <a:lstStyle/>
          <a:p>
            <a:r>
              <a:rPr lang="ru-RU" altLang="ru-RU" sz="3200" b="1" dirty="0">
                <a:latin typeface="Arial" panose="020B0604020202020204" pitchFamily="34" charset="0"/>
                <a:cs typeface="Arial" panose="020B0604020202020204" pitchFamily="34" charset="0"/>
              </a:rPr>
              <a:t>Рекомендация</a:t>
            </a:r>
            <a:r>
              <a:rPr lang="ru-RU" altLang="ru-RU" sz="3200" dirty="0">
                <a:latin typeface="Arial" panose="020B0604020202020204" pitchFamily="34" charset="0"/>
                <a:cs typeface="Arial" panose="020B0604020202020204" pitchFamily="34" charset="0"/>
              </a:rPr>
              <a:t>: на этапе подготовки ПСД заказчику необходимо поставить задачу проектировщику о разработке </a:t>
            </a:r>
            <a:r>
              <a:rPr lang="ru-RU" altLang="ru-RU" sz="3200" i="1" dirty="0">
                <a:latin typeface="Arial" panose="020B0604020202020204" pitchFamily="34" charset="0"/>
                <a:cs typeface="Arial" panose="020B0604020202020204" pitchFamily="34" charset="0"/>
              </a:rPr>
              <a:t>ведомости материалов</a:t>
            </a:r>
            <a:r>
              <a:rPr lang="ru-RU" altLang="ru-RU" sz="3200" dirty="0">
                <a:latin typeface="Arial" panose="020B0604020202020204" pitchFamily="34" charset="0"/>
                <a:cs typeface="Arial" panose="020B0604020202020204" pitchFamily="34" charset="0"/>
              </a:rPr>
              <a:t> с указанием их качественных характеристик, значений показателей. Эту работу может осуществить только проектировщик, способный оценить насколько изменение характеристик материала скажется на безопасности здания или работоспособности технологической цепи. </a:t>
            </a:r>
          </a:p>
          <a:p>
            <a:r>
              <a:rPr lang="ru-RU" altLang="ru-RU" sz="3200" b="1" dirty="0">
                <a:latin typeface="Arial" panose="020B0604020202020204" pitchFamily="34" charset="0"/>
                <a:cs typeface="Arial" panose="020B0604020202020204" pitchFamily="34" charset="0"/>
              </a:rPr>
              <a:t>Вариант: </a:t>
            </a:r>
            <a:r>
              <a:rPr lang="ru-RU" altLang="ru-RU" sz="3200" dirty="0">
                <a:latin typeface="Arial" panose="020B0604020202020204" pitchFamily="34" charset="0"/>
                <a:cs typeface="Arial" panose="020B0604020202020204" pitchFamily="34" charset="0"/>
              </a:rPr>
              <a:t>в инструкции указать «если где-либо указаны товарные знаки, читать их со словами «или эквивалент»</a:t>
            </a:r>
          </a:p>
        </p:txBody>
      </p:sp>
    </p:spTree>
    <p:extLst>
      <p:ext uri="{BB962C8B-B14F-4D97-AF65-F5344CB8AC3E}">
        <p14:creationId xmlns:p14="http://schemas.microsoft.com/office/powerpoint/2010/main" val="2117061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320675"/>
            <a:ext cx="10591800" cy="1200150"/>
          </a:xfrm>
        </p:spPr>
        <p:txBody>
          <a:bodyPr>
            <a:noAutofit/>
          </a:bodyPr>
          <a:lstStyle/>
          <a:p>
            <a:pPr algn="ctr"/>
            <a:r>
              <a:rPr lang="ru-RU" altLang="ru-RU" sz="4000" b="1" dirty="0">
                <a:latin typeface="Arial" panose="020B0604020202020204" pitchFamily="34" charset="0"/>
                <a:cs typeface="Arial" panose="020B0604020202020204" pitchFamily="34" charset="0"/>
              </a:rPr>
              <a:t>Эквивалент в ПСД</a:t>
            </a:r>
          </a:p>
        </p:txBody>
      </p:sp>
      <p:sp>
        <p:nvSpPr>
          <p:cNvPr id="39939" name="Rectangle 3"/>
          <p:cNvSpPr>
            <a:spLocks noGrp="1" noChangeArrowheads="1"/>
          </p:cNvSpPr>
          <p:nvPr>
            <p:ph type="body" idx="4294967295"/>
          </p:nvPr>
        </p:nvSpPr>
        <p:spPr>
          <a:xfrm>
            <a:off x="390698" y="1520825"/>
            <a:ext cx="10748790" cy="5070475"/>
          </a:xfrm>
        </p:spPr>
        <p:txBody>
          <a:bodyPr>
            <a:normAutofit/>
          </a:bodyPr>
          <a:lstStyle/>
          <a:p>
            <a:r>
              <a:rPr lang="ru-RU" altLang="ru-RU" sz="2400" dirty="0">
                <a:latin typeface="Arial" panose="020B0604020202020204" pitchFamily="34" charset="0"/>
                <a:cs typeface="Arial" panose="020B0604020202020204" pitchFamily="34" charset="0"/>
              </a:rPr>
              <a:t>Как считают некоторые контролеры, чтобы соблюсти условие об эквивалентности, достаточно </a:t>
            </a:r>
            <a:r>
              <a:rPr lang="ru-RU" altLang="ru-RU" sz="2400" b="1" dirty="0">
                <a:latin typeface="Arial" panose="020B0604020202020204" pitchFamily="34" charset="0"/>
                <a:cs typeface="Arial" panose="020B0604020202020204" pitchFamily="34" charset="0"/>
              </a:rPr>
              <a:t>общей фразы</a:t>
            </a:r>
            <a:r>
              <a:rPr lang="ru-RU" altLang="ru-RU" sz="2400" dirty="0">
                <a:latin typeface="Arial" panose="020B0604020202020204" pitchFamily="34" charset="0"/>
                <a:cs typeface="Arial" panose="020B0604020202020204" pitchFamily="34" charset="0"/>
              </a:rPr>
              <a:t>, что все товарные знаки (указание на конкретных производителей) в проектной документации считать сопровожденными словами "или эквивалент" (решение Краснодарского УФАС от 25.06.2020).</a:t>
            </a:r>
          </a:p>
          <a:p>
            <a:r>
              <a:rPr lang="ru-RU" altLang="ru-RU" sz="2400" b="1" dirty="0">
                <a:latin typeface="Arial" panose="020B0604020202020204" pitchFamily="34" charset="0"/>
                <a:cs typeface="Arial" panose="020B0604020202020204" pitchFamily="34" charset="0"/>
              </a:rPr>
              <a:t>ФАС России разъясняла: </a:t>
            </a:r>
            <a:r>
              <a:rPr lang="ru-RU" altLang="ru-RU" sz="2400" dirty="0">
                <a:latin typeface="Arial" panose="020B0604020202020204" pitchFamily="34" charset="0"/>
                <a:cs typeface="Arial" panose="020B0604020202020204" pitchFamily="34" charset="0"/>
              </a:rPr>
              <a:t>в закупке с проектной документацией, где есть товар конкретного производителя, надо указывать эквивалент. Заказчик должен установить параметры эквивалентности. Иначе можно использовать любой товар, который соответствует проектной документации, </a:t>
            </a:r>
            <a:r>
              <a:rPr lang="ru-RU" altLang="ru-RU" sz="2400" dirty="0" err="1">
                <a:latin typeface="Arial" panose="020B0604020202020204" pitchFamily="34" charset="0"/>
                <a:cs typeface="Arial" panose="020B0604020202020204" pitchFamily="34" charset="0"/>
              </a:rPr>
              <a:t>госстандартам</a:t>
            </a:r>
            <a:r>
              <a:rPr lang="ru-RU" altLang="ru-RU" sz="2400" dirty="0">
                <a:latin typeface="Arial" panose="020B0604020202020204" pitchFamily="34" charset="0"/>
                <a:cs typeface="Arial" panose="020B0604020202020204" pitchFamily="34" charset="0"/>
              </a:rPr>
              <a:t> и т.д.</a:t>
            </a:r>
          </a:p>
          <a:p>
            <a:r>
              <a:rPr lang="ru-RU" altLang="ru-RU" sz="1800" dirty="0">
                <a:solidFill>
                  <a:srgbClr val="FF0000"/>
                </a:solidFill>
                <a:latin typeface="Arial" panose="020B0604020202020204" pitchFamily="34" charset="0"/>
                <a:cs typeface="Arial" panose="020B0604020202020204" pitchFamily="34" charset="0"/>
              </a:rPr>
              <a:t>См. также: «О выполнении требования о запрете (ограничении) указания на товарный знак в документации о закупке работ по строительству, реконструкции, капремонту, сносу объекта капитального строительства» (Письмо Минфина России от 04.02.2020 N 24-05-07/6947)</a:t>
            </a:r>
          </a:p>
        </p:txBody>
      </p:sp>
    </p:spTree>
    <p:extLst>
      <p:ext uri="{BB962C8B-B14F-4D97-AF65-F5344CB8AC3E}">
        <p14:creationId xmlns:p14="http://schemas.microsoft.com/office/powerpoint/2010/main" val="739765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365125"/>
            <a:ext cx="8569325" cy="1119188"/>
          </a:xfrm>
        </p:spPr>
        <p:txBody>
          <a:bodyPr/>
          <a:lstStyle/>
          <a:p>
            <a:pPr algn="ctr" eaLnBrk="1" hangingPunct="1"/>
            <a:r>
              <a:rPr lang="ru-RU" altLang="ru-RU" dirty="0">
                <a:latin typeface="Arial" panose="020B0604020202020204" pitchFamily="34" charset="0"/>
                <a:cs typeface="Arial" panose="020B0604020202020204" pitchFamily="34" charset="0"/>
              </a:rPr>
              <a:t>Нельзя делать ТЗ из сметы!</a:t>
            </a:r>
          </a:p>
        </p:txBody>
      </p:sp>
      <p:sp>
        <p:nvSpPr>
          <p:cNvPr id="33795" name="Rectangle 3"/>
          <p:cNvSpPr>
            <a:spLocks noGrp="1" noChangeArrowheads="1"/>
          </p:cNvSpPr>
          <p:nvPr>
            <p:ph type="body" idx="4294967295"/>
          </p:nvPr>
        </p:nvSpPr>
        <p:spPr>
          <a:xfrm>
            <a:off x="485775" y="1708150"/>
            <a:ext cx="11706225" cy="5006975"/>
          </a:xfrm>
        </p:spPr>
        <p:txBody>
          <a:bodyPr>
            <a:normAutofit/>
          </a:bodyPr>
          <a:lstStyle/>
          <a:p>
            <a:pPr eaLnBrk="1" hangingPunct="1">
              <a:defRPr/>
            </a:pPr>
            <a:r>
              <a:rPr lang="ru-RU" altLang="ru-RU" sz="2400" dirty="0">
                <a:latin typeface="Arial" panose="020B0604020202020204" pitchFamily="34" charset="0"/>
                <a:cs typeface="Arial" panose="020B0604020202020204" pitchFamily="34" charset="0"/>
              </a:rPr>
              <a:t>…в приложении № 2 к техническому заданию «Ведомости объемов работ» документации об Аукционе установлено, например: «п. 47 Разработка грунта в котлованах объемом до 500 м3 </a:t>
            </a:r>
            <a:r>
              <a:rPr lang="ru-RU" altLang="ru-RU" sz="2400" b="1" dirty="0">
                <a:latin typeface="Arial" panose="020B0604020202020204" pitchFamily="34" charset="0"/>
                <a:cs typeface="Arial" panose="020B0604020202020204" pitchFamily="34" charset="0"/>
              </a:rPr>
              <a:t>экскаваторами с ковшом вместимостью не менее 0,25м3</a:t>
            </a:r>
            <a:r>
              <a:rPr lang="ru-RU" altLang="ru-RU" sz="2400" dirty="0">
                <a:latin typeface="Arial" panose="020B0604020202020204" pitchFamily="34" charset="0"/>
                <a:cs typeface="Arial" panose="020B0604020202020204" pitchFamily="34" charset="0"/>
              </a:rPr>
              <a:t>, группа грунтов: 2; п. 48 Засыпка траншей и котлованов предварительно разрыхленным скальным грунтом с перемещением до 10 м </a:t>
            </a:r>
            <a:r>
              <a:rPr lang="ru-RU" altLang="ru-RU" sz="2400" b="1" dirty="0">
                <a:latin typeface="Arial" panose="020B0604020202020204" pitchFamily="34" charset="0"/>
                <a:cs typeface="Arial" panose="020B0604020202020204" pitchFamily="34" charset="0"/>
              </a:rPr>
              <a:t>бульдозерами мощностью не менее  79 кВт (108 </a:t>
            </a:r>
            <a:r>
              <a:rPr lang="ru-RU" altLang="ru-RU" sz="2400" b="1" dirty="0" err="1">
                <a:latin typeface="Arial" panose="020B0604020202020204" pitchFamily="34" charset="0"/>
                <a:cs typeface="Arial" panose="020B0604020202020204" pitchFamily="34" charset="0"/>
              </a:rPr>
              <a:t>л.с</a:t>
            </a:r>
            <a:r>
              <a:rPr lang="ru-RU" altLang="ru-RU" sz="2400" b="1" dirty="0">
                <a:latin typeface="Arial" panose="020B0604020202020204" pitchFamily="34" charset="0"/>
                <a:cs typeface="Arial" panose="020B0604020202020204" pitchFamily="34" charset="0"/>
              </a:rPr>
              <a:t>.)</a:t>
            </a:r>
            <a:r>
              <a:rPr lang="ru-RU" altLang="ru-RU" sz="2400" dirty="0">
                <a:latin typeface="Arial" panose="020B0604020202020204" pitchFamily="34" charset="0"/>
                <a:cs typeface="Arial" panose="020B0604020202020204" pitchFamily="34" charset="0"/>
              </a:rPr>
              <a:t>».</a:t>
            </a:r>
          </a:p>
          <a:p>
            <a:pPr eaLnBrk="1" hangingPunct="1">
              <a:defRPr/>
            </a:pPr>
            <a:r>
              <a:rPr lang="ru-RU" altLang="ru-RU" sz="2400" dirty="0">
                <a:latin typeface="Arial" panose="020B0604020202020204" pitchFamily="34" charset="0"/>
                <a:cs typeface="Arial" panose="020B0604020202020204" pitchFamily="34" charset="0"/>
              </a:rPr>
              <a:t>Комиссия ФАС России приходит к выводу, что действия Заказчика, установившего требования к наличию у участника закупки производственных мощностей и технологического оборудования, необходимого для выполнения работы, являющейся предметом Аукциона, </a:t>
            </a:r>
            <a:r>
              <a:rPr lang="ru-RU" altLang="ru-RU" sz="2400" b="1" dirty="0">
                <a:latin typeface="Arial" panose="020B0604020202020204" pitchFamily="34" charset="0"/>
                <a:cs typeface="Arial" panose="020B0604020202020204" pitchFamily="34" charset="0"/>
              </a:rPr>
              <a:t>не соответствуют требованиям законодательства и ограничивают конкуренцию</a:t>
            </a:r>
          </a:p>
          <a:p>
            <a:pPr marL="0" indent="0">
              <a:buNone/>
              <a:defRPr/>
            </a:pPr>
            <a:r>
              <a:rPr lang="ru-RU" altLang="ru-RU" sz="2400" dirty="0">
                <a:latin typeface="Arial" panose="020B0604020202020204" pitchFamily="34" charset="0"/>
                <a:cs typeface="Arial" panose="020B0604020202020204" pitchFamily="34" charset="0"/>
              </a:rPr>
              <a:t>(с)Решение ФАС России</a:t>
            </a:r>
          </a:p>
        </p:txBody>
      </p:sp>
    </p:spTree>
    <p:extLst>
      <p:ext uri="{BB962C8B-B14F-4D97-AF65-F5344CB8AC3E}">
        <p14:creationId xmlns:p14="http://schemas.microsoft.com/office/powerpoint/2010/main" val="4182715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idx="4294967295"/>
          </p:nvPr>
        </p:nvSpPr>
        <p:spPr>
          <a:xfrm>
            <a:off x="0" y="365125"/>
            <a:ext cx="7886700" cy="1052513"/>
          </a:xfrm>
        </p:spPr>
        <p:txBody>
          <a:bodyPr/>
          <a:lstStyle/>
          <a:p>
            <a:pPr algn="ctr"/>
            <a:r>
              <a:rPr lang="ru-RU" altLang="ru-RU">
                <a:latin typeface="Arial" panose="020B0604020202020204" pitchFamily="34" charset="0"/>
                <a:cs typeface="Arial" panose="020B0604020202020204" pitchFamily="34" charset="0"/>
              </a:rPr>
              <a:t>Объединение работ</a:t>
            </a:r>
          </a:p>
        </p:txBody>
      </p:sp>
      <p:sp>
        <p:nvSpPr>
          <p:cNvPr id="50179" name="Содержимое 2"/>
          <p:cNvSpPr>
            <a:spLocks noGrp="1"/>
          </p:cNvSpPr>
          <p:nvPr>
            <p:ph idx="4294967295"/>
          </p:nvPr>
        </p:nvSpPr>
        <p:spPr>
          <a:xfrm>
            <a:off x="440574" y="1417638"/>
            <a:ext cx="11471563" cy="5313362"/>
          </a:xfrm>
        </p:spPr>
        <p:txBody>
          <a:bodyPr>
            <a:noAutofit/>
          </a:bodyPr>
          <a:lstStyle/>
          <a:p>
            <a:pPr marL="0" indent="0">
              <a:buNone/>
            </a:pPr>
            <a:r>
              <a:rPr lang="ru-RU" altLang="ru-RU" sz="2400" dirty="0">
                <a:solidFill>
                  <a:srgbClr val="FF0000"/>
                </a:solidFill>
                <a:latin typeface="Arial" panose="020B0604020202020204" pitchFamily="34" charset="0"/>
                <a:cs typeface="Arial" panose="020B0604020202020204" pitchFamily="34" charset="0"/>
              </a:rPr>
              <a:t>Объединить работы по проектированию и строительные работы нельзя</a:t>
            </a:r>
            <a:r>
              <a:rPr lang="ru-RU" altLang="ru-RU" sz="2400" dirty="0">
                <a:latin typeface="Arial" panose="020B0604020202020204" pitchFamily="34" charset="0"/>
                <a:cs typeface="Arial" panose="020B0604020202020204" pitchFamily="34" charset="0"/>
              </a:rPr>
              <a:t>, так как это ограничивает конкуренцию и количество участников закупки, поскольку к лицам, выполняющим работы по проектированию и строительству, предъявляются различные требования. (</a:t>
            </a:r>
            <a:r>
              <a:rPr lang="ru-RU" altLang="ru-RU" sz="2400" b="1" dirty="0">
                <a:solidFill>
                  <a:srgbClr val="0000FF"/>
                </a:solidFill>
                <a:latin typeface="Arial" panose="020B0604020202020204" pitchFamily="34" charset="0"/>
                <a:cs typeface="Arial" panose="020B0604020202020204" pitchFamily="34" charset="0"/>
              </a:rPr>
              <a:t>исключение – стройка «под ключ»</a:t>
            </a:r>
            <a:r>
              <a:rPr lang="ru-RU" altLang="ru-RU" sz="2400" dirty="0">
                <a:latin typeface="Arial" panose="020B0604020202020204" pitchFamily="34" charset="0"/>
                <a:cs typeface="Arial" panose="020B0604020202020204" pitchFamily="34" charset="0"/>
              </a:rPr>
              <a:t>)</a:t>
            </a:r>
          </a:p>
          <a:p>
            <a:pPr marL="0" indent="0">
              <a:buNone/>
            </a:pPr>
            <a:r>
              <a:rPr lang="ru-RU" altLang="ru-RU" sz="2400" dirty="0">
                <a:latin typeface="Arial" panose="020B0604020202020204" pitchFamily="34" charset="0"/>
                <a:cs typeface="Arial" panose="020B0604020202020204" pitchFamily="34" charset="0"/>
              </a:rPr>
              <a:t>Объединение указанных работ в один лот может ограничивать круг участников лицами, которые являются членами всех необходимых СРО одновременно, а лица, которые имеют только одно СРО, из участия в закупке исключаются.</a:t>
            </a:r>
          </a:p>
          <a:p>
            <a:pPr marL="0" indent="0">
              <a:buNone/>
            </a:pPr>
            <a:r>
              <a:rPr lang="ru-RU" altLang="ru-RU" sz="2000" dirty="0">
                <a:latin typeface="Arial" panose="020B0604020202020204" pitchFamily="34" charset="0"/>
                <a:cs typeface="Arial" panose="020B0604020202020204" pitchFamily="34" charset="0"/>
              </a:rPr>
              <a:t>Данная позиция высказывалась регулятором (см., например, письмо Минэкономразвития России от 20.06.2016 № Д28и-1544 «Об объединении в один лот работ по подготовке проектной документации и строительно-монтажных работ»), а также поддерживается контрольным органом (см., например, решение ФАС России от 24.05.2016 по делу № К-834/16). Кроме того, в Обзоре судебной практики применения законодательства РФ о контрактной системе в сфере закупок товаров, работ, услуг для обеспечения государственных и муниципальных нужд (утв. Президиумом Верховного Суда РФ 28.06.2017) данную позицию поддерживает и Верховный суд РФ (см. пункт 3 Обзора).</a:t>
            </a:r>
          </a:p>
        </p:txBody>
      </p:sp>
    </p:spTree>
    <p:extLst>
      <p:ext uri="{BB962C8B-B14F-4D97-AF65-F5344CB8AC3E}">
        <p14:creationId xmlns:p14="http://schemas.microsoft.com/office/powerpoint/2010/main" val="3292469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idx="4294967295"/>
          </p:nvPr>
        </p:nvSpPr>
        <p:spPr>
          <a:xfrm>
            <a:off x="0" y="365125"/>
            <a:ext cx="7886700" cy="1052513"/>
          </a:xfrm>
        </p:spPr>
        <p:txBody>
          <a:bodyPr/>
          <a:lstStyle/>
          <a:p>
            <a:pPr algn="ctr"/>
            <a:r>
              <a:rPr lang="ru-RU" altLang="ru-RU">
                <a:latin typeface="Arial" panose="020B0604020202020204" pitchFamily="34" charset="0"/>
                <a:cs typeface="Arial" panose="020B0604020202020204" pitchFamily="34" charset="0"/>
              </a:rPr>
              <a:t>Объединение работ</a:t>
            </a:r>
          </a:p>
        </p:txBody>
      </p:sp>
      <p:sp>
        <p:nvSpPr>
          <p:cNvPr id="50179" name="Содержимое 2"/>
          <p:cNvSpPr>
            <a:spLocks noGrp="1"/>
          </p:cNvSpPr>
          <p:nvPr>
            <p:ph idx="4294967295"/>
          </p:nvPr>
        </p:nvSpPr>
        <p:spPr>
          <a:xfrm>
            <a:off x="457200" y="1571105"/>
            <a:ext cx="11313622" cy="5159896"/>
          </a:xfrm>
        </p:spPr>
        <p:txBody>
          <a:bodyPr>
            <a:normAutofit lnSpcReduction="10000"/>
          </a:bodyPr>
          <a:lstStyle/>
          <a:p>
            <a:pPr marL="0" indent="0">
              <a:buNone/>
            </a:pPr>
            <a:r>
              <a:rPr lang="ru-RU" altLang="ru-RU" sz="3200" dirty="0">
                <a:latin typeface="Arial" panose="020B0604020202020204" pitchFamily="34" charset="0"/>
                <a:cs typeface="Arial" panose="020B0604020202020204" pitchFamily="34" charset="0"/>
              </a:rPr>
              <a:t>Заказчик  вправе  объединить  в  один объект  </a:t>
            </a:r>
            <a:r>
              <a:rPr lang="ru-RU" altLang="ru-RU" sz="3200" dirty="0">
                <a:solidFill>
                  <a:srgbClr val="0000FF"/>
                </a:solidFill>
                <a:latin typeface="Arial" panose="020B0604020202020204" pitchFamily="34" charset="0"/>
                <a:cs typeface="Arial" panose="020B0604020202020204" pitchFamily="34" charset="0"/>
              </a:rPr>
              <a:t>строительные  работы,  поставку (монтируемого)  оборудования  и  монтаж</a:t>
            </a:r>
            <a:r>
              <a:rPr lang="ru-RU" altLang="ru-RU" sz="3200" dirty="0">
                <a:latin typeface="Arial" panose="020B0604020202020204" pitchFamily="34" charset="0"/>
                <a:cs typeface="Arial" panose="020B0604020202020204" pitchFamily="34" charset="0"/>
              </a:rPr>
              <a:t>,  </a:t>
            </a:r>
            <a:r>
              <a:rPr lang="ru-RU" altLang="ru-RU" sz="3200" dirty="0">
                <a:solidFill>
                  <a:srgbClr val="FF0000"/>
                </a:solidFill>
                <a:latin typeface="Arial" panose="020B0604020202020204" pitchFamily="34" charset="0"/>
                <a:cs typeface="Arial" panose="020B0604020202020204" pitchFamily="34" charset="0"/>
              </a:rPr>
              <a:t>если  они неразрывно связаны между собой</a:t>
            </a:r>
            <a:r>
              <a:rPr lang="ru-RU" altLang="ru-RU" sz="3200" dirty="0">
                <a:latin typeface="Arial" panose="020B0604020202020204" pitchFamily="34" charset="0"/>
                <a:cs typeface="Arial" panose="020B0604020202020204" pitchFamily="34" charset="0"/>
              </a:rPr>
              <a:t>. </a:t>
            </a:r>
          </a:p>
          <a:p>
            <a:pPr marL="0" indent="0">
              <a:buNone/>
            </a:pPr>
            <a:r>
              <a:rPr lang="ru-RU" altLang="ru-RU" sz="3200" dirty="0">
                <a:latin typeface="Arial" panose="020B0604020202020204" pitchFamily="34" charset="0"/>
                <a:cs typeface="Arial" panose="020B0604020202020204" pitchFamily="34" charset="0"/>
              </a:rPr>
              <a:t>Обзор Президиума Верховного Суда России от 28 июня 2017 г. </a:t>
            </a:r>
          </a:p>
          <a:p>
            <a:pPr marL="0" indent="0">
              <a:buNone/>
            </a:pPr>
            <a:r>
              <a:rPr lang="ru-RU" altLang="ru-RU" sz="3200" dirty="0">
                <a:latin typeface="Arial" panose="020B0604020202020204" pitchFamily="34" charset="0"/>
                <a:cs typeface="Arial" panose="020B0604020202020204" pitchFamily="34" charset="0"/>
              </a:rPr>
              <a:t>Предметом контракта может быть одновременно </a:t>
            </a:r>
            <a:r>
              <a:rPr lang="ru-RU" altLang="ru-RU" sz="3200" dirty="0">
                <a:solidFill>
                  <a:srgbClr val="FF0000"/>
                </a:solidFill>
                <a:latin typeface="Arial" panose="020B0604020202020204" pitchFamily="34" charset="0"/>
                <a:cs typeface="Arial" panose="020B0604020202020204" pitchFamily="34" charset="0"/>
              </a:rPr>
              <a:t>выполнение работ по проектированию, строительству и вводу в эксплуатацию объектов капитального строительства</a:t>
            </a:r>
            <a:r>
              <a:rPr lang="ru-RU" altLang="ru-RU" sz="3200" dirty="0">
                <a:latin typeface="Arial" panose="020B0604020202020204" pitchFamily="34" charset="0"/>
                <a:cs typeface="Arial" panose="020B0604020202020204" pitchFamily="34" charset="0"/>
              </a:rPr>
              <a:t> – согласно Постановлению Правительства РФ от 12.05.2017 N 563 (стройка «под ключ»)</a:t>
            </a:r>
          </a:p>
        </p:txBody>
      </p:sp>
    </p:spTree>
    <p:extLst>
      <p:ext uri="{BB962C8B-B14F-4D97-AF65-F5344CB8AC3E}">
        <p14:creationId xmlns:p14="http://schemas.microsoft.com/office/powerpoint/2010/main" val="30761535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idx="4294967295"/>
          </p:nvPr>
        </p:nvSpPr>
        <p:spPr>
          <a:xfrm>
            <a:off x="423948" y="365126"/>
            <a:ext cx="8221288" cy="831908"/>
          </a:xfrm>
        </p:spPr>
        <p:txBody>
          <a:bodyPr>
            <a:normAutofit/>
          </a:bodyPr>
          <a:lstStyle/>
          <a:p>
            <a:pPr algn="ctr"/>
            <a:r>
              <a:rPr lang="ru-RU" altLang="ru-RU" dirty="0">
                <a:latin typeface="Arial" panose="020B0604020202020204" pitchFamily="34" charset="0"/>
                <a:cs typeface="Arial" panose="020B0604020202020204" pitchFamily="34" charset="0"/>
              </a:rPr>
              <a:t>Объединение работ и товара</a:t>
            </a:r>
          </a:p>
        </p:txBody>
      </p:sp>
      <p:sp>
        <p:nvSpPr>
          <p:cNvPr id="50179" name="Содержимое 2"/>
          <p:cNvSpPr>
            <a:spLocks noGrp="1"/>
          </p:cNvSpPr>
          <p:nvPr>
            <p:ph idx="4294967295"/>
          </p:nvPr>
        </p:nvSpPr>
        <p:spPr>
          <a:xfrm>
            <a:off x="423948" y="1463935"/>
            <a:ext cx="11422063" cy="5167312"/>
          </a:xfrm>
        </p:spPr>
        <p:txBody>
          <a:bodyPr>
            <a:normAutofit fontScale="92500" lnSpcReduction="20000"/>
          </a:bodyPr>
          <a:lstStyle/>
          <a:p>
            <a:pPr marL="0" indent="0">
              <a:buNone/>
            </a:pPr>
            <a:r>
              <a:rPr lang="ru-RU" altLang="ru-RU" sz="3200" dirty="0">
                <a:latin typeface="Arial" panose="020B0604020202020204" pitchFamily="34" charset="0"/>
                <a:cs typeface="Arial" panose="020B0604020202020204" pitchFamily="34" charset="0"/>
              </a:rPr>
              <a:t>ФАС России, как правило, придерживается позиции, что строительство объектов «под ключ» осуществляется как единый непрерывный комплексный процесс создания готовой строительной продукции (проектирование - выполнение строительных и монтажных работ (в том числе комплектация строек технологическим и инженерным оборудованием), ввод в эксплуатацию. </a:t>
            </a:r>
          </a:p>
          <a:p>
            <a:pPr marL="0" indent="0">
              <a:buNone/>
            </a:pPr>
            <a:r>
              <a:rPr lang="ru-RU" altLang="ru-RU" sz="3200" dirty="0">
                <a:latin typeface="Arial" panose="020B0604020202020204" pitchFamily="34" charset="0"/>
                <a:cs typeface="Arial" panose="020B0604020202020204" pitchFamily="34" charset="0"/>
              </a:rPr>
              <a:t>В связи с этим, Заказчик </a:t>
            </a:r>
            <a:r>
              <a:rPr lang="ru-RU" altLang="ru-RU" sz="3200" dirty="0">
                <a:solidFill>
                  <a:srgbClr val="FF0000"/>
                </a:solidFill>
                <a:latin typeface="Arial" panose="020B0604020202020204" pitchFamily="34" charset="0"/>
                <a:cs typeface="Arial" panose="020B0604020202020204" pitchFamily="34" charset="0"/>
              </a:rPr>
              <a:t>вправе объединить в один лот работы по строительству и поставку товаров, неразрывно связанных со строительством</a:t>
            </a:r>
            <a:r>
              <a:rPr lang="ru-RU" altLang="ru-RU" sz="3200" dirty="0">
                <a:latin typeface="Arial" panose="020B0604020202020204" pitchFamily="34" charset="0"/>
                <a:cs typeface="Arial" panose="020B0604020202020204" pitchFamily="34" charset="0"/>
              </a:rPr>
              <a:t>. </a:t>
            </a:r>
          </a:p>
          <a:p>
            <a:pPr marL="0" indent="0">
              <a:buNone/>
            </a:pPr>
            <a:r>
              <a:rPr lang="ru-RU" altLang="ru-RU" sz="3200" dirty="0">
                <a:latin typeface="Arial" panose="020B0604020202020204" pitchFamily="34" charset="0"/>
                <a:cs typeface="Arial" panose="020B0604020202020204" pitchFamily="34" charset="0"/>
              </a:rPr>
              <a:t>Это может быть, к примеру, </a:t>
            </a:r>
            <a:r>
              <a:rPr lang="ru-RU" altLang="ru-RU" sz="3200" dirty="0">
                <a:solidFill>
                  <a:srgbClr val="FF0000"/>
                </a:solidFill>
                <a:latin typeface="Arial" panose="020B0604020202020204" pitchFamily="34" charset="0"/>
                <a:cs typeface="Arial" panose="020B0604020202020204" pitchFamily="34" charset="0"/>
              </a:rPr>
              <a:t>инженерное оборудование, системы вентиляции, искусственного освещения </a:t>
            </a:r>
            <a:r>
              <a:rPr lang="ru-RU" altLang="ru-RU" sz="3200" dirty="0">
                <a:latin typeface="Arial" panose="020B0604020202020204" pitchFamily="34" charset="0"/>
                <a:cs typeface="Arial" panose="020B0604020202020204" pitchFamily="34" charset="0"/>
              </a:rPr>
              <a:t>и т.д., </a:t>
            </a:r>
            <a:r>
              <a:rPr lang="ru-RU" altLang="ru-RU" sz="3200" b="1" dirty="0">
                <a:latin typeface="Arial" panose="020B0604020202020204" pitchFamily="34" charset="0"/>
                <a:cs typeface="Arial" panose="020B0604020202020204" pitchFamily="34" charset="0"/>
              </a:rPr>
              <a:t>монтаж которых должен осуществляться во время строительства, и которые кроме всего прочего необходимы для ввода объекта в эксплуатацию</a:t>
            </a:r>
            <a:r>
              <a:rPr lang="ru-RU" altLang="ru-RU"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164979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0A8FF-6267-C8D0-258E-77463D60BA4B}"/>
            </a:ext>
          </a:extLst>
        </p:cNvPr>
        <p:cNvGrpSpPr/>
        <p:nvPr/>
      </p:nvGrpSpPr>
      <p:grpSpPr>
        <a:xfrm>
          <a:off x="0" y="0"/>
          <a:ext cx="0" cy="0"/>
          <a:chOff x="0" y="0"/>
          <a:chExt cx="0" cy="0"/>
        </a:xfrm>
      </p:grpSpPr>
      <p:sp>
        <p:nvSpPr>
          <p:cNvPr id="47106" name="Заголовок 1">
            <a:extLst>
              <a:ext uri="{FF2B5EF4-FFF2-40B4-BE49-F238E27FC236}">
                <a16:creationId xmlns:a16="http://schemas.microsoft.com/office/drawing/2014/main" id="{24CFE7AA-4CB6-BF38-72CE-42B447D5F16E}"/>
              </a:ext>
            </a:extLst>
          </p:cNvPr>
          <p:cNvSpPr>
            <a:spLocks noGrp="1"/>
          </p:cNvSpPr>
          <p:nvPr>
            <p:ph type="title" idx="4294967295"/>
          </p:nvPr>
        </p:nvSpPr>
        <p:spPr>
          <a:xfrm>
            <a:off x="322747" y="277812"/>
            <a:ext cx="7404562" cy="759000"/>
          </a:xfrm>
        </p:spPr>
        <p:txBody>
          <a:bodyPr>
            <a:normAutofit/>
          </a:bodyPr>
          <a:lstStyle/>
          <a:p>
            <a:r>
              <a:rPr lang="ru-RU" altLang="ru-RU" sz="4000" b="1" dirty="0">
                <a:latin typeface="Arial" panose="020B0604020202020204" pitchFamily="34" charset="0"/>
                <a:cs typeface="Arial" panose="020B0604020202020204" pitchFamily="34" charset="0"/>
              </a:rPr>
              <a:t>Пример объединения</a:t>
            </a:r>
          </a:p>
        </p:txBody>
      </p:sp>
      <p:sp>
        <p:nvSpPr>
          <p:cNvPr id="3" name="Объект 2">
            <a:extLst>
              <a:ext uri="{FF2B5EF4-FFF2-40B4-BE49-F238E27FC236}">
                <a16:creationId xmlns:a16="http://schemas.microsoft.com/office/drawing/2014/main" id="{D5447810-27BE-1CC9-7DBE-6BC1AA5A130B}"/>
              </a:ext>
            </a:extLst>
          </p:cNvPr>
          <p:cNvSpPr>
            <a:spLocks noGrp="1"/>
          </p:cNvSpPr>
          <p:nvPr>
            <p:ph idx="4294967295"/>
          </p:nvPr>
        </p:nvSpPr>
        <p:spPr>
          <a:xfrm>
            <a:off x="322748" y="1107347"/>
            <a:ext cx="5580534" cy="5612235"/>
          </a:xfrm>
        </p:spPr>
        <p:txBody>
          <a:bodyPr>
            <a:normAutofit/>
          </a:bodyPr>
          <a:lstStyle/>
          <a:p>
            <a:pPr marL="0" indent="0">
              <a:buNone/>
              <a:defRPr/>
            </a:pPr>
            <a:r>
              <a:rPr lang="ru-RU" sz="3100" b="1" dirty="0"/>
              <a:t>Что можно</a:t>
            </a:r>
          </a:p>
          <a:p>
            <a:pPr>
              <a:defRPr/>
            </a:pPr>
            <a:r>
              <a:rPr lang="ru-RU" sz="2600" dirty="0"/>
              <a:t>Стройка/ремонт + розетки, выключатели</a:t>
            </a:r>
          </a:p>
          <a:p>
            <a:pPr>
              <a:defRPr/>
            </a:pPr>
            <a:r>
              <a:rPr lang="ru-RU" sz="2600" dirty="0"/>
              <a:t>Стройка/ремонт + системы кондиционирования</a:t>
            </a:r>
          </a:p>
          <a:p>
            <a:pPr>
              <a:defRPr/>
            </a:pPr>
            <a:r>
              <a:rPr lang="ru-RU" sz="2600" dirty="0"/>
              <a:t>Стройка/ремонт + слаботочные сети</a:t>
            </a:r>
          </a:p>
          <a:p>
            <a:pPr>
              <a:defRPr/>
            </a:pPr>
            <a:r>
              <a:rPr lang="ru-RU" sz="2800" dirty="0"/>
              <a:t>Стройка/ремонт +</a:t>
            </a:r>
            <a:r>
              <a:rPr lang="ru-RU" sz="2600" dirty="0"/>
              <a:t> ОПС</a:t>
            </a:r>
          </a:p>
          <a:p>
            <a:pPr>
              <a:defRPr/>
            </a:pPr>
            <a:r>
              <a:rPr lang="ru-RU" sz="2800" dirty="0"/>
              <a:t>Стройка/ремонт +</a:t>
            </a:r>
            <a:r>
              <a:rPr lang="ru-RU" sz="2600" dirty="0"/>
              <a:t> СКУД</a:t>
            </a:r>
          </a:p>
          <a:p>
            <a:pPr>
              <a:defRPr/>
            </a:pPr>
            <a:r>
              <a:rPr lang="ru-RU" sz="2800" dirty="0"/>
              <a:t>Стройка/ремонт +</a:t>
            </a:r>
            <a:r>
              <a:rPr lang="ru-RU" sz="2600" dirty="0"/>
              <a:t> монтируемое (в пол, в стены, в потолок) оборудование</a:t>
            </a:r>
            <a:endParaRPr lang="ru-RU" dirty="0"/>
          </a:p>
        </p:txBody>
      </p:sp>
      <p:sp>
        <p:nvSpPr>
          <p:cNvPr id="2" name="Объект 2">
            <a:extLst>
              <a:ext uri="{FF2B5EF4-FFF2-40B4-BE49-F238E27FC236}">
                <a16:creationId xmlns:a16="http://schemas.microsoft.com/office/drawing/2014/main" id="{C3169CF0-E864-2C0C-CC70-AB0BCE5A22F9}"/>
              </a:ext>
            </a:extLst>
          </p:cNvPr>
          <p:cNvSpPr txBox="1">
            <a:spLocks/>
          </p:cNvSpPr>
          <p:nvPr/>
        </p:nvSpPr>
        <p:spPr bwMode="auto">
          <a:xfrm>
            <a:off x="6288719" y="1107346"/>
            <a:ext cx="5690760" cy="5472841"/>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sz="2800" b="1" i="0" u="none" strike="noStrike" kern="0" cap="none" spc="0" normalizeH="0" baseline="0" noProof="0" dirty="0">
                <a:ln>
                  <a:noFill/>
                </a:ln>
                <a:solidFill>
                  <a:prstClr val="black"/>
                </a:solidFill>
                <a:effectLst/>
                <a:uLnTx/>
                <a:uFillTx/>
                <a:latin typeface="Arial" panose="020B0604020202020204"/>
                <a:ea typeface="+mn-ea"/>
                <a:cs typeface="+mn-cs"/>
              </a:rPr>
              <a:t>Что нельзя</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sz="2800" b="0" i="0" u="none" strike="noStrike" kern="0" cap="none" spc="0" normalizeH="0" baseline="0" noProof="0" dirty="0">
                <a:ln>
                  <a:noFill/>
                </a:ln>
                <a:solidFill>
                  <a:prstClr val="black"/>
                </a:solidFill>
                <a:effectLst/>
                <a:uLnTx/>
                <a:uFillTx/>
                <a:latin typeface="Arial" panose="020B0604020202020204"/>
                <a:ea typeface="+mn-ea"/>
                <a:cs typeface="+mn-cs"/>
              </a:rPr>
              <a:t>Мебель</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sz="2800" b="0" i="0" u="none" strike="noStrike" kern="0" cap="none" spc="0" normalizeH="0" baseline="0" noProof="0" dirty="0">
                <a:ln>
                  <a:noFill/>
                </a:ln>
                <a:solidFill>
                  <a:prstClr val="black"/>
                </a:solidFill>
                <a:effectLst/>
                <a:uLnTx/>
                <a:uFillTx/>
                <a:latin typeface="Arial" panose="020B0604020202020204"/>
                <a:ea typeface="+mn-ea"/>
                <a:cs typeface="+mn-cs"/>
              </a:rPr>
              <a:t>Оргтехника</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sz="2800" b="0" i="0" u="none" strike="noStrike" kern="0" cap="none" spc="0" normalizeH="0" baseline="0" noProof="0" dirty="0">
                <a:ln>
                  <a:noFill/>
                </a:ln>
                <a:solidFill>
                  <a:prstClr val="black"/>
                </a:solidFill>
                <a:effectLst/>
                <a:uLnTx/>
                <a:uFillTx/>
                <a:latin typeface="Arial" panose="020B0604020202020204"/>
                <a:ea typeface="+mn-ea"/>
                <a:cs typeface="+mn-cs"/>
              </a:rPr>
              <a:t>Не монтируемое оборудование</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endParaRPr kumimoji="0" lang="ru-RU" sz="2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267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1340768"/>
            <a:ext cx="8229600" cy="1368152"/>
          </a:xfrm>
        </p:spPr>
        <p:txBody>
          <a:bodyPr>
            <a:normAutofit fontScale="90000"/>
          </a:bodyPr>
          <a:lstStyle/>
          <a:p>
            <a:pPr algn="l"/>
            <a:r>
              <a:rPr lang="ru-RU" sz="2400" b="1" dirty="0">
                <a:solidFill>
                  <a:srgbClr val="002060"/>
                </a:solidFill>
              </a:rPr>
              <a:t>-стратегическая сессия</a:t>
            </a:r>
            <a:br>
              <a:rPr lang="ru-RU" sz="2400" b="1" dirty="0">
                <a:solidFill>
                  <a:srgbClr val="002060"/>
                </a:solidFill>
              </a:rPr>
            </a:br>
            <a:r>
              <a:rPr lang="ru-RU" sz="2400" b="1" dirty="0">
                <a:solidFill>
                  <a:srgbClr val="002060"/>
                </a:solidFill>
              </a:rPr>
              <a:t>-совещания с государственными и муниципальными заказчиками</a:t>
            </a:r>
            <a:br>
              <a:rPr lang="ru-RU" sz="2400" b="1" dirty="0">
                <a:solidFill>
                  <a:srgbClr val="002060"/>
                </a:solidFill>
              </a:rPr>
            </a:br>
            <a:r>
              <a:rPr lang="ru-RU" sz="2400" b="1" dirty="0">
                <a:solidFill>
                  <a:srgbClr val="002060"/>
                </a:solidFill>
              </a:rPr>
              <a:t>- региональный </a:t>
            </a:r>
            <a:r>
              <a:rPr lang="ru-RU" sz="2400" b="1" dirty="0" err="1">
                <a:solidFill>
                  <a:srgbClr val="002060"/>
                </a:solidFill>
              </a:rPr>
              <a:t>телеграм</a:t>
            </a:r>
            <a:r>
              <a:rPr lang="ru-RU" sz="2400" b="1" dirty="0">
                <a:solidFill>
                  <a:srgbClr val="002060"/>
                </a:solidFill>
              </a:rPr>
              <a:t>-чат для заказчиков</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91544" y="3095582"/>
            <a:ext cx="3660950" cy="2421651"/>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12025" y="3095582"/>
            <a:ext cx="3809355" cy="2421651"/>
          </a:xfrm>
        </p:spPr>
      </p:pic>
      <p:sp>
        <p:nvSpPr>
          <p:cNvPr id="9" name="Прямоугольник 8"/>
          <p:cNvSpPr/>
          <p:nvPr/>
        </p:nvSpPr>
        <p:spPr>
          <a:xfrm>
            <a:off x="3143672" y="1"/>
            <a:ext cx="6264696" cy="1384995"/>
          </a:xfrm>
          <a:prstGeom prst="rect">
            <a:avLst/>
          </a:prstGeom>
        </p:spPr>
        <p:txBody>
          <a:bodyPr wrap="square">
            <a:spAutoFit/>
          </a:bodyPr>
          <a:lstStyle/>
          <a:p>
            <a:pPr algn="ctr" defTabSz="457200" rtl="0"/>
            <a:r>
              <a:rPr lang="ru-RU" sz="2800" b="1" kern="1200" dirty="0">
                <a:solidFill>
                  <a:prstClr val="black"/>
                </a:solidFill>
                <a:latin typeface="Trebuchet MS" panose="020B0603020202020204"/>
              </a:rPr>
              <a:t>Популяризация цифровой вертикали в строительной отрасли </a:t>
            </a:r>
          </a:p>
        </p:txBody>
      </p:sp>
    </p:spTree>
    <p:extLst>
      <p:ext uri="{BB962C8B-B14F-4D97-AF65-F5344CB8AC3E}">
        <p14:creationId xmlns:p14="http://schemas.microsoft.com/office/powerpoint/2010/main" val="195326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4C71D-B094-D263-E004-EF2EABE43F0A}"/>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F91DA491-9FB5-9578-E110-B17221628314}"/>
              </a:ext>
            </a:extLst>
          </p:cNvPr>
          <p:cNvSpPr>
            <a:spLocks noGrp="1" noChangeArrowheads="1"/>
          </p:cNvSpPr>
          <p:nvPr>
            <p:ph type="title" idx="4294967295"/>
          </p:nvPr>
        </p:nvSpPr>
        <p:spPr>
          <a:xfrm>
            <a:off x="382384" y="320675"/>
            <a:ext cx="10209415" cy="1200150"/>
          </a:xfrm>
        </p:spPr>
        <p:txBody>
          <a:bodyPr>
            <a:noAutofit/>
          </a:bodyPr>
          <a:lstStyle/>
          <a:p>
            <a:pPr algn="ctr"/>
            <a:r>
              <a:rPr lang="ru-RU" altLang="ru-RU" sz="4000" b="1" dirty="0" err="1">
                <a:latin typeface="Arial" panose="020B0604020202020204" pitchFamily="34" charset="0"/>
                <a:cs typeface="Arial" panose="020B0604020202020204" pitchFamily="34" charset="0"/>
              </a:rPr>
              <a:t>Стройконтроль</a:t>
            </a:r>
            <a:r>
              <a:rPr lang="ru-RU" altLang="ru-RU" sz="4000" b="1" dirty="0">
                <a:latin typeface="Arial" panose="020B0604020202020204" pitchFamily="34" charset="0"/>
                <a:cs typeface="Arial" panose="020B0604020202020204" pitchFamily="34" charset="0"/>
              </a:rPr>
              <a:t> подрядчику - незаконно</a:t>
            </a:r>
          </a:p>
        </p:txBody>
      </p:sp>
      <p:sp>
        <p:nvSpPr>
          <p:cNvPr id="39939" name="Rectangle 3">
            <a:extLst>
              <a:ext uri="{FF2B5EF4-FFF2-40B4-BE49-F238E27FC236}">
                <a16:creationId xmlns:a16="http://schemas.microsoft.com/office/drawing/2014/main" id="{C235155B-78DB-8B7D-F460-38A2A0C974ED}"/>
              </a:ext>
            </a:extLst>
          </p:cNvPr>
          <p:cNvSpPr>
            <a:spLocks noGrp="1" noChangeArrowheads="1"/>
          </p:cNvSpPr>
          <p:nvPr>
            <p:ph type="body" idx="4294967295"/>
          </p:nvPr>
        </p:nvSpPr>
        <p:spPr>
          <a:xfrm>
            <a:off x="382383" y="1520825"/>
            <a:ext cx="11247121" cy="5162608"/>
          </a:xfrm>
        </p:spPr>
        <p:txBody>
          <a:bodyPr>
            <a:normAutofit fontScale="92500" lnSpcReduction="10000"/>
          </a:bodyPr>
          <a:lstStyle/>
          <a:p>
            <a:r>
              <a:rPr lang="ru-RU" altLang="ru-RU" sz="2400" dirty="0">
                <a:latin typeface="Arial" panose="020B0604020202020204" pitchFamily="34" charset="0"/>
                <a:cs typeface="Arial" panose="020B0604020202020204" pitchFamily="34" charset="0"/>
              </a:rPr>
              <a:t>Заказчик провел один за другим электронные аукционы: на капремонт здания и на строительный контроль в отношении этого объекта. Контракты по итогам закупок заключили с одним и тем же участником. </a:t>
            </a:r>
          </a:p>
          <a:p>
            <a:r>
              <a:rPr lang="ru-RU" altLang="ru-RU" sz="2400" dirty="0">
                <a:latin typeface="Arial" panose="020B0604020202020204" pitchFamily="34" charset="0"/>
                <a:cs typeface="Arial" panose="020B0604020202020204" pitchFamily="34" charset="0"/>
              </a:rPr>
              <a:t>Однако прокуратура оспорила в суде контракт на услуги </a:t>
            </a:r>
            <a:r>
              <a:rPr lang="ru-RU" altLang="ru-RU" sz="2400" dirty="0" err="1">
                <a:latin typeface="Arial" panose="020B0604020202020204" pitchFamily="34" charset="0"/>
                <a:cs typeface="Arial" panose="020B0604020202020204" pitchFamily="34" charset="0"/>
              </a:rPr>
              <a:t>стройконтроля</a:t>
            </a:r>
            <a:r>
              <a:rPr lang="ru-RU" altLang="ru-RU" sz="2400" dirty="0">
                <a:latin typeface="Arial" panose="020B0604020202020204" pitchFamily="34" charset="0"/>
                <a:cs typeface="Arial" panose="020B0604020202020204" pitchFamily="34" charset="0"/>
              </a:rPr>
              <a:t>.</a:t>
            </a:r>
          </a:p>
          <a:p>
            <a:r>
              <a:rPr lang="ru-RU" altLang="ru-RU" sz="2400" dirty="0">
                <a:latin typeface="Arial" panose="020B0604020202020204" pitchFamily="34" charset="0"/>
                <a:cs typeface="Arial" panose="020B0604020202020204" pitchFamily="34" charset="0"/>
              </a:rPr>
              <a:t>Суды признали закупку и сделку </a:t>
            </a:r>
            <a:r>
              <a:rPr lang="ru-RU" altLang="ru-RU" sz="2400" b="1" dirty="0">
                <a:latin typeface="Arial" panose="020B0604020202020204" pitchFamily="34" charset="0"/>
                <a:cs typeface="Arial" panose="020B0604020202020204" pitchFamily="34" charset="0"/>
              </a:rPr>
              <a:t>недействительными</a:t>
            </a:r>
            <a:r>
              <a:rPr lang="ru-RU" altLang="ru-RU" sz="2400" dirty="0">
                <a:latin typeface="Arial" panose="020B0604020202020204" pitchFamily="34" charset="0"/>
                <a:cs typeface="Arial" panose="020B0604020202020204" pitchFamily="34" charset="0"/>
              </a:rPr>
              <a:t>. Они указали: градостроительное законодательство требует, чтобы контроль вела каждая из сторон договора подряда. </a:t>
            </a:r>
            <a:r>
              <a:rPr lang="ru-RU" altLang="ru-RU" sz="2400" b="1" dirty="0">
                <a:latin typeface="Arial" panose="020B0604020202020204" pitchFamily="34" charset="0"/>
                <a:cs typeface="Arial" panose="020B0604020202020204" pitchFamily="34" charset="0"/>
              </a:rPr>
              <a:t>Заказчик не вправе передать подрядчику свою функцию, иначе цель контроля не будет достигнута.</a:t>
            </a:r>
          </a:p>
          <a:p>
            <a:r>
              <a:rPr lang="ru-RU" altLang="ru-RU" sz="2400" dirty="0">
                <a:latin typeface="Arial" panose="020B0604020202020204" pitchFamily="34" charset="0"/>
                <a:cs typeface="Arial" panose="020B0604020202020204" pitchFamily="34" charset="0"/>
              </a:rPr>
              <a:t>ФАС России разъясняла («О правомерности выполнения строительно-монтажных работ и проведения строительного контроля одной организацией»): ситуация, когда подрядчик фактически осуществляет контроль "над самим собой", недопустима. </a:t>
            </a:r>
            <a:r>
              <a:rPr lang="ru-RU" altLang="ru-RU" sz="2400" b="1" dirty="0">
                <a:latin typeface="Arial" panose="020B0604020202020204" pitchFamily="34" charset="0"/>
                <a:cs typeface="Arial" panose="020B0604020202020204" pitchFamily="34" charset="0"/>
              </a:rPr>
              <a:t>Заказчик обязан обеспечить контроль самостоятельно или с привлечением третьего лица.</a:t>
            </a:r>
          </a:p>
          <a:p>
            <a:endParaRPr lang="ru-RU" altLang="ru-RU" sz="2000" dirty="0">
              <a:latin typeface="Arial" panose="020B0604020202020204" pitchFamily="34" charset="0"/>
              <a:cs typeface="Arial" panose="020B0604020202020204" pitchFamily="34" charset="0"/>
            </a:endParaRPr>
          </a:p>
          <a:p>
            <a:r>
              <a:rPr lang="ru-RU" altLang="ru-RU" sz="2000" dirty="0">
                <a:solidFill>
                  <a:srgbClr val="0000FF"/>
                </a:solidFill>
                <a:latin typeface="Arial" panose="020B0604020202020204" pitchFamily="34" charset="0"/>
                <a:cs typeface="Arial" panose="020B0604020202020204" pitchFamily="34" charset="0"/>
              </a:rPr>
              <a:t>Постановление 17-ого ААС от 22.03.2021 по делу N А60-50865/2020</a:t>
            </a:r>
            <a:endParaRPr lang="ru-RU" altLang="ru-RU" sz="1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089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idx="4294967295"/>
          </p:nvPr>
        </p:nvSpPr>
        <p:spPr>
          <a:xfrm>
            <a:off x="571904" y="190558"/>
            <a:ext cx="8569325" cy="760413"/>
          </a:xfrm>
        </p:spPr>
        <p:txBody>
          <a:bodyPr/>
          <a:lstStyle/>
          <a:p>
            <a:r>
              <a:rPr lang="ru-RU" altLang="ru-RU" sz="4000" dirty="0">
                <a:latin typeface="Arial" panose="020B0604020202020204" pitchFamily="34" charset="0"/>
                <a:cs typeface="Arial" panose="020B0604020202020204" pitchFamily="34" charset="0"/>
              </a:rPr>
              <a:t>Нюансы описания объекта закупки</a:t>
            </a:r>
          </a:p>
        </p:txBody>
      </p:sp>
      <p:sp>
        <p:nvSpPr>
          <p:cNvPr id="4099" name="Объект 2"/>
          <p:cNvSpPr>
            <a:spLocks noGrp="1"/>
          </p:cNvSpPr>
          <p:nvPr>
            <p:ph idx="4294967295"/>
          </p:nvPr>
        </p:nvSpPr>
        <p:spPr>
          <a:xfrm>
            <a:off x="332509" y="1239924"/>
            <a:ext cx="11658600" cy="5356225"/>
          </a:xfrm>
        </p:spPr>
        <p:txBody>
          <a:bodyPr>
            <a:noAutofit/>
          </a:bodyPr>
          <a:lstStyle/>
          <a:p>
            <a:pPr marL="0" indent="0">
              <a:spcBef>
                <a:spcPts val="600"/>
              </a:spcBef>
              <a:buNone/>
              <a:defRPr/>
            </a:pPr>
            <a:r>
              <a:rPr lang="ru-RU" altLang="ru-RU" sz="2300" b="1" dirty="0">
                <a:latin typeface="Arial" panose="020B0604020202020204" pitchFamily="34" charset="0"/>
                <a:cs typeface="Arial" panose="020B0604020202020204" pitchFamily="34" charset="0"/>
              </a:rPr>
              <a:t>Работы: </a:t>
            </a:r>
          </a:p>
          <a:p>
            <a:pPr>
              <a:spcBef>
                <a:spcPts val="600"/>
              </a:spcBef>
              <a:defRPr/>
            </a:pPr>
            <a:r>
              <a:rPr lang="ru-RU" altLang="ru-RU" sz="2300" dirty="0">
                <a:latin typeface="Arial" panose="020B0604020202020204" pitchFamily="34" charset="0"/>
                <a:cs typeface="Arial" panose="020B0604020202020204" pitchFamily="34" charset="0"/>
              </a:rPr>
              <a:t>ООЗ состоит из 1 или 2 частей:</a:t>
            </a:r>
          </a:p>
          <a:p>
            <a:pPr>
              <a:spcBef>
                <a:spcPts val="600"/>
              </a:spcBef>
              <a:defRPr/>
            </a:pPr>
            <a:r>
              <a:rPr lang="ru-RU" altLang="ru-RU" sz="2300" u="sng" dirty="0">
                <a:latin typeface="Arial" panose="020B0604020202020204" pitchFamily="34" charset="0"/>
                <a:cs typeface="Arial" panose="020B0604020202020204" pitchFamily="34" charset="0"/>
              </a:rPr>
              <a:t>Часть 1</a:t>
            </a:r>
            <a:r>
              <a:rPr lang="ru-RU" altLang="ru-RU" sz="2300" dirty="0">
                <a:latin typeface="Arial" panose="020B0604020202020204" pitchFamily="34" charset="0"/>
                <a:cs typeface="Arial" panose="020B0604020202020204" pitchFamily="34" charset="0"/>
              </a:rPr>
              <a:t>: описание работ (пример: ремонт фасада 100 </a:t>
            </a:r>
            <a:r>
              <a:rPr lang="ru-RU" altLang="ru-RU" sz="2300" dirty="0" err="1">
                <a:latin typeface="Arial" panose="020B0604020202020204" pitchFamily="34" charset="0"/>
                <a:cs typeface="Arial" panose="020B0604020202020204" pitchFamily="34" charset="0"/>
              </a:rPr>
              <a:t>кв.м</a:t>
            </a:r>
            <a:r>
              <a:rPr lang="ru-RU" altLang="ru-RU" sz="2300" dirty="0">
                <a:latin typeface="Arial" panose="020B0604020202020204" pitchFamily="34" charset="0"/>
                <a:cs typeface="Arial" panose="020B0604020202020204" pitchFamily="34" charset="0"/>
              </a:rPr>
              <a:t>. с отбивкой старой штукатурки, укладкой новой и покраской)</a:t>
            </a:r>
          </a:p>
          <a:p>
            <a:pPr>
              <a:spcBef>
                <a:spcPts val="600"/>
              </a:spcBef>
              <a:defRPr/>
            </a:pPr>
            <a:r>
              <a:rPr lang="ru-RU" altLang="ru-RU" sz="2300" u="sng" dirty="0">
                <a:latin typeface="Arial" panose="020B0604020202020204" pitchFamily="34" charset="0"/>
                <a:cs typeface="Arial" panose="020B0604020202020204" pitchFamily="34" charset="0"/>
              </a:rPr>
              <a:t>Часть 2 </a:t>
            </a:r>
            <a:r>
              <a:rPr lang="ru-RU" altLang="ru-RU" sz="2300" dirty="0">
                <a:latin typeface="Arial" panose="020B0604020202020204" pitchFamily="34" charset="0"/>
                <a:cs typeface="Arial" panose="020B0604020202020204" pitchFamily="34" charset="0"/>
              </a:rPr>
              <a:t>(</a:t>
            </a:r>
            <a:r>
              <a:rPr lang="ru-RU" altLang="ru-RU" sz="2300" i="1" dirty="0">
                <a:latin typeface="Arial" panose="020B0604020202020204" pitchFamily="34" charset="0"/>
                <a:cs typeface="Arial" panose="020B0604020202020204" pitchFamily="34" charset="0"/>
              </a:rPr>
              <a:t>как правило</a:t>
            </a:r>
            <a:r>
              <a:rPr lang="ru-RU" altLang="ru-RU" sz="2300" dirty="0">
                <a:latin typeface="Arial" panose="020B0604020202020204" pitchFamily="34" charset="0"/>
                <a:cs typeface="Arial" panose="020B0604020202020204" pitchFamily="34" charset="0"/>
              </a:rPr>
              <a:t>): </a:t>
            </a:r>
          </a:p>
          <a:p>
            <a:pPr>
              <a:spcBef>
                <a:spcPts val="600"/>
              </a:spcBef>
              <a:defRPr/>
            </a:pPr>
            <a:r>
              <a:rPr lang="ru-RU" altLang="ru-RU" sz="2300" dirty="0">
                <a:latin typeface="Arial" panose="020B0604020202020204" pitchFamily="34" charset="0"/>
                <a:cs typeface="Arial" panose="020B0604020202020204" pitchFamily="34" charset="0"/>
              </a:rPr>
              <a:t>2.1. описание </a:t>
            </a:r>
            <a:r>
              <a:rPr lang="ru-RU" altLang="ru-RU" sz="2300" b="1" dirty="0">
                <a:latin typeface="Arial" panose="020B0604020202020204" pitchFamily="34" charset="0"/>
                <a:cs typeface="Arial" panose="020B0604020202020204" pitchFamily="34" charset="0"/>
              </a:rPr>
              <a:t>используемых</a:t>
            </a:r>
            <a:r>
              <a:rPr lang="ru-RU" altLang="ru-RU" sz="2300" dirty="0">
                <a:latin typeface="Arial" panose="020B0604020202020204" pitchFamily="34" charset="0"/>
                <a:cs typeface="Arial" panose="020B0604020202020204" pitchFamily="34" charset="0"/>
              </a:rPr>
              <a:t> товаров по общим правилам (пример: краска не менее… не более…)</a:t>
            </a:r>
          </a:p>
          <a:p>
            <a:pPr>
              <a:spcBef>
                <a:spcPts val="600"/>
              </a:spcBef>
              <a:defRPr/>
            </a:pPr>
            <a:r>
              <a:rPr lang="ru-RU" altLang="ru-RU" sz="2300" dirty="0">
                <a:latin typeface="Arial" panose="020B0604020202020204" pitchFamily="34" charset="0"/>
                <a:cs typeface="Arial" panose="020B0604020202020204" pitchFamily="34" charset="0"/>
              </a:rPr>
              <a:t>2.2. описание </a:t>
            </a:r>
            <a:r>
              <a:rPr lang="ru-RU" altLang="ru-RU" sz="2300" b="1" dirty="0">
                <a:latin typeface="Arial" panose="020B0604020202020204" pitchFamily="34" charset="0"/>
                <a:cs typeface="Arial" panose="020B0604020202020204" pitchFamily="34" charset="0"/>
              </a:rPr>
              <a:t>поставляемых</a:t>
            </a:r>
            <a:r>
              <a:rPr lang="ru-RU" altLang="ru-RU" sz="2300" dirty="0">
                <a:latin typeface="Arial" panose="020B0604020202020204" pitchFamily="34" charset="0"/>
                <a:cs typeface="Arial" panose="020B0604020202020204" pitchFamily="34" charset="0"/>
              </a:rPr>
              <a:t> товаров по общим правилам (передающихся по акту, ТН или ставящихся на баланс)</a:t>
            </a:r>
          </a:p>
          <a:p>
            <a:pPr>
              <a:spcBef>
                <a:spcPts val="600"/>
              </a:spcBef>
              <a:defRPr/>
            </a:pPr>
            <a:r>
              <a:rPr lang="ru-RU" altLang="ru-RU" sz="2300" dirty="0">
                <a:latin typeface="Arial" panose="020B0604020202020204" pitchFamily="34" charset="0"/>
                <a:cs typeface="Arial" panose="020B0604020202020204" pitchFamily="34" charset="0"/>
              </a:rPr>
              <a:t>Нельзя устанавливать требования к сотрудникам и оборудованию – </a:t>
            </a:r>
            <a:r>
              <a:rPr lang="ru-RU" altLang="ru-RU" sz="2300" i="1" dirty="0">
                <a:latin typeface="Arial" panose="020B0604020202020204" pitchFamily="34" charset="0"/>
                <a:cs typeface="Arial" panose="020B0604020202020204" pitchFamily="34" charset="0"/>
              </a:rPr>
              <a:t>есть исключения!</a:t>
            </a:r>
          </a:p>
          <a:p>
            <a:pPr>
              <a:spcBef>
                <a:spcPts val="600"/>
              </a:spcBef>
              <a:defRPr/>
            </a:pPr>
            <a:r>
              <a:rPr lang="ru-RU" altLang="ru-RU" sz="2300" dirty="0">
                <a:latin typeface="Arial" panose="020B0604020202020204" pitchFamily="34" charset="0"/>
                <a:cs typeface="Arial" panose="020B0604020202020204" pitchFamily="34" charset="0"/>
              </a:rPr>
              <a:t>Нельзя указывать сильно избыточные показатели (% пыли в ветоши), нельзя указывать сильно мало показателей (окно 1 х 2 м), нельзя использовать нестандартные показатели (отсутствующие в ГОСТе).</a:t>
            </a:r>
          </a:p>
          <a:p>
            <a:pPr>
              <a:spcBef>
                <a:spcPts val="600"/>
              </a:spcBef>
              <a:defRPr/>
            </a:pPr>
            <a:r>
              <a:rPr lang="ru-RU" altLang="ru-RU" sz="2300" b="1" dirty="0">
                <a:solidFill>
                  <a:srgbClr val="FF0000"/>
                </a:solidFill>
                <a:latin typeface="Arial" panose="020B0604020202020204" pitchFamily="34" charset="0"/>
                <a:cs typeface="Arial" panose="020B0604020202020204" pitchFamily="34" charset="0"/>
              </a:rPr>
              <a:t>Смета НЕ является описанием объекта закупки!!!</a:t>
            </a:r>
          </a:p>
        </p:txBody>
      </p:sp>
    </p:spTree>
    <p:extLst>
      <p:ext uri="{BB962C8B-B14F-4D97-AF65-F5344CB8AC3E}">
        <p14:creationId xmlns:p14="http://schemas.microsoft.com/office/powerpoint/2010/main" val="3990442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idx="4294967295"/>
          </p:nvPr>
        </p:nvSpPr>
        <p:spPr>
          <a:xfrm>
            <a:off x="296401" y="320127"/>
            <a:ext cx="11006137" cy="1036637"/>
          </a:xfrm>
        </p:spPr>
        <p:txBody>
          <a:bodyPr>
            <a:noAutofit/>
          </a:bodyPr>
          <a:lstStyle/>
          <a:p>
            <a:pPr algn="ctr"/>
            <a:r>
              <a:rPr lang="ru-RU" altLang="ru-RU" sz="3600" b="1" dirty="0">
                <a:latin typeface="Arial" panose="020B0604020202020204" pitchFamily="34" charset="0"/>
                <a:cs typeface="Arial" panose="020B0604020202020204" pitchFamily="34" charset="0"/>
              </a:rPr>
              <a:t>«Поставляемый при работах/услугах товар»</a:t>
            </a:r>
          </a:p>
        </p:txBody>
      </p:sp>
      <p:sp>
        <p:nvSpPr>
          <p:cNvPr id="4099" name="Объект 2"/>
          <p:cNvSpPr>
            <a:spLocks noGrp="1"/>
          </p:cNvSpPr>
          <p:nvPr>
            <p:ph idx="4294967295"/>
          </p:nvPr>
        </p:nvSpPr>
        <p:spPr>
          <a:xfrm>
            <a:off x="372268" y="1527175"/>
            <a:ext cx="11447463" cy="4906963"/>
          </a:xfrm>
        </p:spPr>
        <p:txBody>
          <a:bodyPr>
            <a:normAutofit/>
          </a:bodyPr>
          <a:lstStyle/>
          <a:p>
            <a:pPr marL="0" indent="0">
              <a:spcBef>
                <a:spcPts val="450"/>
              </a:spcBef>
              <a:buNone/>
              <a:defRPr/>
            </a:pPr>
            <a:r>
              <a:rPr lang="ru-RU" sz="2000" dirty="0">
                <a:latin typeface="Arial" panose="020B0604020202020204" pitchFamily="34" charset="0"/>
                <a:cs typeface="Arial" panose="020B0604020202020204" pitchFamily="34" charset="0"/>
                <a:sym typeface="Wingdings" panose="05000000000000000000" pitchFamily="2" charset="2"/>
              </a:rPr>
              <a:t>ФАС России выпустила письмо от 25.06.2020 № ИА/53616/20 </a:t>
            </a:r>
            <a:r>
              <a:rPr lang="ru-RU" sz="2000" b="1" dirty="0">
                <a:latin typeface="Arial" panose="020B0604020202020204" pitchFamily="34" charset="0"/>
                <a:cs typeface="Arial" panose="020B0604020202020204" pitchFamily="34" charset="0"/>
                <a:sym typeface="Wingdings" panose="05000000000000000000" pitchFamily="2" charset="2"/>
              </a:rPr>
              <a:t>по поводу понятия "поставляемый при выполнении работ/оказании услуг товар". </a:t>
            </a:r>
            <a:r>
              <a:rPr lang="ru-RU" sz="2000" dirty="0">
                <a:latin typeface="Arial" panose="020B0604020202020204" pitchFamily="34" charset="0"/>
                <a:cs typeface="Arial" panose="020B0604020202020204" pitchFamily="34" charset="0"/>
                <a:sym typeface="Wingdings" panose="05000000000000000000" pitchFamily="2" charset="2"/>
              </a:rPr>
              <a:t>Основное:</a:t>
            </a:r>
          </a:p>
          <a:p>
            <a:pPr marL="0" indent="0">
              <a:spcBef>
                <a:spcPts val="450"/>
              </a:spcBef>
              <a:buNone/>
              <a:defRPr/>
            </a:pPr>
            <a:endParaRPr lang="ru-RU" sz="2000" dirty="0">
              <a:latin typeface="Arial" panose="020B0604020202020204" pitchFamily="34" charset="0"/>
              <a:cs typeface="Arial" panose="020B0604020202020204" pitchFamily="34" charset="0"/>
              <a:sym typeface="Wingdings" panose="05000000000000000000" pitchFamily="2" charset="2"/>
            </a:endParaRPr>
          </a:p>
          <a:p>
            <a:pPr marL="0" indent="0">
              <a:spcBef>
                <a:spcPts val="450"/>
              </a:spcBef>
              <a:buNone/>
              <a:defRPr/>
            </a:pPr>
            <a:r>
              <a:rPr lang="ru-RU" sz="2400" b="1" dirty="0">
                <a:solidFill>
                  <a:srgbClr val="FF0000"/>
                </a:solidFill>
                <a:latin typeface="Arial" panose="020B0604020202020204" pitchFamily="34" charset="0"/>
                <a:cs typeface="Arial" panose="020B0604020202020204" pitchFamily="34" charset="0"/>
                <a:sym typeface="Wingdings" panose="05000000000000000000" pitchFamily="2" charset="2"/>
              </a:rPr>
              <a:t>Не</a:t>
            </a:r>
            <a:r>
              <a:rPr lang="ru-RU" sz="2400" b="1" dirty="0">
                <a:latin typeface="Arial" panose="020B0604020202020204" pitchFamily="34" charset="0"/>
                <a:cs typeface="Arial" panose="020B0604020202020204" pitchFamily="34" charset="0"/>
                <a:sym typeface="Wingdings" panose="05000000000000000000" pitchFamily="2" charset="2"/>
              </a:rPr>
              <a:t> является "поставляемым товаром" и заказчику </a:t>
            </a:r>
            <a:r>
              <a:rPr lang="ru-RU" sz="2400" b="1" dirty="0">
                <a:solidFill>
                  <a:srgbClr val="FF0000"/>
                </a:solidFill>
                <a:latin typeface="Arial" panose="020B0604020202020204" pitchFamily="34" charset="0"/>
                <a:cs typeface="Arial" panose="020B0604020202020204" pitchFamily="34" charset="0"/>
                <a:sym typeface="Wingdings" panose="05000000000000000000" pitchFamily="2" charset="2"/>
              </a:rPr>
              <a:t>нельзя</a:t>
            </a:r>
            <a:r>
              <a:rPr lang="ru-RU" sz="2400" b="1" dirty="0">
                <a:latin typeface="Arial" panose="020B0604020202020204" pitchFamily="34" charset="0"/>
                <a:cs typeface="Arial" panose="020B0604020202020204" pitchFamily="34" charset="0"/>
                <a:sym typeface="Wingdings" panose="05000000000000000000" pitchFamily="2" charset="2"/>
              </a:rPr>
              <a:t> требовать конкретных показателей товара, если</a:t>
            </a:r>
          </a:p>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1) товар не передается заказчику по товарной накладной или акту приема-передачи</a:t>
            </a:r>
          </a:p>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2) товар не принимается к </a:t>
            </a:r>
            <a:r>
              <a:rPr lang="ru-RU" sz="2400" dirty="0" err="1">
                <a:latin typeface="Arial" panose="020B0604020202020204" pitchFamily="34" charset="0"/>
                <a:cs typeface="Arial" panose="020B0604020202020204" pitchFamily="34" charset="0"/>
                <a:sym typeface="Wingdings" panose="05000000000000000000" pitchFamily="2" charset="2"/>
              </a:rPr>
              <a:t>бух.учету</a:t>
            </a:r>
            <a:r>
              <a:rPr lang="ru-RU" sz="2400" dirty="0">
                <a:latin typeface="Arial" panose="020B0604020202020204" pitchFamily="34" charset="0"/>
                <a:cs typeface="Arial" panose="020B0604020202020204" pitchFamily="34" charset="0"/>
                <a:sym typeface="Wingdings" panose="05000000000000000000" pitchFamily="2" charset="2"/>
              </a:rPr>
              <a:t> заказчика</a:t>
            </a:r>
          </a:p>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3) товаром являются </a:t>
            </a:r>
            <a:r>
              <a:rPr lang="ru-RU" sz="2400" dirty="0">
                <a:solidFill>
                  <a:srgbClr val="FF0000"/>
                </a:solidFill>
                <a:latin typeface="Arial" panose="020B0604020202020204" pitchFamily="34" charset="0"/>
                <a:cs typeface="Arial" panose="020B0604020202020204" pitchFamily="34" charset="0"/>
                <a:sym typeface="Wingdings" panose="05000000000000000000" pitchFamily="2" charset="2"/>
              </a:rPr>
              <a:t>строительные</a:t>
            </a:r>
            <a:r>
              <a:rPr lang="ru-RU" sz="2400" dirty="0">
                <a:latin typeface="Arial" panose="020B0604020202020204" pitchFamily="34" charset="0"/>
                <a:cs typeface="Arial" panose="020B0604020202020204" pitchFamily="34" charset="0"/>
                <a:sym typeface="Wingdings" panose="05000000000000000000" pitchFamily="2" charset="2"/>
              </a:rPr>
              <a:t> и расходные </a:t>
            </a:r>
            <a:r>
              <a:rPr lang="ru-RU" sz="2400" dirty="0">
                <a:solidFill>
                  <a:srgbClr val="FF0000"/>
                </a:solidFill>
                <a:latin typeface="Arial" panose="020B0604020202020204" pitchFamily="34" charset="0"/>
                <a:cs typeface="Arial" panose="020B0604020202020204" pitchFamily="34" charset="0"/>
                <a:sym typeface="Wingdings" panose="05000000000000000000" pitchFamily="2" charset="2"/>
              </a:rPr>
              <a:t>материалы</a:t>
            </a:r>
            <a:r>
              <a:rPr lang="ru-RU" sz="2400" dirty="0">
                <a:latin typeface="Arial" panose="020B0604020202020204" pitchFamily="34" charset="0"/>
                <a:cs typeface="Arial" panose="020B0604020202020204" pitchFamily="34" charset="0"/>
                <a:sym typeface="Wingdings" panose="05000000000000000000" pitchFamily="2" charset="2"/>
              </a:rPr>
              <a:t>, моющие средства и т.п., используемые в услугах/работах, без которых их невозможно оказать/выполнить</a:t>
            </a:r>
          </a:p>
          <a:p>
            <a:pPr marL="0" indent="0">
              <a:spcBef>
                <a:spcPts val="450"/>
              </a:spcBef>
              <a:buNone/>
              <a:defRPr/>
            </a:pPr>
            <a:endParaRPr lang="ru-RU" sz="2000" dirty="0">
              <a:latin typeface="Arial" panose="020B0604020202020204" pitchFamily="34" charset="0"/>
              <a:cs typeface="Arial" panose="020B0604020202020204" pitchFamily="34" charset="0"/>
              <a:sym typeface="Wingdings" panose="05000000000000000000" pitchFamily="2" charset="2"/>
            </a:endParaRPr>
          </a:p>
          <a:p>
            <a:pPr marL="0" indent="0">
              <a:spcBef>
                <a:spcPts val="450"/>
              </a:spcBef>
              <a:buNone/>
              <a:defRPr/>
            </a:pPr>
            <a:r>
              <a:rPr lang="ru-RU" sz="2000" dirty="0">
                <a:latin typeface="Arial" panose="020B0604020202020204" pitchFamily="34" charset="0"/>
                <a:cs typeface="Arial" panose="020B0604020202020204" pitchFamily="34" charset="0"/>
                <a:sym typeface="Wingdings" panose="05000000000000000000" pitchFamily="2" charset="2"/>
              </a:rPr>
              <a:t>Ссылка на письмо: </a:t>
            </a:r>
            <a:r>
              <a:rPr lang="ru-RU" sz="2000" dirty="0">
                <a:latin typeface="Arial" panose="020B0604020202020204" pitchFamily="34" charset="0"/>
                <a:cs typeface="Arial" panose="020B0604020202020204" pitchFamily="34" charset="0"/>
                <a:sym typeface="Wingdings" panose="05000000000000000000" pitchFamily="2" charset="2"/>
                <a:hlinkClick r:id="rId2"/>
              </a:rPr>
              <a:t>https://fas.gov.ru/documents/686843</a:t>
            </a:r>
            <a:r>
              <a:rPr lang="ru-RU" sz="2000" dirty="0">
                <a:latin typeface="Arial" panose="020B0604020202020204" pitchFamily="34" charset="0"/>
                <a:cs typeface="Arial" panose="020B0604020202020204" pitchFamily="34" charset="0"/>
                <a:sym typeface="Wingdings" panose="05000000000000000000" pitchFamily="2" charset="2"/>
              </a:rPr>
              <a:t> </a:t>
            </a:r>
          </a:p>
        </p:txBody>
      </p:sp>
    </p:spTree>
    <p:extLst>
      <p:ext uri="{BB962C8B-B14F-4D97-AF65-F5344CB8AC3E}">
        <p14:creationId xmlns:p14="http://schemas.microsoft.com/office/powerpoint/2010/main" val="12905230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3FC89-A871-C3EA-BC61-5BC278780868}"/>
            </a:ext>
          </a:extLst>
        </p:cNvPr>
        <p:cNvGrpSpPr/>
        <p:nvPr/>
      </p:nvGrpSpPr>
      <p:grpSpPr>
        <a:xfrm>
          <a:off x="0" y="0"/>
          <a:ext cx="0" cy="0"/>
          <a:chOff x="0" y="0"/>
          <a:chExt cx="0" cy="0"/>
        </a:xfrm>
      </p:grpSpPr>
      <p:sp>
        <p:nvSpPr>
          <p:cNvPr id="50178" name="Заголовок 1">
            <a:extLst>
              <a:ext uri="{FF2B5EF4-FFF2-40B4-BE49-F238E27FC236}">
                <a16:creationId xmlns:a16="http://schemas.microsoft.com/office/drawing/2014/main" id="{E66AE7E0-9574-A992-5811-6FC5D963CE0A}"/>
              </a:ext>
            </a:extLst>
          </p:cNvPr>
          <p:cNvSpPr>
            <a:spLocks noGrp="1"/>
          </p:cNvSpPr>
          <p:nvPr>
            <p:ph type="title" idx="4294967295"/>
          </p:nvPr>
        </p:nvSpPr>
        <p:spPr>
          <a:xfrm>
            <a:off x="423948" y="365126"/>
            <a:ext cx="9600896" cy="831908"/>
          </a:xfrm>
        </p:spPr>
        <p:txBody>
          <a:bodyPr>
            <a:normAutofit fontScale="90000"/>
          </a:bodyPr>
          <a:lstStyle/>
          <a:p>
            <a:pPr algn="ctr"/>
            <a:r>
              <a:rPr lang="ru-RU" altLang="ru-RU" b="1" dirty="0">
                <a:latin typeface="Arial" panose="020B0604020202020204" pitchFamily="34" charset="0"/>
                <a:cs typeface="Arial" panose="020B0604020202020204" pitchFamily="34" charset="0"/>
              </a:rPr>
              <a:t>Используемый товар и </a:t>
            </a:r>
            <a:r>
              <a:rPr lang="ru-RU" altLang="ru-RU" b="1" dirty="0" err="1">
                <a:latin typeface="Arial" panose="020B0604020202020204" pitchFamily="34" charset="0"/>
                <a:cs typeface="Arial" panose="020B0604020202020204" pitchFamily="34" charset="0"/>
              </a:rPr>
              <a:t>нац.режим</a:t>
            </a:r>
            <a:endParaRPr lang="ru-RU" altLang="ru-RU" b="1"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93942255-1532-D2B5-B5E6-A0108B0C05D8}"/>
              </a:ext>
            </a:extLst>
          </p:cNvPr>
          <p:cNvPicPr>
            <a:picLocks noChangeAspect="1"/>
          </p:cNvPicPr>
          <p:nvPr/>
        </p:nvPicPr>
        <p:blipFill>
          <a:blip r:embed="rId2"/>
          <a:stretch>
            <a:fillRect/>
          </a:stretch>
        </p:blipFill>
        <p:spPr>
          <a:xfrm>
            <a:off x="319445" y="1197034"/>
            <a:ext cx="11689602" cy="5221183"/>
          </a:xfrm>
          <a:prstGeom prst="rect">
            <a:avLst/>
          </a:prstGeom>
        </p:spPr>
      </p:pic>
      <p:sp>
        <p:nvSpPr>
          <p:cNvPr id="4" name="TextBox 3">
            <a:extLst>
              <a:ext uri="{FF2B5EF4-FFF2-40B4-BE49-F238E27FC236}">
                <a16:creationId xmlns:a16="http://schemas.microsoft.com/office/drawing/2014/main" id="{B322437E-BA76-3A9D-C290-17D5C21E4B5D}"/>
              </a:ext>
            </a:extLst>
          </p:cNvPr>
          <p:cNvSpPr txBox="1"/>
          <p:nvPr/>
        </p:nvSpPr>
        <p:spPr>
          <a:xfrm>
            <a:off x="5564777" y="6052457"/>
            <a:ext cx="4075612" cy="369332"/>
          </a:xfrm>
          <a:prstGeom prst="rect">
            <a:avLst/>
          </a:prstGeom>
          <a:noFill/>
          <a:ln>
            <a:solidFill>
              <a:srgbClr val="C00000"/>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FF0000"/>
                </a:solidFill>
                <a:effectLst/>
                <a:uLnTx/>
                <a:uFillTx/>
                <a:latin typeface="Arial" panose="020B0604020202020204"/>
                <a:ea typeface="+mn-ea"/>
                <a:cs typeface="+mn-cs"/>
              </a:rPr>
              <a:t>Фрагмент презентации ФАС России</a:t>
            </a:r>
          </a:p>
        </p:txBody>
      </p:sp>
    </p:spTree>
    <p:extLst>
      <p:ext uri="{BB962C8B-B14F-4D97-AF65-F5344CB8AC3E}">
        <p14:creationId xmlns:p14="http://schemas.microsoft.com/office/powerpoint/2010/main" val="23549518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768350" y="365125"/>
            <a:ext cx="9248486" cy="757093"/>
          </a:xfrm>
        </p:spPr>
        <p:txBody>
          <a:bodyPr>
            <a:normAutofit fontScale="90000"/>
          </a:bodyPr>
          <a:lstStyle/>
          <a:p>
            <a:pPr algn="ctr"/>
            <a:r>
              <a:rPr lang="ru-RU" sz="3600" dirty="0">
                <a:latin typeface="Arial" panose="020B0604020202020204" pitchFamily="34" charset="0"/>
                <a:cs typeface="Arial" panose="020B0604020202020204" pitchFamily="34" charset="0"/>
              </a:rPr>
              <a:t>Поставщик по </a:t>
            </a:r>
            <a:r>
              <a:rPr lang="ru-RU" sz="3600" dirty="0" err="1">
                <a:latin typeface="Arial" panose="020B0604020202020204" pitchFamily="34" charset="0"/>
                <a:cs typeface="Arial" panose="020B0604020202020204" pitchFamily="34" charset="0"/>
              </a:rPr>
              <a:t>госконтракту</a:t>
            </a:r>
            <a:r>
              <a:rPr lang="ru-RU" sz="3600" dirty="0">
                <a:latin typeface="Arial" panose="020B0604020202020204" pitchFamily="34" charset="0"/>
                <a:cs typeface="Arial" panose="020B0604020202020204" pitchFamily="34" charset="0"/>
              </a:rPr>
              <a:t> обязан знать, каким ГОСТам должен соответствовать товар</a:t>
            </a:r>
            <a:endParaRPr lang="ru-RU" altLang="ru-RU" sz="36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4294967295"/>
          </p:nvPr>
        </p:nvSpPr>
        <p:spPr>
          <a:xfrm>
            <a:off x="423863" y="1365250"/>
            <a:ext cx="11768137" cy="5332413"/>
          </a:xfrm>
        </p:spPr>
        <p:txBody>
          <a:bodyPr>
            <a:normAutofit fontScale="85000" lnSpcReduction="20000"/>
          </a:bodyPr>
          <a:lstStyle/>
          <a:p>
            <a:pPr marL="0" indent="0">
              <a:buNone/>
              <a:defRPr/>
            </a:pPr>
            <a:r>
              <a:rPr lang="ru-RU" sz="2400" dirty="0" err="1">
                <a:latin typeface="Arial" panose="020B0604020202020204" pitchFamily="34" charset="0"/>
                <a:cs typeface="Arial" panose="020B0604020202020204" pitchFamily="34" charset="0"/>
              </a:rPr>
              <a:t>Госзаказчик</a:t>
            </a:r>
            <a:r>
              <a:rPr lang="ru-RU" sz="2400" dirty="0">
                <a:latin typeface="Arial" panose="020B0604020202020204" pitchFamily="34" charset="0"/>
                <a:cs typeface="Arial" panose="020B0604020202020204" pitchFamily="34" charset="0"/>
              </a:rPr>
              <a:t> не принял поставку масок дорожных знаков, так как они не соответствовали ГОСТу 32945-2014. Поставщик отказал в замене, так как товар соответствовал ГОСТу 52290-2004, указанному в спецификации к контракту, и обратился в суд.</a:t>
            </a:r>
          </a:p>
          <a:p>
            <a:pPr marL="0" indent="0">
              <a:buNone/>
              <a:defRPr/>
            </a:pPr>
            <a:r>
              <a:rPr lang="ru-RU" sz="2400" dirty="0">
                <a:latin typeface="Arial" panose="020B0604020202020204" pitchFamily="34" charset="0"/>
                <a:cs typeface="Arial" panose="020B0604020202020204" pitchFamily="34" charset="0"/>
              </a:rPr>
              <a:t>В суде по результатам экспертизы выяснилось: два указанных ГОСТа противоречат друг другу, поэтому товар не может соответствовать требованиям обоих стандартов. Товар не соответствовал ГОСТу 32945-2014, использовать его было невозможно, поэтому суд встал на сторону заказчика.</a:t>
            </a:r>
          </a:p>
          <a:p>
            <a:pPr marL="0" indent="0">
              <a:buNone/>
              <a:defRPr/>
            </a:pPr>
            <a:r>
              <a:rPr lang="ru-RU" sz="2400" dirty="0">
                <a:latin typeface="Arial" panose="020B0604020202020204" pitchFamily="34" charset="0"/>
                <a:cs typeface="Arial" panose="020B0604020202020204" pitchFamily="34" charset="0"/>
              </a:rPr>
              <a:t>Апелляционная инстанция отменила это решение: в контракте не было требования о соответствии товара ГОСТу 32945-2014. Заказчик некорректно описал объект закупки и не может отказаться от оплаты товара.</a:t>
            </a:r>
          </a:p>
          <a:p>
            <a:pPr marL="0" indent="0">
              <a:buNone/>
              <a:defRPr/>
            </a:pPr>
            <a:r>
              <a:rPr lang="ru-RU" sz="2400" dirty="0">
                <a:latin typeface="Arial" panose="020B0604020202020204" pitchFamily="34" charset="0"/>
                <a:cs typeface="Arial" panose="020B0604020202020204" pitchFamily="34" charset="0"/>
              </a:rPr>
              <a:t>Но окружной суд посчитал иначе. Использовать поставленный товар невозможно, так как он не соответствует действующему обязательному стандарту, то есть не имеет потребительской ценности. По условиям контракта поставщик должен соблюдать все нормативы, обязательные для товара на дату поставки и приемки. </a:t>
            </a:r>
            <a:r>
              <a:rPr lang="ru-RU" sz="2400" b="1" dirty="0">
                <a:latin typeface="Arial" panose="020B0604020202020204" pitchFamily="34" charset="0"/>
                <a:cs typeface="Arial" panose="020B0604020202020204" pitchFamily="34" charset="0"/>
              </a:rPr>
              <a:t>С учетом специфики товара поставщик не мог не знать, что требования к такому товару являются обязательными и не могут допускать вариативности по соглашению сторон. </a:t>
            </a:r>
            <a:r>
              <a:rPr lang="ru-RU" sz="2400" dirty="0">
                <a:latin typeface="Arial" panose="020B0604020202020204" pitchFamily="34" charset="0"/>
                <a:cs typeface="Arial" panose="020B0604020202020204" pitchFamily="34" charset="0"/>
              </a:rPr>
              <a:t>Он мог направить запрос о разъяснении документации при участии в закупке и уточнить требования к товару, но не сделал этого.</a:t>
            </a:r>
          </a:p>
          <a:p>
            <a:pPr marL="0" indent="0">
              <a:buNone/>
              <a:defRPr/>
            </a:pPr>
            <a:r>
              <a:rPr lang="ru-RU" sz="2400" dirty="0">
                <a:latin typeface="Arial" panose="020B0604020202020204" pitchFamily="34" charset="0"/>
                <a:cs typeface="Arial" panose="020B0604020202020204" pitchFamily="34" charset="0"/>
              </a:rPr>
              <a:t>Ранее такую позицию высказывал Верховный суд. </a:t>
            </a:r>
          </a:p>
          <a:p>
            <a:pPr marL="0" indent="0">
              <a:buNone/>
              <a:defRPr/>
            </a:pPr>
            <a:endParaRPr lang="ru-RU" sz="2400" dirty="0">
              <a:latin typeface="Arial" panose="020B0604020202020204" pitchFamily="34" charset="0"/>
              <a:cs typeface="Arial" panose="020B0604020202020204" pitchFamily="34" charset="0"/>
            </a:endParaRPr>
          </a:p>
          <a:p>
            <a:pPr marL="0" indent="0">
              <a:buNone/>
              <a:defRPr/>
            </a:pPr>
            <a:r>
              <a:rPr lang="ru-RU" sz="2400" dirty="0">
                <a:latin typeface="Arial" panose="020B0604020202020204" pitchFamily="34" charset="0"/>
                <a:cs typeface="Arial" panose="020B0604020202020204" pitchFamily="34" charset="0"/>
              </a:rPr>
              <a:t>Постановление АС Дальневосточного округа от 24.03.2020 по делу N А04-3478/2019</a:t>
            </a:r>
          </a:p>
        </p:txBody>
      </p:sp>
    </p:spTree>
    <p:extLst>
      <p:ext uri="{BB962C8B-B14F-4D97-AF65-F5344CB8AC3E}">
        <p14:creationId xmlns:p14="http://schemas.microsoft.com/office/powerpoint/2010/main" val="33333028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768350" y="365125"/>
            <a:ext cx="11423650" cy="857250"/>
          </a:xfrm>
        </p:spPr>
        <p:txBody>
          <a:bodyPr>
            <a:normAutofit/>
          </a:bodyPr>
          <a:lstStyle/>
          <a:p>
            <a:pPr algn="ctr"/>
            <a:r>
              <a:rPr lang="ru-RU" sz="3600" b="1" dirty="0">
                <a:latin typeface="Arial" panose="020B0604020202020204" pitchFamily="34" charset="0"/>
                <a:cs typeface="Arial" panose="020B0604020202020204" pitchFamily="34" charset="0"/>
              </a:rPr>
              <a:t>Экологические требования</a:t>
            </a:r>
            <a:endParaRPr lang="ru-RU" altLang="ru-RU" sz="36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4294967295"/>
          </p:nvPr>
        </p:nvSpPr>
        <p:spPr>
          <a:xfrm>
            <a:off x="315797" y="1395298"/>
            <a:ext cx="11768137" cy="5194300"/>
          </a:xfrm>
        </p:spPr>
        <p:txBody>
          <a:bodyPr>
            <a:normAutofit fontScale="77500" lnSpcReduction="20000"/>
          </a:bodyPr>
          <a:lstStyle/>
          <a:p>
            <a:pPr algn="just">
              <a:spcBef>
                <a:spcPts val="600"/>
              </a:spcBef>
              <a:defRPr/>
            </a:pPr>
            <a:r>
              <a:rPr lang="ru-RU" sz="3200" dirty="0">
                <a:latin typeface="Arial" panose="020B0604020202020204" pitchFamily="34" charset="0"/>
                <a:cs typeface="Arial" panose="020B0604020202020204" pitchFamily="34" charset="0"/>
              </a:rPr>
              <a:t>ч. 5 ст. 33 Закона № 44-ФЗ, Постановление Правительства № 1224 от 08.07.2022 – указывать долю вторичного сырья, использованного для выпуска готовой продукции при покупке:</a:t>
            </a:r>
          </a:p>
          <a:p>
            <a:pPr algn="just">
              <a:spcBef>
                <a:spcPts val="600"/>
              </a:spcBef>
              <a:defRPr/>
            </a:pPr>
            <a:r>
              <a:rPr lang="ru-RU" sz="3200" dirty="0">
                <a:latin typeface="Arial" panose="020B0604020202020204" pitchFamily="34" charset="0"/>
                <a:cs typeface="Arial" panose="020B0604020202020204" pitchFamily="34" charset="0"/>
              </a:rPr>
              <a:t>- гигиенической продукции из бумаги (туалетной бумаги, салфеток, полотенец и т.п.);</a:t>
            </a:r>
          </a:p>
          <a:p>
            <a:pPr algn="just">
              <a:spcBef>
                <a:spcPts val="600"/>
              </a:spcBef>
              <a:defRPr/>
            </a:pPr>
            <a:r>
              <a:rPr lang="ru-RU" sz="3200" dirty="0">
                <a:solidFill>
                  <a:srgbClr val="FF0000"/>
                </a:solidFill>
                <a:latin typeface="Arial" panose="020B0604020202020204" pitchFamily="34" charset="0"/>
                <a:cs typeface="Arial" panose="020B0604020202020204" pitchFamily="34" charset="0"/>
              </a:rPr>
              <a:t>- строительных материалов для уличного благоустройства (тротуарная плитка, бордюры и т.п.);</a:t>
            </a:r>
          </a:p>
          <a:p>
            <a:pPr algn="just">
              <a:spcBef>
                <a:spcPts val="600"/>
              </a:spcBef>
              <a:defRPr/>
            </a:pPr>
            <a:r>
              <a:rPr lang="ru-RU" sz="3200" dirty="0">
                <a:solidFill>
                  <a:srgbClr val="FF0000"/>
                </a:solidFill>
                <a:latin typeface="Arial" panose="020B0604020202020204" pitchFamily="34" charset="0"/>
                <a:cs typeface="Arial" panose="020B0604020202020204" pitchFamily="34" charset="0"/>
              </a:rPr>
              <a:t>- мягких покрытий и гидроизоляционных материалов (резиновая плитка, мягкая кровля и т.п.);</a:t>
            </a:r>
          </a:p>
          <a:p>
            <a:pPr algn="just">
              <a:spcBef>
                <a:spcPts val="600"/>
              </a:spcBef>
              <a:defRPr/>
            </a:pPr>
            <a:r>
              <a:rPr lang="ru-RU" sz="3200" dirty="0">
                <a:latin typeface="Arial" panose="020B0604020202020204" pitchFamily="34" charset="0"/>
                <a:cs typeface="Arial" panose="020B0604020202020204" pitchFamily="34" charset="0"/>
              </a:rPr>
              <a:t>- мусорных контейнеров и урн;</a:t>
            </a:r>
          </a:p>
          <a:p>
            <a:pPr algn="just">
              <a:spcBef>
                <a:spcPts val="600"/>
              </a:spcBef>
              <a:defRPr/>
            </a:pPr>
            <a:r>
              <a:rPr lang="ru-RU" sz="3200" dirty="0">
                <a:latin typeface="Arial" panose="020B0604020202020204" pitchFamily="34" charset="0"/>
                <a:cs typeface="Arial" panose="020B0604020202020204" pitchFamily="34" charset="0"/>
              </a:rPr>
              <a:t>- органических удобрений и грунта.</a:t>
            </a:r>
          </a:p>
          <a:p>
            <a:pPr algn="just">
              <a:spcBef>
                <a:spcPts val="600"/>
              </a:spcBef>
              <a:defRPr/>
            </a:pPr>
            <a:r>
              <a:rPr lang="ru-RU" sz="3200" dirty="0">
                <a:latin typeface="Arial" panose="020B0604020202020204" pitchFamily="34" charset="0"/>
                <a:cs typeface="Arial" panose="020B0604020202020204" pitchFamily="34" charset="0"/>
              </a:rPr>
              <a:t>Какую долю вторсырья устанавливать при закупке, решает заказчик. Указывать в описании нулевое значение не рекомендуют — это является формальным соблюдением требований и не поможет увеличить использование вторичного сырья производителями продукции</a:t>
            </a:r>
          </a:p>
          <a:p>
            <a:pPr algn="just">
              <a:spcBef>
                <a:spcPts val="600"/>
              </a:spcBef>
              <a:defRPr/>
            </a:pPr>
            <a:r>
              <a:rPr lang="ru-RU" sz="3200" dirty="0">
                <a:latin typeface="Arial" panose="020B0604020202020204" pitchFamily="34" charset="0"/>
                <a:cs typeface="Arial" panose="020B0604020202020204" pitchFamily="34" charset="0"/>
              </a:rPr>
              <a:t>– см. письмо Минприроды № 25-29/36428 от 16.09.2022, письмо Минфина России от 26.04.2023 N 24-06-06/38438</a:t>
            </a:r>
          </a:p>
          <a:p>
            <a:pPr algn="just">
              <a:spcBef>
                <a:spcPts val="600"/>
              </a:spcBef>
              <a:defRPr/>
            </a:pP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69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315797" y="340187"/>
            <a:ext cx="9858981" cy="857250"/>
          </a:xfrm>
        </p:spPr>
        <p:txBody>
          <a:bodyPr>
            <a:normAutofit/>
          </a:bodyPr>
          <a:lstStyle/>
          <a:p>
            <a:pPr algn="ctr"/>
            <a:r>
              <a:rPr lang="ru-RU" sz="3600" b="1" dirty="0">
                <a:latin typeface="Arial" panose="020B0604020202020204" pitchFamily="34" charset="0"/>
                <a:cs typeface="Arial" panose="020B0604020202020204" pitchFamily="34" charset="0"/>
              </a:rPr>
              <a:t>Структурированная смета!</a:t>
            </a:r>
            <a:endParaRPr lang="ru-RU" altLang="ru-RU" sz="36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4294967295"/>
          </p:nvPr>
        </p:nvSpPr>
        <p:spPr>
          <a:xfrm>
            <a:off x="315797" y="1395298"/>
            <a:ext cx="11768137" cy="5194300"/>
          </a:xfrm>
        </p:spPr>
        <p:txBody>
          <a:bodyPr>
            <a:normAutofit fontScale="70000" lnSpcReduction="20000"/>
          </a:bodyPr>
          <a:lstStyle/>
          <a:p>
            <a:pPr algn="just">
              <a:spcBef>
                <a:spcPts val="600"/>
              </a:spcBef>
              <a:defRPr/>
            </a:pPr>
            <a:r>
              <a:rPr lang="ru-RU" sz="3200" dirty="0">
                <a:highlight>
                  <a:srgbClr val="FFFF00"/>
                </a:highlight>
                <a:latin typeface="Arial" panose="020B0604020202020204" pitchFamily="34" charset="0"/>
                <a:cs typeface="Arial" panose="020B0604020202020204" pitchFamily="34" charset="0"/>
              </a:rPr>
              <a:t>Вступил в силу пункт 10 з) Правил ведения реестра контрактов</a:t>
            </a:r>
          </a:p>
          <a:p>
            <a:pPr algn="just">
              <a:spcBef>
                <a:spcPts val="600"/>
              </a:spcBef>
              <a:defRPr/>
            </a:pPr>
            <a:r>
              <a:rPr lang="ru-RU" sz="3200" dirty="0">
                <a:latin typeface="Arial" panose="020B0604020202020204" pitchFamily="34" charset="0"/>
                <a:cs typeface="Arial" panose="020B0604020202020204" pitchFamily="34" charset="0"/>
              </a:rPr>
              <a:t>"При осуществлении закупки </a:t>
            </a:r>
            <a:r>
              <a:rPr lang="ru-RU" sz="3200" b="1" dirty="0">
                <a:latin typeface="Arial" panose="020B0604020202020204" pitchFamily="34" charset="0"/>
                <a:cs typeface="Arial" panose="020B0604020202020204" pitchFamily="34" charset="0"/>
              </a:rPr>
              <a:t>по строительству, реконструкции, капитальному ремонту</a:t>
            </a:r>
            <a:r>
              <a:rPr lang="ru-RU" sz="3200" dirty="0">
                <a:latin typeface="Arial" panose="020B0604020202020204" pitchFamily="34" charset="0"/>
                <a:cs typeface="Arial" panose="020B0604020202020204" pitchFamily="34" charset="0"/>
              </a:rPr>
              <a:t> (‼️), сносу </a:t>
            </a:r>
            <a:r>
              <a:rPr lang="ru-RU" sz="3200" dirty="0" err="1">
                <a:latin typeface="Arial" panose="020B0604020202020204" pitchFamily="34" charset="0"/>
                <a:cs typeface="Arial" panose="020B0604020202020204" pitchFamily="34" charset="0"/>
              </a:rPr>
              <a:t>ОКСа</a:t>
            </a:r>
            <a:r>
              <a:rPr lang="ru-RU" sz="3200" dirty="0">
                <a:latin typeface="Arial" panose="020B0604020202020204" pitchFamily="34" charset="0"/>
                <a:cs typeface="Arial" panose="020B0604020202020204" pitchFamily="34" charset="0"/>
              </a:rPr>
              <a:t>, </a:t>
            </a:r>
            <a:r>
              <a:rPr lang="ru-RU" sz="3200" b="1" dirty="0">
                <a:latin typeface="Arial" panose="020B0604020202020204" pitchFamily="34" charset="0"/>
                <a:cs typeface="Arial" panose="020B0604020202020204" pitchFamily="34" charset="0"/>
              </a:rPr>
              <a:t>наименование объекта закупки указывается в соответствии со сметой контракта</a:t>
            </a:r>
            <a:r>
              <a:rPr lang="ru-RU" sz="3200" dirty="0">
                <a:latin typeface="Arial" panose="020B0604020202020204" pitchFamily="34" charset="0"/>
                <a:cs typeface="Arial" panose="020B0604020202020204" pitchFamily="34" charset="0"/>
              </a:rPr>
              <a:t>".</a:t>
            </a: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endParaRPr lang="ru-RU" sz="3200" dirty="0">
              <a:latin typeface="Arial" panose="020B0604020202020204" pitchFamily="34" charset="0"/>
              <a:cs typeface="Arial" panose="020B0604020202020204" pitchFamily="34" charset="0"/>
            </a:endParaRPr>
          </a:p>
          <a:p>
            <a:pPr algn="just">
              <a:spcBef>
                <a:spcPts val="600"/>
              </a:spcBef>
              <a:defRPr/>
            </a:pPr>
            <a:r>
              <a:rPr lang="ru-RU" sz="3200" dirty="0">
                <a:solidFill>
                  <a:srgbClr val="FF0000"/>
                </a:solidFill>
                <a:latin typeface="Arial" panose="020B0604020202020204" pitchFamily="34" charset="0"/>
                <a:cs typeface="Arial" panose="020B0604020202020204" pitchFamily="34" charset="0"/>
              </a:rPr>
              <a:t>В переводе на русский - это значит, что теперь заказчик не может стройку вносить одной строкой, а должен сразу заносить смету контракта на ЕИС в ОЗ.</a:t>
            </a:r>
          </a:p>
        </p:txBody>
      </p:sp>
      <p:pic>
        <p:nvPicPr>
          <p:cNvPr id="3" name="Рисунок 2">
            <a:extLst>
              <a:ext uri="{FF2B5EF4-FFF2-40B4-BE49-F238E27FC236}">
                <a16:creationId xmlns:a16="http://schemas.microsoft.com/office/drawing/2014/main" id="{E217C871-3C18-4D48-9C7F-3C4F150CECB2}"/>
              </a:ext>
            </a:extLst>
          </p:cNvPr>
          <p:cNvPicPr>
            <a:picLocks noChangeAspect="1"/>
          </p:cNvPicPr>
          <p:nvPr/>
        </p:nvPicPr>
        <p:blipFill>
          <a:blip r:embed="rId2"/>
          <a:stretch>
            <a:fillRect/>
          </a:stretch>
        </p:blipFill>
        <p:spPr>
          <a:xfrm>
            <a:off x="2194560" y="2529172"/>
            <a:ext cx="7679915" cy="2933530"/>
          </a:xfrm>
          <a:prstGeom prst="rect">
            <a:avLst/>
          </a:prstGeom>
        </p:spPr>
      </p:pic>
    </p:spTree>
    <p:extLst>
      <p:ext uri="{BB962C8B-B14F-4D97-AF65-F5344CB8AC3E}">
        <p14:creationId xmlns:p14="http://schemas.microsoft.com/office/powerpoint/2010/main" val="1079882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315797" y="340187"/>
            <a:ext cx="9858981" cy="857250"/>
          </a:xfrm>
        </p:spPr>
        <p:txBody>
          <a:bodyPr>
            <a:normAutofit/>
          </a:bodyPr>
          <a:lstStyle/>
          <a:p>
            <a:pPr algn="ctr"/>
            <a:r>
              <a:rPr lang="ru-RU" sz="3600" b="1" dirty="0">
                <a:latin typeface="Arial" panose="020B0604020202020204" pitchFamily="34" charset="0"/>
                <a:cs typeface="Arial" panose="020B0604020202020204" pitchFamily="34" charset="0"/>
              </a:rPr>
              <a:t>Структурированная смета!</a:t>
            </a:r>
            <a:endParaRPr lang="ru-RU" altLang="ru-RU" sz="36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4294967295"/>
          </p:nvPr>
        </p:nvSpPr>
        <p:spPr>
          <a:xfrm>
            <a:off x="315797" y="1395298"/>
            <a:ext cx="11768137" cy="5194300"/>
          </a:xfrm>
        </p:spPr>
        <p:txBody>
          <a:bodyPr>
            <a:normAutofit/>
          </a:bodyPr>
          <a:lstStyle/>
          <a:p>
            <a:pPr algn="just">
              <a:spcBef>
                <a:spcPts val="600"/>
              </a:spcBef>
              <a:defRPr/>
            </a:pPr>
            <a:r>
              <a:rPr lang="ru-RU" sz="3200" dirty="0">
                <a:highlight>
                  <a:srgbClr val="FFFF00"/>
                </a:highlight>
                <a:latin typeface="Arial" panose="020B0604020202020204" pitchFamily="34" charset="0"/>
                <a:cs typeface="Arial" panose="020B0604020202020204" pitchFamily="34" charset="0"/>
              </a:rPr>
              <a:t>Неправильно</a:t>
            </a:r>
            <a:endParaRPr lang="ru-RU" sz="3200" dirty="0">
              <a:solidFill>
                <a:srgbClr val="FF00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5849797E-7C5D-4A30-B335-BE8DCEE087F2}"/>
              </a:ext>
            </a:extLst>
          </p:cNvPr>
          <p:cNvPicPr>
            <a:picLocks noChangeAspect="1"/>
          </p:cNvPicPr>
          <p:nvPr/>
        </p:nvPicPr>
        <p:blipFill>
          <a:blip r:embed="rId2"/>
          <a:stretch>
            <a:fillRect/>
          </a:stretch>
        </p:blipFill>
        <p:spPr>
          <a:xfrm>
            <a:off x="432348" y="2201374"/>
            <a:ext cx="11443855" cy="3582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9946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315797" y="340187"/>
            <a:ext cx="9858981" cy="857250"/>
          </a:xfrm>
        </p:spPr>
        <p:txBody>
          <a:bodyPr>
            <a:normAutofit/>
          </a:bodyPr>
          <a:lstStyle/>
          <a:p>
            <a:pPr algn="ctr"/>
            <a:r>
              <a:rPr lang="ru-RU" sz="3600" b="1" dirty="0">
                <a:latin typeface="Arial" panose="020B0604020202020204" pitchFamily="34" charset="0"/>
                <a:cs typeface="Arial" panose="020B0604020202020204" pitchFamily="34" charset="0"/>
              </a:rPr>
              <a:t>Структурированная смета!</a:t>
            </a:r>
            <a:endParaRPr lang="ru-RU" altLang="ru-RU" sz="36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4294967295"/>
          </p:nvPr>
        </p:nvSpPr>
        <p:spPr>
          <a:xfrm>
            <a:off x="315797" y="1395298"/>
            <a:ext cx="11768137" cy="5194300"/>
          </a:xfrm>
        </p:spPr>
        <p:txBody>
          <a:bodyPr>
            <a:normAutofit/>
          </a:bodyPr>
          <a:lstStyle/>
          <a:p>
            <a:pPr algn="just">
              <a:spcBef>
                <a:spcPts val="600"/>
              </a:spcBef>
              <a:defRPr/>
            </a:pPr>
            <a:r>
              <a:rPr lang="ru-RU" sz="3200" dirty="0">
                <a:highlight>
                  <a:srgbClr val="FFFF00"/>
                </a:highlight>
                <a:latin typeface="Arial" panose="020B0604020202020204" pitchFamily="34" charset="0"/>
                <a:cs typeface="Arial" panose="020B0604020202020204" pitchFamily="34" charset="0"/>
              </a:rPr>
              <a:t>Лучше, но тоже не то</a:t>
            </a:r>
            <a:endParaRPr lang="ru-RU" sz="3200" dirty="0">
              <a:solidFill>
                <a:srgbClr val="FF0000"/>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A516C5DF-2730-4104-96C3-B0A89CB6FF3F}"/>
              </a:ext>
            </a:extLst>
          </p:cNvPr>
          <p:cNvPicPr>
            <a:picLocks noChangeAspect="1"/>
          </p:cNvPicPr>
          <p:nvPr/>
        </p:nvPicPr>
        <p:blipFill>
          <a:blip r:embed="rId2"/>
          <a:stretch>
            <a:fillRect/>
          </a:stretch>
        </p:blipFill>
        <p:spPr>
          <a:xfrm>
            <a:off x="1299556" y="2120836"/>
            <a:ext cx="9157855" cy="4666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35679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315797" y="340187"/>
            <a:ext cx="9858981" cy="857250"/>
          </a:xfrm>
        </p:spPr>
        <p:txBody>
          <a:bodyPr>
            <a:normAutofit/>
          </a:bodyPr>
          <a:lstStyle/>
          <a:p>
            <a:pPr algn="ctr"/>
            <a:r>
              <a:rPr lang="ru-RU" sz="3600" b="1" dirty="0">
                <a:latin typeface="Arial" panose="020B0604020202020204" pitchFamily="34" charset="0"/>
                <a:cs typeface="Arial" panose="020B0604020202020204" pitchFamily="34" charset="0"/>
              </a:rPr>
              <a:t>Структурированная смета!</a:t>
            </a:r>
            <a:endParaRPr lang="ru-RU" altLang="ru-RU" sz="36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type="body" idx="4294967295"/>
          </p:nvPr>
        </p:nvSpPr>
        <p:spPr>
          <a:xfrm>
            <a:off x="315797" y="1395298"/>
            <a:ext cx="11768137" cy="5194300"/>
          </a:xfrm>
        </p:spPr>
        <p:txBody>
          <a:bodyPr>
            <a:normAutofit/>
          </a:bodyPr>
          <a:lstStyle/>
          <a:p>
            <a:pPr algn="just">
              <a:spcBef>
                <a:spcPts val="600"/>
              </a:spcBef>
              <a:defRPr/>
            </a:pPr>
            <a:r>
              <a:rPr lang="ru-RU" sz="3200" dirty="0">
                <a:highlight>
                  <a:srgbClr val="FFFF00"/>
                </a:highlight>
                <a:latin typeface="Arial" panose="020B0604020202020204" pitchFamily="34" charset="0"/>
                <a:cs typeface="Arial" panose="020B0604020202020204" pitchFamily="34" charset="0"/>
              </a:rPr>
              <a:t>Правильно</a:t>
            </a:r>
            <a:r>
              <a:rPr lang="ru-RU" sz="3200" dirty="0">
                <a:latin typeface="Arial" panose="020B0604020202020204" pitchFamily="34" charset="0"/>
                <a:cs typeface="Arial" panose="020B0604020202020204" pitchFamily="34" charset="0"/>
              </a:rPr>
              <a:t> (закупка № 0827100000525000022)</a:t>
            </a:r>
            <a:endParaRPr lang="ru-RU" sz="3200" dirty="0">
              <a:solidFill>
                <a:srgbClr val="FF00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2B474FC9-31AC-4FA2-A26C-A03C2E164196}"/>
              </a:ext>
            </a:extLst>
          </p:cNvPr>
          <p:cNvPicPr>
            <a:picLocks noChangeAspect="1"/>
          </p:cNvPicPr>
          <p:nvPr/>
        </p:nvPicPr>
        <p:blipFill>
          <a:blip r:embed="rId2"/>
          <a:stretch>
            <a:fillRect/>
          </a:stretch>
        </p:blipFill>
        <p:spPr>
          <a:xfrm>
            <a:off x="860323" y="2147855"/>
            <a:ext cx="10679084" cy="4441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3243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5640" y="116632"/>
            <a:ext cx="6264696" cy="1813768"/>
          </a:xfrm>
        </p:spPr>
        <p:txBody>
          <a:bodyPr>
            <a:normAutofit/>
          </a:bodyPr>
          <a:lstStyle/>
          <a:p>
            <a:pPr algn="ctr"/>
            <a:r>
              <a:rPr lang="ru-RU" sz="2800" b="1" dirty="0">
                <a:solidFill>
                  <a:srgbClr val="002060"/>
                </a:solidFill>
              </a:rPr>
              <a:t>Проведение обучающих мероприятий и консультаций с заказчиками по работе в ИСУП</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69368" y="2276873"/>
            <a:ext cx="3717522" cy="3816425"/>
          </a:xfrm>
        </p:spPr>
      </p:pic>
      <p:pic>
        <p:nvPicPr>
          <p:cNvPr id="9" name="Объект 8">
            <a:extLst>
              <a:ext uri="{FF2B5EF4-FFF2-40B4-BE49-F238E27FC236}">
                <a16:creationId xmlns:a16="http://schemas.microsoft.com/office/drawing/2014/main" id="{70C798D7-A663-4D9E-A45D-B69384E87EF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68008" y="2276872"/>
            <a:ext cx="4254624" cy="3748856"/>
          </a:xfrm>
        </p:spPr>
      </p:pic>
    </p:spTree>
    <p:extLst>
      <p:ext uri="{BB962C8B-B14F-4D97-AF65-F5344CB8AC3E}">
        <p14:creationId xmlns:p14="http://schemas.microsoft.com/office/powerpoint/2010/main" val="850367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7DB4FF7E-3F4B-F6BD-4217-A97F443483E1}"/>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075D5ACE-FD2A-927C-B1BB-07F7C4BC8BB1}"/>
              </a:ext>
            </a:extLst>
          </p:cNvPr>
          <p:cNvSpPr txBox="1"/>
          <p:nvPr/>
        </p:nvSpPr>
        <p:spPr bwMode="auto">
          <a:xfrm>
            <a:off x="819529" y="2569782"/>
            <a:ext cx="8363801" cy="1569660"/>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a:ln>
                  <a:noFill/>
                </a:ln>
                <a:solidFill>
                  <a:srgbClr val="0E779D"/>
                </a:solidFill>
                <a:effectLst/>
                <a:uLnTx/>
                <a:uFillTx/>
                <a:latin typeface="Arial" panose="020B0604020202020204"/>
                <a:ea typeface="+mn-ea"/>
                <a:cs typeface="+mn-cs"/>
              </a:rPr>
              <a:t>Требования к участникам закупки</a:t>
            </a:r>
            <a:endParaRPr kumimoji="0" lang="ru-RU" sz="2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78713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365125"/>
            <a:ext cx="7886700" cy="831850"/>
          </a:xfrm>
        </p:spPr>
        <p:txBody>
          <a:bodyPr/>
          <a:lstStyle/>
          <a:p>
            <a:pPr algn="ctr" eaLnBrk="1" hangingPunct="1"/>
            <a:r>
              <a:rPr lang="ru-RU" altLang="ru-RU" sz="4000">
                <a:latin typeface="Arial" panose="020B0604020202020204" pitchFamily="34" charset="0"/>
                <a:cs typeface="Arial" panose="020B0604020202020204" pitchFamily="34" charset="0"/>
              </a:rPr>
              <a:t>СРО требуем всегда, кроме…</a:t>
            </a:r>
          </a:p>
        </p:txBody>
      </p:sp>
      <p:sp>
        <p:nvSpPr>
          <p:cNvPr id="45059" name="Rectangle 3"/>
          <p:cNvSpPr>
            <a:spLocks noGrp="1" noChangeArrowheads="1"/>
          </p:cNvSpPr>
          <p:nvPr>
            <p:ph type="body" idx="4294967295"/>
          </p:nvPr>
        </p:nvSpPr>
        <p:spPr>
          <a:xfrm>
            <a:off x="565264" y="1528763"/>
            <a:ext cx="10947285" cy="5127625"/>
          </a:xfrm>
        </p:spPr>
        <p:txBody>
          <a:bodyPr>
            <a:normAutofit/>
          </a:bodyPr>
          <a:lstStyle/>
          <a:p>
            <a:r>
              <a:rPr lang="ru-RU" altLang="ru-RU" b="1" dirty="0">
                <a:solidFill>
                  <a:srgbClr val="FF0000"/>
                </a:solidFill>
                <a:latin typeface="Arial" panose="020B0604020202020204" pitchFamily="34" charset="0"/>
                <a:cs typeface="Arial" panose="020B0604020202020204" pitchFamily="34" charset="0"/>
              </a:rPr>
              <a:t>1-е исключение, когда НЕ требуется членство в СРО: </a:t>
            </a:r>
            <a:r>
              <a:rPr lang="ru-RU" altLang="ru-RU" dirty="0">
                <a:latin typeface="Arial" panose="020B0604020202020204" pitchFamily="34" charset="0"/>
                <a:cs typeface="Arial" panose="020B0604020202020204" pitchFamily="34" charset="0"/>
              </a:rPr>
              <a:t> строительные работы не относятся к строительству, реконструкции, капитальному ремонту, а являются текущим ремонтом или техническим обслуживанием объекта капитального строительства (см. ч. 1 ст. 55.8 </a:t>
            </a:r>
            <a:r>
              <a:rPr lang="ru-RU" altLang="ru-RU" dirty="0" err="1">
                <a:latin typeface="Arial" panose="020B0604020202020204" pitchFamily="34" charset="0"/>
                <a:cs typeface="Arial" panose="020B0604020202020204" pitchFamily="34" charset="0"/>
              </a:rPr>
              <a:t>ГрК</a:t>
            </a:r>
            <a:r>
              <a:rPr lang="ru-RU" altLang="ru-RU" dirty="0">
                <a:latin typeface="Arial" panose="020B0604020202020204" pitchFamily="34" charset="0"/>
                <a:cs typeface="Arial" panose="020B0604020202020204" pitchFamily="34" charset="0"/>
              </a:rPr>
              <a:t> РФ).</a:t>
            </a:r>
          </a:p>
          <a:p>
            <a:r>
              <a:rPr lang="ru-RU" altLang="ru-RU" b="1" dirty="0">
                <a:solidFill>
                  <a:srgbClr val="FF0000"/>
                </a:solidFill>
                <a:latin typeface="Arial" panose="020B0604020202020204" pitchFamily="34" charset="0"/>
                <a:cs typeface="Arial" panose="020B0604020202020204" pitchFamily="34" charset="0"/>
              </a:rPr>
              <a:t>2-е исключение, когда НЕ требуется членство в СРО:</a:t>
            </a:r>
            <a:r>
              <a:rPr lang="ru-RU" altLang="ru-RU" b="1" dirty="0">
                <a:latin typeface="Arial" panose="020B0604020202020204" pitchFamily="34" charset="0"/>
                <a:cs typeface="Arial" panose="020B0604020202020204" pitchFamily="34" charset="0"/>
              </a:rPr>
              <a:t> </a:t>
            </a:r>
            <a:r>
              <a:rPr lang="ru-RU" altLang="ru-RU" dirty="0">
                <a:latin typeface="Arial" panose="020B0604020202020204" pitchFamily="34" charset="0"/>
                <a:cs typeface="Arial" panose="020B0604020202020204" pitchFamily="34" charset="0"/>
              </a:rPr>
              <a:t>  стоимость работ по строительству, реконструкции, капитальному ремонту объекта капитального строительства по заключённому договору (контракту) </a:t>
            </a:r>
            <a:r>
              <a:rPr lang="ru-RU" altLang="ru-RU" b="1" dirty="0">
                <a:latin typeface="Arial" panose="020B0604020202020204" pitchFamily="34" charset="0"/>
                <a:cs typeface="Arial" panose="020B0604020202020204" pitchFamily="34" charset="0"/>
              </a:rPr>
              <a:t>не превышает 10 млн. рублей </a:t>
            </a:r>
            <a:r>
              <a:rPr lang="ru-RU" altLang="ru-RU" dirty="0">
                <a:latin typeface="Arial" panose="020B0604020202020204" pitchFamily="34" charset="0"/>
                <a:cs typeface="Arial" panose="020B0604020202020204" pitchFamily="34" charset="0"/>
              </a:rPr>
              <a:t>(см.  ч. 2.1 ст. 52 </a:t>
            </a:r>
            <a:r>
              <a:rPr lang="ru-RU" altLang="ru-RU" dirty="0" err="1">
                <a:latin typeface="Arial" panose="020B0604020202020204" pitchFamily="34" charset="0"/>
                <a:cs typeface="Arial" panose="020B0604020202020204" pitchFamily="34" charset="0"/>
              </a:rPr>
              <a:t>ГрК</a:t>
            </a:r>
            <a:r>
              <a:rPr lang="ru-RU" altLang="ru-RU" dirty="0">
                <a:latin typeface="Arial" panose="020B0604020202020204" pitchFamily="34" charset="0"/>
                <a:cs typeface="Arial" panose="020B0604020202020204" pitchFamily="34" charset="0"/>
              </a:rPr>
              <a:t> РФ).</a:t>
            </a:r>
          </a:p>
        </p:txBody>
      </p:sp>
    </p:spTree>
    <p:extLst>
      <p:ext uri="{BB962C8B-B14F-4D97-AF65-F5344CB8AC3E}">
        <p14:creationId xmlns:p14="http://schemas.microsoft.com/office/powerpoint/2010/main" val="7354893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365125"/>
            <a:ext cx="7886700" cy="831850"/>
          </a:xfrm>
        </p:spPr>
        <p:txBody>
          <a:bodyPr/>
          <a:lstStyle/>
          <a:p>
            <a:pPr algn="ctr" eaLnBrk="1" hangingPunct="1"/>
            <a:r>
              <a:rPr lang="ru-RU" altLang="ru-RU" sz="4000">
                <a:latin typeface="Arial" panose="020B0604020202020204" pitchFamily="34" charset="0"/>
                <a:cs typeface="Arial" panose="020B0604020202020204" pitchFamily="34" charset="0"/>
              </a:rPr>
              <a:t>СРО требуем всегда, кроме…</a:t>
            </a:r>
          </a:p>
        </p:txBody>
      </p:sp>
      <p:sp>
        <p:nvSpPr>
          <p:cNvPr id="48131" name="Rectangle 3"/>
          <p:cNvSpPr>
            <a:spLocks noGrp="1" noChangeArrowheads="1"/>
          </p:cNvSpPr>
          <p:nvPr>
            <p:ph type="body" idx="4294967295"/>
          </p:nvPr>
        </p:nvSpPr>
        <p:spPr>
          <a:xfrm>
            <a:off x="507076" y="1558925"/>
            <a:ext cx="11230899" cy="5067300"/>
          </a:xfrm>
        </p:spPr>
        <p:txBody>
          <a:bodyPr>
            <a:normAutofit lnSpcReduction="10000"/>
          </a:bodyPr>
          <a:lstStyle/>
          <a:p>
            <a:r>
              <a:rPr lang="ru-RU" altLang="ru-RU" sz="2400" b="1" dirty="0">
                <a:latin typeface="Arial" panose="020B0604020202020204" pitchFamily="34" charset="0"/>
                <a:cs typeface="Arial" panose="020B0604020202020204" pitchFamily="34" charset="0"/>
              </a:rPr>
              <a:t>3-е исключение, когда не требуется членство в СРО: </a:t>
            </a:r>
            <a:r>
              <a:rPr lang="ru-RU" altLang="ru-RU" sz="2400" dirty="0">
                <a:latin typeface="Arial" panose="020B0604020202020204" pitchFamily="34" charset="0"/>
                <a:cs typeface="Arial" panose="020B0604020202020204" pitchFamily="34" charset="0"/>
              </a:rPr>
              <a:t> договор на выполнение работ по строительству, реконструкции, капитальному ремонту объекта капитального строительства, на выполнение работ по подготовке проектной документации, на выполнение инженерных изысканий заключается </a:t>
            </a:r>
            <a:r>
              <a:rPr lang="ru-RU" altLang="ru-RU" sz="2400" b="1" u="sng" dirty="0">
                <a:latin typeface="Arial" panose="020B0604020202020204" pitchFamily="34" charset="0"/>
                <a:cs typeface="Arial" panose="020B0604020202020204" pitchFamily="34" charset="0"/>
              </a:rPr>
              <a:t>не</a:t>
            </a:r>
            <a:r>
              <a:rPr lang="ru-RU" altLang="ru-RU" sz="2400" b="1" dirty="0">
                <a:latin typeface="Arial" panose="020B0604020202020204" pitchFamily="34" charset="0"/>
                <a:cs typeface="Arial" panose="020B0604020202020204" pitchFamily="34" charset="0"/>
              </a:rPr>
              <a:t> </a:t>
            </a:r>
            <a:r>
              <a:rPr lang="ru-RU" altLang="ru-RU" sz="2400" dirty="0">
                <a:latin typeface="Arial" panose="020B0604020202020204" pitchFamily="34" charset="0"/>
                <a:cs typeface="Arial" panose="020B0604020202020204" pitchFamily="34" charset="0"/>
              </a:rPr>
              <a:t>с заказчиком в рамках 44-ФЗ, 223-ФЗ и ПП РФ № 615 (см. ч. 2 ст. 47, ч. 4 ст. 48, ч. 2 ст. 52 </a:t>
            </a:r>
            <a:r>
              <a:rPr lang="ru-RU" altLang="ru-RU" sz="2400" dirty="0" err="1">
                <a:latin typeface="Arial" panose="020B0604020202020204" pitchFamily="34" charset="0"/>
                <a:cs typeface="Arial" panose="020B0604020202020204" pitchFamily="34" charset="0"/>
              </a:rPr>
              <a:t>ГрК</a:t>
            </a:r>
            <a:r>
              <a:rPr lang="ru-RU" altLang="ru-RU" sz="2400" dirty="0">
                <a:latin typeface="Arial" panose="020B0604020202020204" pitchFamily="34" charset="0"/>
                <a:cs typeface="Arial" panose="020B0604020202020204" pitchFamily="34" charset="0"/>
              </a:rPr>
              <a:t> РФ). </a:t>
            </a:r>
          </a:p>
          <a:p>
            <a:r>
              <a:rPr lang="ru-RU" altLang="ru-RU" sz="2400" b="1" dirty="0">
                <a:latin typeface="Arial" panose="020B0604020202020204" pitchFamily="34" charset="0"/>
                <a:cs typeface="Arial" panose="020B0604020202020204" pitchFamily="34" charset="0"/>
              </a:rPr>
              <a:t>4-е исключение, когда членство в СРО не требуется: </a:t>
            </a:r>
            <a:r>
              <a:rPr lang="ru-RU" altLang="ru-RU" sz="2400" dirty="0">
                <a:latin typeface="Arial" panose="020B0604020202020204" pitchFamily="34" charset="0"/>
                <a:cs typeface="Arial" panose="020B0604020202020204" pitchFamily="34" charset="0"/>
              </a:rPr>
              <a:t>Работы по строительству, реконструкции, капитальному ремонту не выполняются на объектах, не относящихся к объектам капитального строительства (см. ч. 1 ст. 55.8 </a:t>
            </a:r>
            <a:r>
              <a:rPr lang="ru-RU" altLang="ru-RU" sz="2400" dirty="0" err="1">
                <a:latin typeface="Arial" panose="020B0604020202020204" pitchFamily="34" charset="0"/>
                <a:cs typeface="Arial" panose="020B0604020202020204" pitchFamily="34" charset="0"/>
              </a:rPr>
              <a:t>ГрК</a:t>
            </a:r>
            <a:r>
              <a:rPr lang="ru-RU" altLang="ru-RU" sz="2400" dirty="0">
                <a:latin typeface="Arial" panose="020B0604020202020204" pitchFamily="34" charset="0"/>
                <a:cs typeface="Arial" panose="020B0604020202020204" pitchFamily="34" charset="0"/>
              </a:rPr>
              <a:t> РФ).</a:t>
            </a:r>
          </a:p>
          <a:p>
            <a:r>
              <a:rPr lang="ru-RU" altLang="ru-RU" sz="2400" b="1" dirty="0">
                <a:latin typeface="Arial" panose="020B0604020202020204" pitchFamily="34" charset="0"/>
                <a:cs typeface="Arial" panose="020B0604020202020204" pitchFamily="34" charset="0"/>
              </a:rPr>
              <a:t>5-е исключение, когда членство в СРО не требуется:  </a:t>
            </a:r>
            <a:r>
              <a:rPr lang="ru-RU" altLang="ru-RU" sz="2400" dirty="0">
                <a:latin typeface="Arial" panose="020B0604020202020204" pitchFamily="34" charset="0"/>
                <a:cs typeface="Arial" panose="020B0604020202020204" pitchFamily="34" charset="0"/>
              </a:rPr>
              <a:t>Членство в СРО не требуется для отдельных категорий юридических лиц, учреждённых публично-правовыми образованиями в случаях, перечисленных в   части 2.1 статьи 47, части 4.1 статьи 48, части 2.2 статьи 52 Градостроительного кодекса РФ. </a:t>
            </a:r>
          </a:p>
        </p:txBody>
      </p:sp>
    </p:spTree>
    <p:extLst>
      <p:ext uri="{BB962C8B-B14F-4D97-AF65-F5344CB8AC3E}">
        <p14:creationId xmlns:p14="http://schemas.microsoft.com/office/powerpoint/2010/main" val="32001640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365125"/>
            <a:ext cx="10515600" cy="1325563"/>
          </a:xfrm>
        </p:spPr>
        <p:txBody>
          <a:bodyPr/>
          <a:lstStyle/>
          <a:p>
            <a:pPr algn="ctr" eaLnBrk="1" hangingPunct="1"/>
            <a:r>
              <a:rPr lang="ru-RU" altLang="ru-RU" sz="4000" b="1" dirty="0">
                <a:latin typeface="Arial" panose="020B0604020202020204" pitchFamily="34" charset="0"/>
                <a:cs typeface="Arial" panose="020B0604020202020204" pitchFamily="34" charset="0"/>
              </a:rPr>
              <a:t>Но! </a:t>
            </a:r>
            <a:endParaRPr lang="ru-RU" altLang="ru-RU" sz="3600" b="1" dirty="0">
              <a:latin typeface="Arial" panose="020B0604020202020204" pitchFamily="34" charset="0"/>
              <a:cs typeface="Arial" panose="020B0604020202020204" pitchFamily="34" charset="0"/>
            </a:endParaRPr>
          </a:p>
        </p:txBody>
      </p:sp>
      <p:sp>
        <p:nvSpPr>
          <p:cNvPr id="6147" name="Rectangle 3"/>
          <p:cNvSpPr>
            <a:spLocks noGrp="1" noChangeArrowheads="1"/>
          </p:cNvSpPr>
          <p:nvPr>
            <p:ph type="body" idx="4294967295"/>
          </p:nvPr>
        </p:nvSpPr>
        <p:spPr>
          <a:xfrm>
            <a:off x="439189" y="1525931"/>
            <a:ext cx="11313622" cy="5146718"/>
          </a:xfrm>
        </p:spPr>
        <p:txBody>
          <a:bodyPr>
            <a:noAutofit/>
          </a:bodyPr>
          <a:lstStyle/>
          <a:p>
            <a:pPr>
              <a:buNone/>
            </a:pPr>
            <a:r>
              <a:rPr lang="ru-RU" altLang="ru-RU" sz="3000" dirty="0">
                <a:solidFill>
                  <a:srgbClr val="FF0000"/>
                </a:solidFill>
                <a:latin typeface="Arial" panose="020B0604020202020204" pitchFamily="34" charset="0"/>
                <a:cs typeface="Arial" panose="020B0604020202020204" pitchFamily="34" charset="0"/>
              </a:rPr>
              <a:t>Заказчики не вправе требовать от участников </a:t>
            </a:r>
            <a:r>
              <a:rPr lang="ru-RU" altLang="ru-RU" sz="3000" b="1" dirty="0">
                <a:solidFill>
                  <a:srgbClr val="FF0000"/>
                </a:solidFill>
                <a:latin typeface="Arial" panose="020B0604020202020204" pitchFamily="34" charset="0"/>
                <a:cs typeface="Arial" panose="020B0604020202020204" pitchFamily="34" charset="0"/>
              </a:rPr>
              <a:t>подтверждать</a:t>
            </a:r>
            <a:r>
              <a:rPr lang="ru-RU" altLang="ru-RU" sz="3000" dirty="0">
                <a:solidFill>
                  <a:srgbClr val="FF0000"/>
                </a:solidFill>
                <a:latin typeface="Arial" panose="020B0604020202020204" pitchFamily="34" charset="0"/>
                <a:cs typeface="Arial" panose="020B0604020202020204" pitchFamily="34" charset="0"/>
              </a:rPr>
              <a:t> </a:t>
            </a:r>
            <a:r>
              <a:rPr lang="ru-RU" altLang="ru-RU" sz="3000" b="1" dirty="0">
                <a:solidFill>
                  <a:srgbClr val="FF0000"/>
                </a:solidFill>
                <a:latin typeface="Arial" panose="020B0604020202020204" pitchFamily="34" charset="0"/>
                <a:cs typeface="Arial" panose="020B0604020202020204" pitchFamily="34" charset="0"/>
              </a:rPr>
              <a:t>членство в СРО документами </a:t>
            </a:r>
            <a:r>
              <a:rPr lang="ru-RU" altLang="ru-RU" sz="3000" dirty="0">
                <a:solidFill>
                  <a:srgbClr val="FF0000"/>
                </a:solidFill>
                <a:latin typeface="Arial" panose="020B0604020202020204" pitchFamily="34" charset="0"/>
                <a:cs typeface="Arial" panose="020B0604020202020204" pitchFamily="34" charset="0"/>
              </a:rPr>
              <a:t>при закупке работ: </a:t>
            </a:r>
          </a:p>
          <a:p>
            <a:pPr>
              <a:buNone/>
            </a:pPr>
            <a:r>
              <a:rPr lang="ru-RU" altLang="ru-RU" sz="3000" dirty="0">
                <a:solidFill>
                  <a:srgbClr val="FF0000"/>
                </a:solidFill>
                <a:latin typeface="Arial" panose="020B0604020202020204" pitchFamily="34" charset="0"/>
                <a:cs typeface="Arial" panose="020B0604020202020204" pitchFamily="34" charset="0"/>
              </a:rPr>
              <a:t>- по изысканиям и проектированию; </a:t>
            </a:r>
            <a:r>
              <a:rPr lang="en-US" altLang="ru-RU" sz="3000" dirty="0">
                <a:solidFill>
                  <a:srgbClr val="FF0000"/>
                </a:solidFill>
                <a:latin typeface="Arial" panose="020B0604020202020204" pitchFamily="34" charset="0"/>
                <a:cs typeface="Arial" panose="020B0604020202020204" pitchFamily="34" charset="0"/>
                <a:hlinkClick r:id="rId2"/>
              </a:rPr>
              <a:t>https://reestr.nopriz.ru</a:t>
            </a:r>
            <a:r>
              <a:rPr lang="ru-RU" altLang="ru-RU" sz="3000" dirty="0">
                <a:solidFill>
                  <a:srgbClr val="FF0000"/>
                </a:solidFill>
                <a:latin typeface="Arial" panose="020B0604020202020204" pitchFamily="34" charset="0"/>
                <a:cs typeface="Arial" panose="020B0604020202020204" pitchFamily="34" charset="0"/>
              </a:rPr>
              <a:t> </a:t>
            </a:r>
          </a:p>
          <a:p>
            <a:pPr>
              <a:buNone/>
            </a:pPr>
            <a:r>
              <a:rPr lang="ru-RU" altLang="ru-RU" sz="3000" dirty="0">
                <a:solidFill>
                  <a:srgbClr val="FF0000"/>
                </a:solidFill>
                <a:latin typeface="Arial" panose="020B0604020202020204" pitchFamily="34" charset="0"/>
                <a:cs typeface="Arial" panose="020B0604020202020204" pitchFamily="34" charset="0"/>
              </a:rPr>
              <a:t>- строительству, реконструкции, капремонту, сносу объектов капстроительства </a:t>
            </a:r>
            <a:r>
              <a:rPr lang="en-US" altLang="ru-RU" sz="3000" dirty="0">
                <a:solidFill>
                  <a:srgbClr val="FF0000"/>
                </a:solidFill>
                <a:latin typeface="Arial" panose="020B0604020202020204" pitchFamily="34" charset="0"/>
                <a:cs typeface="Arial" panose="020B0604020202020204" pitchFamily="34" charset="0"/>
                <a:hlinkClick r:id="rId3"/>
              </a:rPr>
              <a:t>https://reestr.nostroy.ru/</a:t>
            </a:r>
            <a:r>
              <a:rPr lang="ru-RU" altLang="ru-RU" sz="3000" dirty="0">
                <a:solidFill>
                  <a:srgbClr val="FF0000"/>
                </a:solidFill>
                <a:latin typeface="Arial" panose="020B0604020202020204" pitchFamily="34" charset="0"/>
                <a:cs typeface="Arial" panose="020B0604020202020204" pitchFamily="34" charset="0"/>
              </a:rPr>
              <a:t>  </a:t>
            </a:r>
          </a:p>
          <a:p>
            <a:pPr>
              <a:buNone/>
            </a:pPr>
            <a:r>
              <a:rPr lang="ru-RU" altLang="ru-RU" sz="2400" dirty="0">
                <a:latin typeface="Arial" panose="020B0604020202020204" pitchFamily="34" charset="0"/>
                <a:cs typeface="Arial" panose="020B0604020202020204" pitchFamily="34" charset="0"/>
              </a:rPr>
              <a:t>(Письмо Минфина России от 03.10.2022 N 24-01-07/95279 и Минстроя России от 03.10.2022 N Б0737-СИ/02)</a:t>
            </a:r>
          </a:p>
          <a:p>
            <a:pPr>
              <a:buNone/>
            </a:pPr>
            <a:r>
              <a:rPr lang="ru-RU" altLang="ru-RU" b="1" dirty="0">
                <a:latin typeface="Arial" panose="020B0604020202020204" pitchFamily="34" charset="0"/>
                <a:cs typeface="Arial" panose="020B0604020202020204" pitchFamily="34" charset="0"/>
              </a:rPr>
              <a:t>Решение: </a:t>
            </a:r>
            <a:r>
              <a:rPr lang="ru-RU" altLang="ru-RU" dirty="0">
                <a:latin typeface="Arial" panose="020B0604020202020204" pitchFamily="34" charset="0"/>
                <a:cs typeface="Arial" panose="020B0604020202020204" pitchFamily="34" charset="0"/>
              </a:rPr>
              <a:t>прописываем требование по СРО в договоре, в извещении просто указываем на необходимость наличия при исполнении работ – комиссия проверяет самостоятельно</a:t>
            </a:r>
          </a:p>
          <a:p>
            <a:pPr>
              <a:buNone/>
            </a:pPr>
            <a:endParaRPr lang="ru-RU" altLang="ru-RU" sz="2400" dirty="0">
              <a:latin typeface="Arial" panose="020B0604020202020204" pitchFamily="34" charset="0"/>
              <a:cs typeface="Arial" panose="020B0604020202020204" pitchFamily="34" charset="0"/>
            </a:endParaRPr>
          </a:p>
          <a:p>
            <a:pPr>
              <a:buNone/>
            </a:pPr>
            <a:endParaRPr lang="ru-RU" alt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46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332509" y="281235"/>
            <a:ext cx="10745787" cy="1047750"/>
          </a:xfrm>
        </p:spPr>
        <p:txBody>
          <a:bodyPr>
            <a:noAutofit/>
          </a:bodyPr>
          <a:lstStyle/>
          <a:p>
            <a:pPr algn="ctr"/>
            <a:r>
              <a:rPr lang="ru-RU" altLang="ru-RU" sz="3600" b="1" dirty="0">
                <a:latin typeface="Arial" panose="020B0604020202020204" pitchFamily="34" charset="0"/>
                <a:cs typeface="Arial" panose="020B0604020202020204" pitchFamily="34" charset="0"/>
              </a:rPr>
              <a:t>Практика по СРО</a:t>
            </a:r>
          </a:p>
        </p:txBody>
      </p:sp>
      <p:sp>
        <p:nvSpPr>
          <p:cNvPr id="67587" name="Объект 2"/>
          <p:cNvSpPr>
            <a:spLocks noGrp="1"/>
          </p:cNvSpPr>
          <p:nvPr>
            <p:ph idx="4294967295"/>
          </p:nvPr>
        </p:nvSpPr>
        <p:spPr>
          <a:xfrm>
            <a:off x="332509" y="1412875"/>
            <a:ext cx="11859491" cy="5226050"/>
          </a:xfrm>
        </p:spPr>
        <p:txBody>
          <a:bodyPr>
            <a:noAutofit/>
          </a:bodyPr>
          <a:lstStyle/>
          <a:p>
            <a:pPr>
              <a:spcBef>
                <a:spcPts val="600"/>
              </a:spcBef>
            </a:pPr>
            <a:r>
              <a:rPr lang="ru-RU" altLang="ru-RU" sz="2200" dirty="0">
                <a:latin typeface="Arial" panose="020B0604020202020204" pitchFamily="34" charset="0"/>
                <a:cs typeface="Arial" panose="020B0604020202020204" pitchFamily="34" charset="0"/>
              </a:rPr>
              <a:t>Условие о членстве в СРО устанавливают при НМЦК от 10 млн руб. — Кемеровское (Решение Кемеровского УФАС России от 27.12.2022 по делу N 042/06/31-1603/2022), Новосибирское (Решение Новосибирского УФАС России от 21.12.2022 N 054/06/49-2164/2022) УФАС. </a:t>
            </a:r>
          </a:p>
          <a:p>
            <a:pPr>
              <a:spcBef>
                <a:spcPts val="600"/>
              </a:spcBef>
            </a:pPr>
            <a:r>
              <a:rPr lang="ru-RU" altLang="ru-RU" sz="2200" dirty="0">
                <a:latin typeface="Arial" panose="020B0604020202020204" pitchFamily="34" charset="0"/>
                <a:cs typeface="Arial" panose="020B0604020202020204" pitchFamily="34" charset="0"/>
              </a:rPr>
              <a:t>Если НМЦК закупки выше этого значения, и участник предложил выполнить работу дешевле, не следует отклонять его заявку за то, что он не член СРО — Приморское УФАС (Решение Приморского УФАС России от 06.03.2023 N 025/06/49-201/2023);</a:t>
            </a:r>
          </a:p>
          <a:p>
            <a:pPr>
              <a:spcBef>
                <a:spcPts val="600"/>
              </a:spcBef>
            </a:pPr>
            <a:r>
              <a:rPr lang="ru-RU" altLang="ru-RU" sz="2200" dirty="0">
                <a:latin typeface="Arial" panose="020B0604020202020204" pitchFamily="34" charset="0"/>
                <a:cs typeface="Arial" panose="020B0604020202020204" pitchFamily="34" charset="0"/>
              </a:rPr>
              <a:t>Если при подаче заявки уровень ответственности участника-члена СРО недостаточный, его можно повысить до заключения контракта — АС Дальневосточного округа (Постановление Арбитражного суда Дальневосточного округа от 26.01.2023 N Ф03-6699/2022 по делу N А51-9557/2022), 5-й (Постановление Пятого арбитражного апелляционного суда от 17.08.2022 N 05АП-4466/2022 по делу N А51-21527/2021) и 8-й (Постановление Восьмого арбитражного апелляционного суда от 21.11.2022 N 08АП-9812/2022 по делу N А81-6692/2022) ААС. </a:t>
            </a:r>
          </a:p>
          <a:p>
            <a:pPr>
              <a:spcBef>
                <a:spcPts val="600"/>
              </a:spcBef>
            </a:pPr>
            <a:r>
              <a:rPr lang="ru-RU" altLang="ru-RU" sz="2200" dirty="0">
                <a:solidFill>
                  <a:srgbClr val="FF0000"/>
                </a:solidFill>
                <a:latin typeface="Arial" panose="020B0604020202020204" pitchFamily="34" charset="0"/>
                <a:cs typeface="Arial" panose="020B0604020202020204" pitchFamily="34" charset="0"/>
              </a:rPr>
              <a:t>Иное мнение высказал 4-й ААС </a:t>
            </a:r>
            <a:r>
              <a:rPr lang="ru-RU" altLang="ru-RU" sz="2200" dirty="0">
                <a:latin typeface="Arial" panose="020B0604020202020204" pitchFamily="34" charset="0"/>
                <a:cs typeface="Arial" panose="020B0604020202020204" pitchFamily="34" charset="0"/>
              </a:rPr>
              <a:t>(Постановление Четвертого арбитражного апелляционного суда от 05.12.2022 N 04АП-4639/2022 по делу N А58-3516/2022).</a:t>
            </a:r>
            <a:endParaRPr lang="ru-RU" altLang="ru-RU"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7078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0" y="365125"/>
            <a:ext cx="11455400" cy="1047750"/>
          </a:xfrm>
        </p:spPr>
        <p:txBody>
          <a:bodyPr>
            <a:noAutofit/>
          </a:bodyPr>
          <a:lstStyle/>
          <a:p>
            <a:pPr algn="ctr"/>
            <a:r>
              <a:rPr lang="ru-RU" altLang="ru-RU" sz="4000" b="1" dirty="0">
                <a:latin typeface="Arial" panose="020B0604020202020204" pitchFamily="34" charset="0"/>
                <a:cs typeface="Arial" panose="020B0604020202020204" pitchFamily="34" charset="0"/>
              </a:rPr>
              <a:t>Но! Практика Верховного суда РФ по СРО</a:t>
            </a:r>
          </a:p>
        </p:txBody>
      </p:sp>
      <p:sp>
        <p:nvSpPr>
          <p:cNvPr id="67587" name="Объект 2"/>
          <p:cNvSpPr>
            <a:spLocks noGrp="1"/>
          </p:cNvSpPr>
          <p:nvPr>
            <p:ph idx="4294967295"/>
          </p:nvPr>
        </p:nvSpPr>
        <p:spPr>
          <a:xfrm>
            <a:off x="438150" y="1412875"/>
            <a:ext cx="11753850" cy="5110163"/>
          </a:xfrm>
        </p:spPr>
        <p:txBody>
          <a:bodyPr>
            <a:noAutofit/>
          </a:bodyPr>
          <a:lstStyle/>
          <a:p>
            <a:pPr>
              <a:spcBef>
                <a:spcPts val="600"/>
              </a:spcBef>
            </a:pPr>
            <a:endParaRPr lang="ru-RU" altLang="ru-RU" sz="3200" dirty="0">
              <a:latin typeface="Arial" panose="020B0604020202020204" pitchFamily="34" charset="0"/>
              <a:cs typeface="Arial" panose="020B0604020202020204" pitchFamily="34" charset="0"/>
            </a:endParaRPr>
          </a:p>
          <a:p>
            <a:pPr>
              <a:spcBef>
                <a:spcPts val="600"/>
              </a:spcBef>
            </a:pPr>
            <a:r>
              <a:rPr lang="ru-RU" altLang="ru-RU" sz="3200" dirty="0">
                <a:latin typeface="Arial" panose="020B0604020202020204" pitchFamily="34" charset="0"/>
                <a:cs typeface="Arial" panose="020B0604020202020204" pitchFamily="34" charset="0"/>
              </a:rPr>
              <a:t>Участник закупки работ по капитальному ремонту </a:t>
            </a:r>
            <a:r>
              <a:rPr lang="ru-RU" altLang="ru-RU" sz="3200" b="1" dirty="0">
                <a:latin typeface="Arial" panose="020B0604020202020204" pitchFamily="34" charset="0"/>
                <a:cs typeface="Arial" panose="020B0604020202020204" pitchFamily="34" charset="0"/>
              </a:rPr>
              <a:t>на этапе подачи заявок </a:t>
            </a:r>
            <a:r>
              <a:rPr lang="ru-RU" altLang="ru-RU" sz="3200" dirty="0">
                <a:latin typeface="Arial" panose="020B0604020202020204" pitchFamily="34" charset="0"/>
                <a:cs typeface="Arial" panose="020B0604020202020204" pitchFamily="34" charset="0"/>
              </a:rPr>
              <a:t>обязан предоставить заказчику выписку из реестра членов СРО </a:t>
            </a:r>
            <a:r>
              <a:rPr lang="ru-RU" altLang="ru-RU" sz="3200" b="1" dirty="0">
                <a:latin typeface="Arial" panose="020B0604020202020204" pitchFamily="34" charset="0"/>
                <a:cs typeface="Arial" panose="020B0604020202020204" pitchFamily="34" charset="0"/>
              </a:rPr>
              <a:t>с уровнем ответственности в денежном выражении не ниже, чем цена, предложенная таким участником</a:t>
            </a:r>
            <a:r>
              <a:rPr lang="ru-RU" altLang="ru-RU" sz="3200" dirty="0">
                <a:latin typeface="Arial" panose="020B0604020202020204" pitchFamily="34" charset="0"/>
                <a:cs typeface="Arial" panose="020B0604020202020204" pitchFamily="34" charset="0"/>
              </a:rPr>
              <a:t> в ходе закупки.</a:t>
            </a:r>
          </a:p>
          <a:p>
            <a:pPr>
              <a:spcBef>
                <a:spcPts val="600"/>
              </a:spcBef>
            </a:pPr>
            <a:endParaRPr lang="ru-RU" altLang="ru-RU" sz="3200" dirty="0">
              <a:solidFill>
                <a:srgbClr val="0000FF"/>
              </a:solidFill>
              <a:latin typeface="Arial" panose="020B0604020202020204" pitchFamily="34" charset="0"/>
              <a:cs typeface="Arial" panose="020B0604020202020204" pitchFamily="34" charset="0"/>
            </a:endParaRPr>
          </a:p>
          <a:p>
            <a:pPr>
              <a:spcBef>
                <a:spcPts val="600"/>
              </a:spcBef>
            </a:pPr>
            <a:r>
              <a:rPr lang="ru-RU" altLang="ru-RU" sz="3200" dirty="0">
                <a:solidFill>
                  <a:srgbClr val="0000FF"/>
                </a:solidFill>
                <a:latin typeface="Arial" panose="020B0604020202020204" pitchFamily="34" charset="0"/>
                <a:cs typeface="Arial" panose="020B0604020202020204" pitchFamily="34" charset="0"/>
              </a:rPr>
              <a:t>Определение Верховного Суда РФ от 22.11.2019 N 304-ЭС19-20718 по делу </a:t>
            </a:r>
            <a:r>
              <a:rPr lang="en-US" altLang="ru-RU" sz="3200" dirty="0">
                <a:solidFill>
                  <a:srgbClr val="0000FF"/>
                </a:solidFill>
                <a:latin typeface="Arial" panose="020B0604020202020204" pitchFamily="34" charset="0"/>
                <a:cs typeface="Arial" panose="020B0604020202020204" pitchFamily="34" charset="0"/>
              </a:rPr>
              <a:t>N </a:t>
            </a:r>
            <a:r>
              <a:rPr lang="ru-RU" altLang="ru-RU" sz="3200" dirty="0">
                <a:solidFill>
                  <a:srgbClr val="0000FF"/>
                </a:solidFill>
                <a:latin typeface="Arial" panose="020B0604020202020204" pitchFamily="34" charset="0"/>
                <a:cs typeface="Arial" panose="020B0604020202020204" pitchFamily="34" charset="0"/>
              </a:rPr>
              <a:t>А70-14006/2018</a:t>
            </a:r>
          </a:p>
        </p:txBody>
      </p:sp>
    </p:spTree>
    <p:extLst>
      <p:ext uri="{BB962C8B-B14F-4D97-AF65-F5344CB8AC3E}">
        <p14:creationId xmlns:p14="http://schemas.microsoft.com/office/powerpoint/2010/main" val="12096796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322088" y="205734"/>
            <a:ext cx="10745787" cy="1047750"/>
          </a:xfrm>
        </p:spPr>
        <p:txBody>
          <a:bodyPr>
            <a:noAutofit/>
          </a:bodyPr>
          <a:lstStyle/>
          <a:p>
            <a:pPr algn="ctr"/>
            <a:r>
              <a:rPr lang="ru-RU" altLang="ru-RU" sz="4000" b="1" dirty="0">
                <a:latin typeface="Arial" panose="020B0604020202020204" pitchFamily="34" charset="0"/>
                <a:cs typeface="Arial" panose="020B0604020202020204" pitchFamily="34" charset="0"/>
              </a:rPr>
              <a:t>Разъяснения ФАС по СРО</a:t>
            </a:r>
          </a:p>
        </p:txBody>
      </p:sp>
      <p:sp>
        <p:nvSpPr>
          <p:cNvPr id="67587" name="Объект 2"/>
          <p:cNvSpPr>
            <a:spLocks noGrp="1"/>
          </p:cNvSpPr>
          <p:nvPr>
            <p:ph idx="4294967295"/>
          </p:nvPr>
        </p:nvSpPr>
        <p:spPr>
          <a:xfrm>
            <a:off x="438150" y="1412875"/>
            <a:ext cx="11753850" cy="5110163"/>
          </a:xfrm>
        </p:spPr>
        <p:txBody>
          <a:bodyPr>
            <a:noAutofit/>
          </a:bodyPr>
          <a:lstStyle/>
          <a:p>
            <a:pPr marL="0" indent="0">
              <a:spcBef>
                <a:spcPts val="600"/>
              </a:spcBef>
              <a:buNone/>
            </a:pPr>
            <a:r>
              <a:rPr lang="ru-RU" altLang="ru-RU" sz="2200" b="1" dirty="0">
                <a:latin typeface="Arial" panose="020B0604020202020204" pitchFamily="34" charset="0"/>
                <a:cs typeface="Arial" panose="020B0604020202020204" pitchFamily="34" charset="0"/>
              </a:rPr>
              <a:t>1. Когда заказчик устанавливает требование о членстве в СРО</a:t>
            </a:r>
          </a:p>
          <a:p>
            <a:pPr>
              <a:spcBef>
                <a:spcPts val="600"/>
              </a:spcBef>
            </a:pPr>
            <a:r>
              <a:rPr lang="ru-RU" altLang="ru-RU" sz="2200" dirty="0">
                <a:latin typeface="Arial" panose="020B0604020202020204" pitchFamily="34" charset="0"/>
                <a:cs typeface="Arial" panose="020B0604020202020204" pitchFamily="34" charset="0"/>
              </a:rPr>
              <a:t>В извещении, приглашении или документации заказчики устанавливают требование о членстве в СРО при НМЦК от 10 млн руб. в зависимости от объекта закупки. Исключение – случаи, когда членство СРО не нужно (ч. 2.2 ст. 52 </a:t>
            </a:r>
            <a:r>
              <a:rPr lang="ru-RU" altLang="ru-RU" sz="2200" dirty="0" err="1">
                <a:latin typeface="Arial" panose="020B0604020202020204" pitchFamily="34" charset="0"/>
                <a:cs typeface="Arial" panose="020B0604020202020204" pitchFamily="34" charset="0"/>
              </a:rPr>
              <a:t>ГрК</a:t>
            </a:r>
            <a:r>
              <a:rPr lang="ru-RU" altLang="ru-RU" sz="2200" dirty="0">
                <a:latin typeface="Arial" panose="020B0604020202020204" pitchFamily="34" charset="0"/>
                <a:cs typeface="Arial" panose="020B0604020202020204" pitchFamily="34" charset="0"/>
              </a:rPr>
              <a:t>).</a:t>
            </a:r>
          </a:p>
          <a:p>
            <a:pPr>
              <a:spcBef>
                <a:spcPts val="600"/>
              </a:spcBef>
            </a:pPr>
            <a:r>
              <a:rPr lang="ru-RU" altLang="ru-RU" sz="2200" u="sng" dirty="0">
                <a:latin typeface="Arial" panose="020B0604020202020204" pitchFamily="34" charset="0"/>
                <a:cs typeface="Arial" panose="020B0604020202020204" pitchFamily="34" charset="0"/>
              </a:rPr>
              <a:t>Примечание</a:t>
            </a:r>
            <a:r>
              <a:rPr lang="ru-RU" altLang="ru-RU" sz="2200" dirty="0">
                <a:latin typeface="Arial" panose="020B0604020202020204" pitchFamily="34" charset="0"/>
                <a:cs typeface="Arial" panose="020B0604020202020204" pitchFamily="34" charset="0"/>
              </a:rPr>
              <a:t>: на проектирование и инженерные изыскания условие "от 10 млн" не распространяется!</a:t>
            </a:r>
          </a:p>
          <a:p>
            <a:pPr marL="0" indent="0">
              <a:spcBef>
                <a:spcPts val="600"/>
              </a:spcBef>
              <a:buNone/>
            </a:pPr>
            <a:r>
              <a:rPr lang="ru-RU" altLang="ru-RU" sz="2200" b="1" dirty="0">
                <a:latin typeface="Arial" panose="020B0604020202020204" pitchFamily="34" charset="0"/>
                <a:cs typeface="Arial" panose="020B0604020202020204" pitchFamily="34" charset="0"/>
              </a:rPr>
              <a:t>2. Как комиссия заказчика проверяет участника на членство в СРО</a:t>
            </a:r>
          </a:p>
          <a:p>
            <a:pPr>
              <a:spcBef>
                <a:spcPts val="600"/>
              </a:spcBef>
            </a:pPr>
            <a:r>
              <a:rPr lang="ru-RU" altLang="ru-RU" sz="2200" dirty="0">
                <a:latin typeface="Arial" panose="020B0604020202020204" pitchFamily="34" charset="0"/>
                <a:cs typeface="Arial" panose="020B0604020202020204" pitchFamily="34" charset="0"/>
              </a:rPr>
              <a:t>В извещении, приглашении или документации нельзя требовать, чтобы участник подтвердил свое членство или приложил к заявке подтверждающий документ. Комиссия самостоятельно проверяет участника закупки в Едином реестре сведений о членах СРО. Если сведений в реестре нет, заявку следует отклонить по причине несоответствия участника единым требованиям (п. 1 ч. 1, ч. 9 ст. 31 Закона № 44-ФЗ).</a:t>
            </a:r>
          </a:p>
          <a:p>
            <a:pPr>
              <a:spcBef>
                <a:spcPts val="600"/>
              </a:spcBef>
            </a:pPr>
            <a:r>
              <a:rPr lang="ru-RU" altLang="ru-RU" sz="2200" u="sng" dirty="0">
                <a:latin typeface="Arial" panose="020B0604020202020204" pitchFamily="34" charset="0"/>
                <a:cs typeface="Arial" panose="020B0604020202020204" pitchFamily="34" charset="0"/>
              </a:rPr>
              <a:t>Примечание</a:t>
            </a:r>
            <a:r>
              <a:rPr lang="ru-RU" altLang="ru-RU" sz="2200" dirty="0">
                <a:latin typeface="Arial" panose="020B0604020202020204" pitchFamily="34" charset="0"/>
                <a:cs typeface="Arial" panose="020B0604020202020204" pitchFamily="34" charset="0"/>
              </a:rPr>
              <a:t>: на проектирование и инженерные изыскания - НОПРИЗ (https://reestr.nopriz.ru/), на стройку, </a:t>
            </a:r>
            <a:r>
              <a:rPr lang="ru-RU" altLang="ru-RU" sz="2200" dirty="0" err="1">
                <a:latin typeface="Arial" panose="020B0604020202020204" pitchFamily="34" charset="0"/>
                <a:cs typeface="Arial" panose="020B0604020202020204" pitchFamily="34" charset="0"/>
              </a:rPr>
              <a:t>кап.ремонт</a:t>
            </a:r>
            <a:r>
              <a:rPr lang="ru-RU" altLang="ru-RU" sz="2200" dirty="0">
                <a:latin typeface="Arial" panose="020B0604020202020204" pitchFamily="34" charset="0"/>
                <a:cs typeface="Arial" panose="020B0604020202020204" pitchFamily="34" charset="0"/>
              </a:rPr>
              <a:t>, реконструкцию - НОСТРОЙ (https://reestr.nostroy.ru/).</a:t>
            </a:r>
          </a:p>
        </p:txBody>
      </p:sp>
    </p:spTree>
    <p:extLst>
      <p:ext uri="{BB962C8B-B14F-4D97-AF65-F5344CB8AC3E}">
        <p14:creationId xmlns:p14="http://schemas.microsoft.com/office/powerpoint/2010/main" val="7446124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355645" y="188956"/>
            <a:ext cx="10745787" cy="1047750"/>
          </a:xfrm>
        </p:spPr>
        <p:txBody>
          <a:bodyPr>
            <a:noAutofit/>
          </a:bodyPr>
          <a:lstStyle/>
          <a:p>
            <a:pPr algn="ctr"/>
            <a:r>
              <a:rPr lang="ru-RU" altLang="ru-RU" sz="4000" b="1" dirty="0">
                <a:latin typeface="Arial" panose="020B0604020202020204" pitchFamily="34" charset="0"/>
                <a:cs typeface="Arial" panose="020B0604020202020204" pitchFamily="34" charset="0"/>
              </a:rPr>
              <a:t>Разъяснения ФАС по СРО</a:t>
            </a:r>
          </a:p>
        </p:txBody>
      </p:sp>
      <p:sp>
        <p:nvSpPr>
          <p:cNvPr id="67587" name="Объект 2"/>
          <p:cNvSpPr>
            <a:spLocks noGrp="1"/>
          </p:cNvSpPr>
          <p:nvPr>
            <p:ph idx="4294967295"/>
          </p:nvPr>
        </p:nvSpPr>
        <p:spPr>
          <a:xfrm>
            <a:off x="438150" y="1412875"/>
            <a:ext cx="11753850" cy="5110163"/>
          </a:xfrm>
        </p:spPr>
        <p:txBody>
          <a:bodyPr>
            <a:noAutofit/>
          </a:bodyPr>
          <a:lstStyle/>
          <a:p>
            <a:pPr marL="0" indent="0">
              <a:spcBef>
                <a:spcPts val="600"/>
              </a:spcBef>
              <a:buNone/>
            </a:pPr>
            <a:r>
              <a:rPr lang="ru-RU" altLang="ru-RU" sz="2200" b="1" dirty="0">
                <a:latin typeface="Arial" panose="020B0604020202020204" pitchFamily="34" charset="0"/>
                <a:cs typeface="Arial" panose="020B0604020202020204" pitchFamily="34" charset="0"/>
              </a:rPr>
              <a:t>3. Как комиссия заказчика проверяет уровни ответственности участника закупки</a:t>
            </a:r>
          </a:p>
          <a:p>
            <a:pPr>
              <a:spcBef>
                <a:spcPts val="600"/>
              </a:spcBef>
            </a:pPr>
            <a:r>
              <a:rPr lang="ru-RU" altLang="ru-RU" sz="2200" dirty="0">
                <a:latin typeface="Arial" panose="020B0604020202020204" pitchFamily="34" charset="0"/>
                <a:cs typeface="Arial" panose="020B0604020202020204" pitchFamily="34" charset="0"/>
              </a:rPr>
              <a:t>В СРО формируют два компенсационных фонда (ст. 55.16 </a:t>
            </a:r>
            <a:r>
              <a:rPr lang="ru-RU" altLang="ru-RU" sz="2200" dirty="0" err="1">
                <a:latin typeface="Arial" panose="020B0604020202020204" pitchFamily="34" charset="0"/>
                <a:cs typeface="Arial" panose="020B0604020202020204" pitchFamily="34" charset="0"/>
              </a:rPr>
              <a:t>ГрК</a:t>
            </a:r>
            <a:r>
              <a:rPr lang="ru-RU" altLang="ru-RU" sz="2200" dirty="0">
                <a:latin typeface="Arial" panose="020B0604020202020204" pitchFamily="34" charset="0"/>
                <a:cs typeface="Arial" panose="020B0604020202020204" pitchFamily="34" charset="0"/>
              </a:rPr>
              <a:t>): фонд возмещения вреда – для компенсации убытков заказчиков; фонд обеспечения договорных обязательств – для участия в конкурентных закупках. В извещении, приглашении или документации заказчик устанавливает требование о наличии у участника закупки взносов в оба фонда.</a:t>
            </a:r>
          </a:p>
          <a:p>
            <a:pPr>
              <a:spcBef>
                <a:spcPts val="600"/>
              </a:spcBef>
            </a:pPr>
            <a:endParaRPr lang="ru-RU" altLang="ru-RU" sz="2200" dirty="0">
              <a:latin typeface="Arial" panose="020B0604020202020204" pitchFamily="34" charset="0"/>
              <a:cs typeface="Arial" panose="020B0604020202020204" pitchFamily="34" charset="0"/>
            </a:endParaRPr>
          </a:p>
          <a:p>
            <a:pPr marL="0" indent="0">
              <a:spcBef>
                <a:spcPts val="600"/>
              </a:spcBef>
              <a:buNone/>
            </a:pPr>
            <a:r>
              <a:rPr lang="ru-RU" altLang="ru-RU" sz="2200" b="1" dirty="0">
                <a:latin typeface="Arial" panose="020B0604020202020204" pitchFamily="34" charset="0"/>
                <a:cs typeface="Arial" panose="020B0604020202020204" pitchFamily="34" charset="0"/>
              </a:rPr>
              <a:t>4. Кто контролирует размер обязательств члена СРО по договорам подряда</a:t>
            </a:r>
          </a:p>
          <a:p>
            <a:pPr>
              <a:spcBef>
                <a:spcPts val="600"/>
              </a:spcBef>
            </a:pPr>
            <a:r>
              <a:rPr lang="ru-RU" altLang="ru-RU" sz="2200" dirty="0">
                <a:latin typeface="Arial" panose="020B0604020202020204" pitchFamily="34" charset="0"/>
                <a:cs typeface="Arial" panose="020B0604020202020204" pitchFamily="34" charset="0"/>
              </a:rPr>
              <a:t>Предельный размер обязательств по договорам строительного подряда контролирует сам подрядчик и СРО. Если для участия в конкурентной закупке взносов в компенсационный фонд недостаточно, подрядчик должен дополнительно внести денежные средства (ч. 4 ст. 55.8 </a:t>
            </a:r>
            <a:r>
              <a:rPr lang="ru-RU" altLang="ru-RU" sz="2200" dirty="0" err="1">
                <a:latin typeface="Arial" panose="020B0604020202020204" pitchFamily="34" charset="0"/>
                <a:cs typeface="Arial" panose="020B0604020202020204" pitchFamily="34" charset="0"/>
              </a:rPr>
              <a:t>ГрК</a:t>
            </a:r>
            <a:r>
              <a:rPr lang="ru-RU" altLang="ru-RU" sz="2200" dirty="0">
                <a:latin typeface="Arial" panose="020B0604020202020204" pitchFamily="34" charset="0"/>
                <a:cs typeface="Arial" panose="020B0604020202020204" pitchFamily="34" charset="0"/>
              </a:rPr>
              <a:t>).</a:t>
            </a:r>
          </a:p>
          <a:p>
            <a:pPr>
              <a:spcBef>
                <a:spcPts val="600"/>
              </a:spcBef>
            </a:pPr>
            <a:endParaRPr lang="ru-RU" altLang="ru-RU" sz="2200" dirty="0">
              <a:solidFill>
                <a:srgbClr val="0000FF"/>
              </a:solidFill>
              <a:latin typeface="Arial" panose="020B0604020202020204" pitchFamily="34" charset="0"/>
              <a:cs typeface="Arial" panose="020B0604020202020204" pitchFamily="34" charset="0"/>
            </a:endParaRPr>
          </a:p>
          <a:p>
            <a:pPr>
              <a:spcBef>
                <a:spcPts val="600"/>
              </a:spcBef>
            </a:pPr>
            <a:r>
              <a:rPr lang="ru-RU" altLang="ru-RU" sz="2200" dirty="0">
                <a:solidFill>
                  <a:srgbClr val="0000FF"/>
                </a:solidFill>
                <a:latin typeface="Arial" panose="020B0604020202020204" pitchFamily="34" charset="0"/>
                <a:cs typeface="Arial" panose="020B0604020202020204" pitchFamily="34" charset="0"/>
              </a:rPr>
              <a:t>Письмо ФАС России от 11.07.2023 № МШ/54828/23 </a:t>
            </a:r>
          </a:p>
        </p:txBody>
      </p:sp>
    </p:spTree>
    <p:extLst>
      <p:ext uri="{BB962C8B-B14F-4D97-AF65-F5344CB8AC3E}">
        <p14:creationId xmlns:p14="http://schemas.microsoft.com/office/powerpoint/2010/main" val="502017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438150" y="230901"/>
            <a:ext cx="10745787" cy="1047750"/>
          </a:xfrm>
        </p:spPr>
        <p:txBody>
          <a:bodyPr>
            <a:noAutofit/>
          </a:bodyPr>
          <a:lstStyle/>
          <a:p>
            <a:pPr algn="ctr"/>
            <a:r>
              <a:rPr lang="ru-RU" altLang="ru-RU" sz="4000" b="1" dirty="0">
                <a:latin typeface="Arial" panose="020B0604020202020204" pitchFamily="34" charset="0"/>
                <a:cs typeface="Arial" panose="020B0604020202020204" pitchFamily="34" charset="0"/>
              </a:rPr>
              <a:t>Справка по требованиям СРО</a:t>
            </a:r>
          </a:p>
        </p:txBody>
      </p:sp>
      <p:sp>
        <p:nvSpPr>
          <p:cNvPr id="67587" name="Объект 2"/>
          <p:cNvSpPr>
            <a:spLocks noGrp="1"/>
          </p:cNvSpPr>
          <p:nvPr>
            <p:ph idx="4294967295"/>
          </p:nvPr>
        </p:nvSpPr>
        <p:spPr>
          <a:xfrm>
            <a:off x="438150" y="1412875"/>
            <a:ext cx="11753850" cy="5110163"/>
          </a:xfrm>
        </p:spPr>
        <p:txBody>
          <a:bodyPr>
            <a:noAutofit/>
          </a:bodyPr>
          <a:lstStyle/>
          <a:p>
            <a:pPr>
              <a:spcBef>
                <a:spcPts val="600"/>
              </a:spcBef>
            </a:pPr>
            <a:r>
              <a:rPr lang="en-US" altLang="ru-RU" sz="2200" dirty="0">
                <a:latin typeface="Arial" panose="020B0604020202020204" pitchFamily="34" charset="0"/>
                <a:cs typeface="Arial" panose="020B0604020202020204" pitchFamily="34" charset="0"/>
                <a:hlinkClick r:id="rId2"/>
              </a:rPr>
              <a:t>https://t.me/smety/8470</a:t>
            </a:r>
            <a:r>
              <a:rPr lang="ru-RU" altLang="ru-RU" sz="2200" dirty="0">
                <a:latin typeface="Arial" panose="020B0604020202020204" pitchFamily="34" charset="0"/>
                <a:cs typeface="Arial" panose="020B0604020202020204" pitchFamily="34" charset="0"/>
              </a:rPr>
              <a:t> </a:t>
            </a:r>
            <a:endParaRPr lang="ru-RU" altLang="ru-RU" sz="2200" dirty="0">
              <a:solidFill>
                <a:srgbClr val="0000FF"/>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DF0A5A15-C899-403C-9219-AE28B4B90E50}"/>
              </a:ext>
            </a:extLst>
          </p:cNvPr>
          <p:cNvPicPr>
            <a:picLocks noChangeAspect="1"/>
          </p:cNvPicPr>
          <p:nvPr/>
        </p:nvPicPr>
        <p:blipFill>
          <a:blip r:embed="rId3"/>
          <a:stretch>
            <a:fillRect/>
          </a:stretch>
        </p:blipFill>
        <p:spPr>
          <a:xfrm>
            <a:off x="4139738" y="1422743"/>
            <a:ext cx="7739582" cy="5204356"/>
          </a:xfrm>
          <a:prstGeom prst="rect">
            <a:avLst/>
          </a:prstGeom>
        </p:spPr>
      </p:pic>
    </p:spTree>
    <p:extLst>
      <p:ext uri="{BB962C8B-B14F-4D97-AF65-F5344CB8AC3E}">
        <p14:creationId xmlns:p14="http://schemas.microsoft.com/office/powerpoint/2010/main" val="31640963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438150" y="230901"/>
            <a:ext cx="10745787" cy="1047750"/>
          </a:xfrm>
        </p:spPr>
        <p:txBody>
          <a:bodyPr>
            <a:noAutofit/>
          </a:bodyPr>
          <a:lstStyle/>
          <a:p>
            <a:pPr algn="ctr"/>
            <a:r>
              <a:rPr lang="ru-RU" altLang="ru-RU" sz="4000" b="1" dirty="0">
                <a:latin typeface="Arial" panose="020B0604020202020204" pitchFamily="34" charset="0"/>
                <a:cs typeface="Arial" panose="020B0604020202020204" pitchFamily="34" charset="0"/>
              </a:rPr>
              <a:t>Разъяснения Минстроя про «под ключ»</a:t>
            </a:r>
          </a:p>
        </p:txBody>
      </p:sp>
      <p:sp>
        <p:nvSpPr>
          <p:cNvPr id="67587" name="Объект 2"/>
          <p:cNvSpPr>
            <a:spLocks noGrp="1"/>
          </p:cNvSpPr>
          <p:nvPr>
            <p:ph idx="4294967295"/>
          </p:nvPr>
        </p:nvSpPr>
        <p:spPr>
          <a:xfrm>
            <a:off x="438150" y="1412875"/>
            <a:ext cx="11753850" cy="5110163"/>
          </a:xfrm>
        </p:spPr>
        <p:txBody>
          <a:bodyPr>
            <a:noAutofit/>
          </a:bodyPr>
          <a:lstStyle/>
          <a:p>
            <a:pPr>
              <a:spcBef>
                <a:spcPts val="600"/>
              </a:spcBef>
            </a:pPr>
            <a:r>
              <a:rPr lang="ru-RU" altLang="ru-RU" sz="2300" dirty="0">
                <a:latin typeface="Arial" panose="020B0604020202020204" pitchFamily="34" charset="0"/>
                <a:cs typeface="Arial" panose="020B0604020202020204" pitchFamily="34" charset="0"/>
              </a:rPr>
              <a:t>От участников строительных закупок </a:t>
            </a:r>
            <a:r>
              <a:rPr lang="ru-RU" altLang="ru-RU" sz="2300" b="1" dirty="0">
                <a:latin typeface="Arial" panose="020B0604020202020204" pitchFamily="34" charset="0"/>
                <a:cs typeface="Arial" panose="020B0604020202020204" pitchFamily="34" charset="0"/>
              </a:rPr>
              <a:t>"под ключ" нужно требовать членства в изыскательской, проектной и строительной СРО. </a:t>
            </a:r>
          </a:p>
          <a:p>
            <a:pPr marL="0" indent="0">
              <a:spcBef>
                <a:spcPts val="600"/>
              </a:spcBef>
              <a:buNone/>
            </a:pPr>
            <a:r>
              <a:rPr lang="ru-RU" altLang="ru-RU" sz="2300" dirty="0">
                <a:latin typeface="Arial" panose="020B0604020202020204" pitchFamily="34" charset="0"/>
                <a:cs typeface="Arial" panose="020B0604020202020204" pitchFamily="34" charset="0"/>
              </a:rPr>
              <a:t>Подрядчик, который состоит только в строительной СРО, не вправе заключать контракт на одновременное проведение инженерных изысканий, проектирования и строительства (реконструкции, капремонта) объекта капстроительства.</a:t>
            </a:r>
          </a:p>
          <a:p>
            <a:pPr marL="0" indent="0">
              <a:spcBef>
                <a:spcPts val="600"/>
              </a:spcBef>
              <a:buNone/>
            </a:pPr>
            <a:r>
              <a:rPr lang="ru-RU" altLang="ru-RU" sz="2300" dirty="0">
                <a:latin typeface="Arial" panose="020B0604020202020204" pitchFamily="34" charset="0"/>
                <a:cs typeface="Arial" panose="020B0604020202020204" pitchFamily="34" charset="0"/>
              </a:rPr>
              <a:t>Такой контрагент не способен полностью выполнить обязательства по комплексному контракту, поскольку:</a:t>
            </a:r>
          </a:p>
          <a:p>
            <a:pPr>
              <a:spcBef>
                <a:spcPts val="600"/>
              </a:spcBef>
            </a:pPr>
            <a:r>
              <a:rPr lang="ru-RU" altLang="ru-RU" sz="2300" dirty="0">
                <a:latin typeface="Arial" panose="020B0604020202020204" pitchFamily="34" charset="0"/>
                <a:cs typeface="Arial" panose="020B0604020202020204" pitchFamily="34" charset="0"/>
              </a:rPr>
              <a:t>не может подтвердить, что соответствует требованиям заказчика (в т.ч. к опыту сопоставимых работ и наличию квалифицированных работников);</a:t>
            </a:r>
          </a:p>
          <a:p>
            <a:pPr>
              <a:spcBef>
                <a:spcPts val="600"/>
              </a:spcBef>
            </a:pPr>
            <a:r>
              <a:rPr lang="ru-RU" altLang="ru-RU" sz="2300" dirty="0">
                <a:latin typeface="Arial" panose="020B0604020202020204" pitchFamily="34" charset="0"/>
                <a:cs typeface="Arial" panose="020B0604020202020204" pitchFamily="34" charset="0"/>
              </a:rPr>
              <a:t>привлекает для части работ субподрядчика с нужными допусками, который не проходит проверку заказчика и не подтверждает свою квалификацию и кадровый состав.</a:t>
            </a:r>
          </a:p>
          <a:p>
            <a:pPr>
              <a:spcBef>
                <a:spcPts val="600"/>
              </a:spcBef>
            </a:pPr>
            <a:endParaRPr lang="ru-RU" altLang="ru-RU" sz="2200" b="1" dirty="0">
              <a:solidFill>
                <a:srgbClr val="0000FF"/>
              </a:solidFill>
              <a:latin typeface="Arial" panose="020B0604020202020204" pitchFamily="34" charset="0"/>
              <a:cs typeface="Arial" panose="020B0604020202020204" pitchFamily="34" charset="0"/>
            </a:endParaRPr>
          </a:p>
          <a:p>
            <a:pPr>
              <a:spcBef>
                <a:spcPts val="600"/>
              </a:spcBef>
            </a:pPr>
            <a:r>
              <a:rPr lang="ru-RU" altLang="ru-RU" sz="2200" dirty="0">
                <a:solidFill>
                  <a:srgbClr val="0000FF"/>
                </a:solidFill>
                <a:latin typeface="Arial" panose="020B0604020202020204" pitchFamily="34" charset="0"/>
                <a:cs typeface="Arial" panose="020B0604020202020204" pitchFamily="34" charset="0"/>
              </a:rPr>
              <a:t>Письмо Минстроя России от 18.10.2024 N 61052-ОС/02</a:t>
            </a:r>
          </a:p>
        </p:txBody>
      </p:sp>
    </p:spTree>
    <p:extLst>
      <p:ext uri="{BB962C8B-B14F-4D97-AF65-F5344CB8AC3E}">
        <p14:creationId xmlns:p14="http://schemas.microsoft.com/office/powerpoint/2010/main" val="977255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1066130"/>
          </a:xfrm>
        </p:spPr>
        <p:txBody>
          <a:bodyPr>
            <a:normAutofit/>
          </a:bodyPr>
          <a:lstStyle/>
          <a:p>
            <a:pPr algn="ctr"/>
            <a:r>
              <a:rPr lang="ru-RU" sz="2800" b="1" dirty="0">
                <a:solidFill>
                  <a:srgbClr val="002060"/>
                </a:solidFill>
              </a:rPr>
              <a:t>Оценка эффективности ведения ИСУП Брянской области</a:t>
            </a:r>
          </a:p>
        </p:txBody>
      </p:sp>
      <p:pic>
        <p:nvPicPr>
          <p:cNvPr id="7" name="Объект 6">
            <a:extLst>
              <a:ext uri="{FF2B5EF4-FFF2-40B4-BE49-F238E27FC236}">
                <a16:creationId xmlns:a16="http://schemas.microsoft.com/office/drawing/2014/main" id="{25512AA6-4DEF-464D-8398-41F073A8B86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37538" y="1556792"/>
            <a:ext cx="6598822" cy="5026570"/>
          </a:xfrm>
        </p:spPr>
      </p:pic>
    </p:spTree>
    <p:extLst>
      <p:ext uri="{BB962C8B-B14F-4D97-AF65-F5344CB8AC3E}">
        <p14:creationId xmlns:p14="http://schemas.microsoft.com/office/powerpoint/2010/main" val="864844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410008" y="247679"/>
            <a:ext cx="10745787" cy="1047750"/>
          </a:xfrm>
        </p:spPr>
        <p:txBody>
          <a:bodyPr>
            <a:noAutofit/>
          </a:bodyPr>
          <a:lstStyle/>
          <a:p>
            <a:pPr algn="ctr"/>
            <a:r>
              <a:rPr lang="ru-RU" altLang="ru-RU" sz="3600" b="1" dirty="0">
                <a:latin typeface="Arial" panose="020B0604020202020204" pitchFamily="34" charset="0"/>
                <a:cs typeface="Arial" panose="020B0604020202020204" pitchFamily="34" charset="0"/>
              </a:rPr>
              <a:t>Дополнительные требования (лицензии)</a:t>
            </a:r>
          </a:p>
        </p:txBody>
      </p:sp>
      <p:sp>
        <p:nvSpPr>
          <p:cNvPr id="67587" name="Объект 2"/>
          <p:cNvSpPr>
            <a:spLocks noGrp="1"/>
          </p:cNvSpPr>
          <p:nvPr>
            <p:ph idx="4294967295"/>
          </p:nvPr>
        </p:nvSpPr>
        <p:spPr>
          <a:xfrm>
            <a:off x="410008" y="1412874"/>
            <a:ext cx="11401691" cy="5323485"/>
          </a:xfrm>
        </p:spPr>
        <p:txBody>
          <a:bodyPr>
            <a:noAutofit/>
          </a:bodyPr>
          <a:lstStyle/>
          <a:p>
            <a:pPr>
              <a:spcBef>
                <a:spcPts val="600"/>
              </a:spcBef>
            </a:pPr>
            <a:r>
              <a:rPr lang="ru-RU" altLang="ru-RU" sz="1800" dirty="0">
                <a:latin typeface="+mj-lt"/>
                <a:cs typeface="Arial" panose="020B0604020202020204" pitchFamily="34" charset="0"/>
              </a:rPr>
              <a:t>…в случае если предметом закупки является поставка товара, выполнение работы или оказание услуги, для осуществления которых необходима соответствующая лицензия, свидетельство или иной документ в силу положений законодательства Российской Федерации, заказчик обязан установить требование к участникам закупки о наличии соответствующего документа.</a:t>
            </a:r>
          </a:p>
          <a:p>
            <a:pPr>
              <a:spcBef>
                <a:spcPts val="600"/>
              </a:spcBef>
            </a:pPr>
            <a:r>
              <a:rPr lang="ru-RU" altLang="ru-RU" sz="1800" dirty="0">
                <a:latin typeface="+mj-lt"/>
                <a:cs typeface="Arial" panose="020B0604020202020204" pitchFamily="34" charset="0"/>
              </a:rPr>
              <a:t>Если законодательством Российской Федерации не предусмотрено обязательного наличия у лица, выполняющего работы или оказывающего услуги, лицензии, свидетельства или иного документа, то заказчик не вправе требовать наличия такого документа у участника закупки.</a:t>
            </a:r>
          </a:p>
          <a:p>
            <a:pPr>
              <a:spcBef>
                <a:spcPts val="600"/>
              </a:spcBef>
            </a:pPr>
            <a:r>
              <a:rPr lang="ru-RU" altLang="ru-RU" sz="1800" dirty="0">
                <a:latin typeface="+mj-lt"/>
                <a:cs typeface="Arial" panose="020B0604020202020204" pitchFamily="34" charset="0"/>
              </a:rPr>
              <a:t>В случае если работы, требующие наличия лицензии, не являются самостоятельным объектом закупки, а лишь входят в состав работ, являющихся объектом закупки, то установление требования к участникам закупки о наличии соответствующей лицензии не соответствует требованиям Закона о контрактной системе. При исполнении контракта подрядчик может привлечь к их выполнению субподрядчика, имеющего соответствующую лицензию.</a:t>
            </a:r>
          </a:p>
          <a:p>
            <a:pPr>
              <a:spcBef>
                <a:spcPts val="600"/>
              </a:spcBef>
            </a:pPr>
            <a:r>
              <a:rPr lang="ru-RU" altLang="ru-RU" sz="1800" dirty="0">
                <a:latin typeface="+mj-lt"/>
                <a:cs typeface="Arial" panose="020B0604020202020204" pitchFamily="34" charset="0"/>
              </a:rPr>
              <a:t>Минфин России обращает внимание, что в случае если в один объект закупки включены работы (услуги), для выполнения которых требуется наличие соответствующей лицензии, а также работы (услуги), для выполнения которых такая лицензия не требуется, то установление заказчиком требования к участникам закупки о наличии соответствующей лицензии может ограничивать количество участников закупки и не соответствовать части 6 статьи 31 Закона о контрактной системе.</a:t>
            </a:r>
          </a:p>
          <a:p>
            <a:pPr>
              <a:spcBef>
                <a:spcPts val="600"/>
              </a:spcBef>
            </a:pPr>
            <a:r>
              <a:rPr lang="ru-RU" altLang="ru-RU" sz="1800" dirty="0">
                <a:solidFill>
                  <a:srgbClr val="0000FF"/>
                </a:solidFill>
                <a:latin typeface="+mj-lt"/>
                <a:cs typeface="Arial" panose="020B0604020202020204" pitchFamily="34" charset="0"/>
              </a:rPr>
              <a:t>Письмо Минфина от 21 февраля 2018 г. N 24-02-03/11100</a:t>
            </a:r>
          </a:p>
          <a:p>
            <a:pPr>
              <a:spcBef>
                <a:spcPts val="600"/>
              </a:spcBef>
            </a:pPr>
            <a:r>
              <a:rPr lang="ru-RU" altLang="ru-RU" sz="1800" dirty="0">
                <a:solidFill>
                  <a:srgbClr val="C00000"/>
                </a:solidFill>
                <a:latin typeface="+mj-lt"/>
                <a:cs typeface="Arial" panose="020B0604020202020204" pitchFamily="34" charset="0"/>
              </a:rPr>
              <a:t>Как оценить объём работ с/без лицензии? Два основных критерия: самостоятельность и % объёма.</a:t>
            </a:r>
          </a:p>
        </p:txBody>
      </p:sp>
    </p:spTree>
    <p:extLst>
      <p:ext uri="{BB962C8B-B14F-4D97-AF65-F5344CB8AC3E}">
        <p14:creationId xmlns:p14="http://schemas.microsoft.com/office/powerpoint/2010/main" val="2522638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idx="4294967295"/>
          </p:nvPr>
        </p:nvSpPr>
        <p:spPr>
          <a:xfrm>
            <a:off x="410008" y="247679"/>
            <a:ext cx="10745787" cy="1047750"/>
          </a:xfrm>
        </p:spPr>
        <p:txBody>
          <a:bodyPr>
            <a:noAutofit/>
          </a:bodyPr>
          <a:lstStyle/>
          <a:p>
            <a:pPr algn="ctr"/>
            <a:r>
              <a:rPr lang="ru-RU" altLang="ru-RU" sz="3600" b="1" dirty="0">
                <a:latin typeface="Arial" panose="020B0604020202020204" pitchFamily="34" charset="0"/>
                <a:cs typeface="Arial" panose="020B0604020202020204" pitchFamily="34" charset="0"/>
              </a:rPr>
              <a:t>Практика ФАС России</a:t>
            </a:r>
          </a:p>
        </p:txBody>
      </p:sp>
      <p:sp>
        <p:nvSpPr>
          <p:cNvPr id="67587" name="Объект 2"/>
          <p:cNvSpPr>
            <a:spLocks noGrp="1"/>
          </p:cNvSpPr>
          <p:nvPr>
            <p:ph idx="4294967295"/>
          </p:nvPr>
        </p:nvSpPr>
        <p:spPr>
          <a:xfrm>
            <a:off x="410008" y="1412874"/>
            <a:ext cx="11401691" cy="5323485"/>
          </a:xfrm>
        </p:spPr>
        <p:txBody>
          <a:bodyPr>
            <a:noAutofit/>
          </a:bodyPr>
          <a:lstStyle/>
          <a:p>
            <a:pPr>
              <a:spcBef>
                <a:spcPts val="600"/>
              </a:spcBef>
            </a:pPr>
            <a:r>
              <a:rPr lang="ru-RU" altLang="ru-RU" sz="2000" dirty="0">
                <a:latin typeface="+mj-lt"/>
                <a:cs typeface="Arial" panose="020B0604020202020204" pitchFamily="34" charset="0"/>
              </a:rPr>
              <a:t>Комиссией ФАС России установлено, что предметом закупки является, в том числе выполнение строительно-монтажных работ, при этом в ходе строительства предусмотрено выполнение работ по монтажу средств пожарной безопасности зданий и сооружений.</a:t>
            </a:r>
          </a:p>
          <a:p>
            <a:pPr>
              <a:spcBef>
                <a:spcPts val="600"/>
              </a:spcBef>
            </a:pPr>
            <a:r>
              <a:rPr lang="ru-RU" altLang="ru-RU" sz="2300" dirty="0">
                <a:latin typeface="+mj-lt"/>
                <a:cs typeface="Arial" panose="020B0604020202020204" pitchFamily="34" charset="0"/>
              </a:rPr>
              <a:t>В случае, если в один объект закупки включены работы, для выполнения которых требуется наличие соответствующей лицензии, а также работы, для выполнения которых такая лицензия не требуется, то установление требования о предоставлении участником закупки в составе заявки на участие в закупке копии лицензии МЧС может ограничить количество участников закупки.</a:t>
            </a:r>
          </a:p>
          <a:p>
            <a:pPr>
              <a:spcBef>
                <a:spcPts val="600"/>
              </a:spcBef>
            </a:pPr>
            <a:r>
              <a:rPr lang="ru-RU" altLang="ru-RU" sz="2000" dirty="0">
                <a:latin typeface="+mj-lt"/>
                <a:cs typeface="Arial" panose="020B0604020202020204" pitchFamily="34" charset="0"/>
              </a:rPr>
              <a:t>Учитывая, что участником может быть привлечен субподрядчик для выполнения работ по монтажу, техническому обслуживанию и ремонту средств пожарной безопасности зданий и сооружений, требование о наличии лицензии МЧС России на осуществление деятельности по монтажу, техническому обслуживанию и ремонту средств пожарной безопасности зданий и сооружений является избыточным, поскольку отсутствие подтверждения наличия указанной лицензии МЧС России у участника Конкурса не свидетельствует о невозможности надлежащего исполнения обязательств по договору, заключаемому по результатам Конкурентного отбора.</a:t>
            </a:r>
          </a:p>
          <a:p>
            <a:pPr>
              <a:spcBef>
                <a:spcPts val="600"/>
              </a:spcBef>
            </a:pPr>
            <a:r>
              <a:rPr lang="ru-RU" altLang="ru-RU" sz="2000" dirty="0">
                <a:solidFill>
                  <a:srgbClr val="0000FF"/>
                </a:solidFill>
                <a:latin typeface="+mj-lt"/>
                <a:cs typeface="Arial" panose="020B0604020202020204" pitchFamily="34" charset="0"/>
              </a:rPr>
              <a:t>Решение ФАС от 19 октября 2020 г. N 223ФЗ-818/20</a:t>
            </a:r>
          </a:p>
        </p:txBody>
      </p:sp>
    </p:spTree>
    <p:extLst>
      <p:ext uri="{BB962C8B-B14F-4D97-AF65-F5344CB8AC3E}">
        <p14:creationId xmlns:p14="http://schemas.microsoft.com/office/powerpoint/2010/main" val="32895118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BC220-4992-8CF1-AB06-5EA21D4ADB89}"/>
            </a:ext>
          </a:extLst>
        </p:cNvPr>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DE3A6781-820C-0EDD-1CA1-C7F75F2F8434}"/>
              </a:ext>
            </a:extLst>
          </p:cNvPr>
          <p:cNvSpPr>
            <a:spLocks noGrp="1"/>
          </p:cNvSpPr>
          <p:nvPr>
            <p:ph type="title" idx="4294967295"/>
          </p:nvPr>
        </p:nvSpPr>
        <p:spPr>
          <a:xfrm>
            <a:off x="353960" y="277813"/>
            <a:ext cx="7875639" cy="774700"/>
          </a:xfrm>
        </p:spPr>
        <p:txBody>
          <a:bodyPr>
            <a:normAutofit/>
          </a:bodyPr>
          <a:lstStyle/>
          <a:p>
            <a:r>
              <a:rPr lang="ru-RU" altLang="ru-RU" sz="4000" b="1" dirty="0">
                <a:latin typeface="Arial" panose="020B0604020202020204" pitchFamily="34" charset="0"/>
                <a:cs typeface="Arial" panose="020B0604020202020204" pitchFamily="34" charset="0"/>
              </a:rPr>
              <a:t>Требования к лицензии</a:t>
            </a:r>
            <a:endParaRPr lang="ru-RU" altLang="ru-RU" b="1" dirty="0">
              <a:latin typeface="Arial" panose="020B0604020202020204" pitchFamily="34" charset="0"/>
              <a:cs typeface="Arial" panose="020B0604020202020204" pitchFamily="34" charset="0"/>
            </a:endParaRPr>
          </a:p>
        </p:txBody>
      </p:sp>
      <p:sp>
        <p:nvSpPr>
          <p:cNvPr id="18435" name="Объект 2">
            <a:extLst>
              <a:ext uri="{FF2B5EF4-FFF2-40B4-BE49-F238E27FC236}">
                <a16:creationId xmlns:a16="http://schemas.microsoft.com/office/drawing/2014/main" id="{100399D5-7410-CA7E-F692-80377D4E5531}"/>
              </a:ext>
            </a:extLst>
          </p:cNvPr>
          <p:cNvSpPr>
            <a:spLocks noGrp="1"/>
          </p:cNvSpPr>
          <p:nvPr>
            <p:ph idx="4294967295"/>
          </p:nvPr>
        </p:nvSpPr>
        <p:spPr>
          <a:xfrm>
            <a:off x="353960" y="1263650"/>
            <a:ext cx="11310989" cy="5386388"/>
          </a:xfrm>
        </p:spPr>
        <p:txBody>
          <a:bodyPr>
            <a:normAutofit/>
          </a:bodyPr>
          <a:lstStyle/>
          <a:p>
            <a:r>
              <a:rPr lang="ru-RU" altLang="ru-RU" sz="2000" dirty="0">
                <a:latin typeface="Arial" panose="020B0604020202020204" pitchFamily="34" charset="0"/>
                <a:cs typeface="Arial" panose="020B0604020202020204" pitchFamily="34" charset="0"/>
              </a:rPr>
              <a:t>Антимонопольная служба рассказала, какие сведения должен предоставить участник закупки в своей заявке, чтобы подтвердить наличие специального разрешения на занятие конкретным видом деятельности.</a:t>
            </a:r>
          </a:p>
          <a:p>
            <a:r>
              <a:rPr lang="ru-RU" altLang="ru-RU" sz="2000" b="1" dirty="0">
                <a:latin typeface="Arial" panose="020B0604020202020204" pitchFamily="34" charset="0"/>
                <a:cs typeface="Arial" panose="020B0604020202020204" pitchFamily="34" charset="0"/>
              </a:rPr>
              <a:t>Участнику закупки достаточно предоставить реквизиты лицензии</a:t>
            </a:r>
            <a:r>
              <a:rPr lang="ru-RU" altLang="ru-RU" sz="2000" dirty="0">
                <a:latin typeface="Arial" panose="020B0604020202020204" pitchFamily="34" charset="0"/>
                <a:cs typeface="Arial" panose="020B0604020202020204" pitchFamily="34" charset="0"/>
              </a:rPr>
              <a:t>: регистрационный номер и дату ее выдачи. По этим сведения заказчик проверит наличие лицензии в реестре, так как именно с момента внесения записи в реестр лицензия считается выданной (ч. 8 ст. 31 Закона № 44-ФЗ, ч. 3 ст. 9 Закона № 99-ФЗ).</a:t>
            </a:r>
          </a:p>
          <a:p>
            <a:r>
              <a:rPr lang="ru-RU" altLang="ru-RU" sz="2000" dirty="0">
                <a:latin typeface="Arial" panose="020B0604020202020204" pitchFamily="34" charset="0"/>
                <a:cs typeface="Arial" panose="020B0604020202020204" pitchFamily="34" charset="0"/>
              </a:rPr>
              <a:t>Не всегда реестр лицензий имеет открытый доступ. Например, Минобороны и ГК «Роскосмос» ведут закрытые реестры лицензий. В этом случае участник закупки должен представить выписку из реестра или копию акта лицензирующего органа, чтобы комиссия заказчика могла убедиться в наличии у организации или предпринимателя нужной лицензии.</a:t>
            </a:r>
          </a:p>
          <a:p>
            <a:r>
              <a:rPr lang="ru-RU" altLang="ru-RU" sz="2000" dirty="0">
                <a:latin typeface="Arial" panose="020B0604020202020204" pitchFamily="34" charset="0"/>
                <a:cs typeface="Arial" panose="020B0604020202020204" pitchFamily="34" charset="0"/>
              </a:rPr>
              <a:t>ранее Минфин и Минэкономразвития высказали аналогичную позицию (письма от 09.10.2023 № 24-06-05/95692, от 25.08.2023 № ОГ-Д24-7294).</a:t>
            </a:r>
          </a:p>
          <a:p>
            <a:endParaRPr lang="ru-RU" altLang="ru-RU" sz="2000" dirty="0">
              <a:latin typeface="Arial" panose="020B0604020202020204" pitchFamily="34" charset="0"/>
              <a:cs typeface="Arial" panose="020B0604020202020204" pitchFamily="34" charset="0"/>
            </a:endParaRPr>
          </a:p>
          <a:p>
            <a:r>
              <a:rPr lang="ru-RU" altLang="ru-RU" sz="2000" dirty="0">
                <a:latin typeface="Arial" panose="020B0604020202020204" pitchFamily="34" charset="0"/>
                <a:cs typeface="Arial" panose="020B0604020202020204" pitchFamily="34" charset="0"/>
              </a:rPr>
              <a:t>Письмо ФАС от 09.01.2024 № МШ/211/24</a:t>
            </a:r>
            <a:endParaRPr lang="ru-RU" altLang="ru-RU" sz="2000"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4009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53C12-6CD8-1973-9FB9-5FD8FD8134AE}"/>
            </a:ext>
          </a:extLst>
        </p:cNvPr>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AA38D02A-E839-730F-8435-83F3E5ED5445}"/>
              </a:ext>
            </a:extLst>
          </p:cNvPr>
          <p:cNvSpPr>
            <a:spLocks noGrp="1"/>
          </p:cNvSpPr>
          <p:nvPr>
            <p:ph type="title" idx="4294967295"/>
          </p:nvPr>
        </p:nvSpPr>
        <p:spPr>
          <a:xfrm>
            <a:off x="353960" y="277813"/>
            <a:ext cx="7875639" cy="774700"/>
          </a:xfrm>
        </p:spPr>
        <p:txBody>
          <a:bodyPr>
            <a:normAutofit/>
          </a:bodyPr>
          <a:lstStyle/>
          <a:p>
            <a:r>
              <a:rPr lang="ru-RU" altLang="ru-RU" sz="4000" dirty="0">
                <a:latin typeface="Arial" panose="020B0604020202020204" pitchFamily="34" charset="0"/>
                <a:cs typeface="Arial" panose="020B0604020202020204" pitchFamily="34" charset="0"/>
              </a:rPr>
              <a:t>Предквалификация</a:t>
            </a:r>
            <a:endParaRPr lang="ru-RU" altLang="ru-RU" dirty="0">
              <a:latin typeface="Arial" panose="020B0604020202020204" pitchFamily="34" charset="0"/>
              <a:cs typeface="Arial" panose="020B0604020202020204" pitchFamily="34" charset="0"/>
            </a:endParaRPr>
          </a:p>
        </p:txBody>
      </p:sp>
      <p:sp>
        <p:nvSpPr>
          <p:cNvPr id="18435" name="Объект 2">
            <a:extLst>
              <a:ext uri="{FF2B5EF4-FFF2-40B4-BE49-F238E27FC236}">
                <a16:creationId xmlns:a16="http://schemas.microsoft.com/office/drawing/2014/main" id="{BBF7951D-D654-CCD1-9217-72893BDC4E75}"/>
              </a:ext>
            </a:extLst>
          </p:cNvPr>
          <p:cNvSpPr>
            <a:spLocks noGrp="1"/>
          </p:cNvSpPr>
          <p:nvPr>
            <p:ph idx="4294967295"/>
          </p:nvPr>
        </p:nvSpPr>
        <p:spPr>
          <a:xfrm>
            <a:off x="353961" y="1263650"/>
            <a:ext cx="5742040" cy="5386388"/>
          </a:xfrm>
        </p:spPr>
        <p:txBody>
          <a:bodyPr>
            <a:normAutofit/>
          </a:bodyPr>
          <a:lstStyle/>
          <a:p>
            <a:pPr marL="0" indent="0">
              <a:buNone/>
            </a:pPr>
            <a:r>
              <a:rPr lang="ru-RU" altLang="ru-RU" b="1" dirty="0">
                <a:latin typeface="Arial" panose="020B0604020202020204" pitchFamily="34" charset="0"/>
                <a:cs typeface="Arial" panose="020B0604020202020204" pitchFamily="34" charset="0"/>
              </a:rPr>
              <a:t>Универсальная (ч. 2.1 ст. 31)</a:t>
            </a:r>
          </a:p>
          <a:p>
            <a:endParaRPr lang="ru-RU" altLang="ru-RU" u="sng" dirty="0">
              <a:latin typeface="Arial" panose="020B0604020202020204" pitchFamily="34" charset="0"/>
              <a:cs typeface="Arial" panose="020B0604020202020204" pitchFamily="34" charset="0"/>
            </a:endParaRPr>
          </a:p>
          <a:p>
            <a:r>
              <a:rPr lang="ru-RU" altLang="ru-RU" dirty="0">
                <a:latin typeface="Arial" panose="020B0604020202020204" pitchFamily="34" charset="0"/>
                <a:cs typeface="Arial" panose="020B0604020202020204" pitchFamily="34" charset="0"/>
              </a:rPr>
              <a:t>НМЦК от 20 млн. руб.</a:t>
            </a:r>
          </a:p>
          <a:p>
            <a:r>
              <a:rPr lang="ru-RU" altLang="ru-RU" dirty="0">
                <a:latin typeface="Arial" panose="020B0604020202020204" pitchFamily="34" charset="0"/>
                <a:cs typeface="Arial" panose="020B0604020202020204" pitchFamily="34" charset="0"/>
              </a:rPr>
              <a:t>Предмет закупки не попадает под </a:t>
            </a:r>
            <a:r>
              <a:rPr lang="ru-RU" altLang="ru-RU" u="sng" dirty="0">
                <a:latin typeface="Arial" panose="020B0604020202020204" pitchFamily="34" charset="0"/>
                <a:cs typeface="Arial" panose="020B0604020202020204" pitchFamily="34" charset="0"/>
              </a:rPr>
              <a:t>специальную</a:t>
            </a:r>
            <a:r>
              <a:rPr lang="ru-RU" altLang="ru-RU" dirty="0">
                <a:latin typeface="Arial" panose="020B0604020202020204" pitchFamily="34" charset="0"/>
                <a:cs typeface="Arial" panose="020B0604020202020204" pitchFamily="34" charset="0"/>
              </a:rPr>
              <a:t> предквалификацию</a:t>
            </a:r>
          </a:p>
          <a:p>
            <a:endParaRPr lang="ru-RU" altLang="ru-RU" u="sng" dirty="0">
              <a:latin typeface="Arial" panose="020B0604020202020204" pitchFamily="34" charset="0"/>
              <a:cs typeface="Arial" panose="020B0604020202020204" pitchFamily="34" charset="0"/>
            </a:endParaRPr>
          </a:p>
        </p:txBody>
      </p:sp>
      <p:sp>
        <p:nvSpPr>
          <p:cNvPr id="2" name="Объект 2">
            <a:extLst>
              <a:ext uri="{FF2B5EF4-FFF2-40B4-BE49-F238E27FC236}">
                <a16:creationId xmlns:a16="http://schemas.microsoft.com/office/drawing/2014/main" id="{265DBC55-967F-C54D-7285-C4C7AE3BF4D1}"/>
              </a:ext>
            </a:extLst>
          </p:cNvPr>
          <p:cNvSpPr txBox="1">
            <a:spLocks/>
          </p:cNvSpPr>
          <p:nvPr/>
        </p:nvSpPr>
        <p:spPr bwMode="auto">
          <a:xfrm>
            <a:off x="6095999" y="1263650"/>
            <a:ext cx="5843451" cy="5386388"/>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Специальная (ПП 2571)</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endParaRPr kumimoji="0" lang="ru-RU" altLang="ru-RU"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r>
              <a:rPr kumimoji="0" lang="ru-RU" altLang="ru-RU"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Критерии: </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Предмет закупки (согласно Приложению к ПП 2571)</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Культура и культурное наследие, </a:t>
            </a:r>
            <a:r>
              <a:rPr kumimoji="0" lang="ru-RU" altLang="ru-RU" sz="1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пп</a:t>
            </a:r>
            <a:r>
              <a:rPr kumimoji="0" lang="ru-RU" altLang="ru-RU"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1-5</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Градостроительство, </a:t>
            </a:r>
            <a:r>
              <a:rPr kumimoji="0" lang="ru-RU" altLang="ru-RU" sz="1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пп</a:t>
            </a:r>
            <a:r>
              <a:rPr kumimoji="0" lang="ru-RU" altLang="ru-RU"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6-16</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Строительство и ремонт дорог, </a:t>
            </a:r>
            <a:r>
              <a:rPr kumimoji="0" lang="ru-RU" altLang="ru-RU" sz="1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пп</a:t>
            </a:r>
            <a:r>
              <a:rPr kumimoji="0" lang="ru-RU" altLang="ru-RU"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17-18</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НМЦК от ___ руб. (согласно ПП 2571)</a:t>
            </a:r>
          </a:p>
          <a:p>
            <a:pPr marL="228600" marR="0" lvl="0" indent="-228600" algn="l" defTabSz="914400" eaLnBrk="1" fontAlgn="auto" latinLnBrk="0" hangingPunct="1">
              <a:lnSpc>
                <a:spcPct val="90000"/>
              </a:lnSpc>
              <a:spcBef>
                <a:spcPts val="1000"/>
              </a:spcBef>
              <a:spcAft>
                <a:spcPts val="0"/>
              </a:spcAft>
              <a:buClrTx/>
              <a:buSzTx/>
              <a:buFont typeface="Arial"/>
              <a:buChar char="•"/>
              <a:tabLst/>
              <a:defRPr/>
            </a:pPr>
            <a:endParaRPr kumimoji="0" lang="ru-RU" altLang="ru-RU" sz="2800" b="1" i="0" u="sng"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90572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idx="4294967295"/>
          </p:nvPr>
        </p:nvSpPr>
        <p:spPr>
          <a:xfrm>
            <a:off x="1676400" y="293688"/>
            <a:ext cx="7974676" cy="1060450"/>
          </a:xfrm>
        </p:spPr>
        <p:txBody>
          <a:bodyPr>
            <a:normAutofit/>
          </a:bodyPr>
          <a:lstStyle/>
          <a:p>
            <a:pPr algn="ctr">
              <a:defRPr/>
            </a:pPr>
            <a:r>
              <a:rPr lang="ru-RU" altLang="ru-RU" sz="4000" dirty="0"/>
              <a:t>«</a:t>
            </a:r>
            <a:r>
              <a:rPr lang="ru-RU" altLang="ru-RU" sz="4000" dirty="0" err="1"/>
              <a:t>Предквалификация</a:t>
            </a:r>
            <a:r>
              <a:rPr lang="ru-RU" altLang="ru-RU" sz="4000" dirty="0"/>
              <a:t>» или 2571</a:t>
            </a:r>
            <a:endParaRPr lang="ru-RU" sz="4000" b="1" dirty="0">
              <a:latin typeface="+mn-lt"/>
            </a:endParaRPr>
          </a:p>
        </p:txBody>
      </p:sp>
      <p:sp>
        <p:nvSpPr>
          <p:cNvPr id="38915" name="Rectangle 3"/>
          <p:cNvSpPr>
            <a:spLocks noGrp="1" noChangeArrowheads="1"/>
          </p:cNvSpPr>
          <p:nvPr>
            <p:ph type="body" idx="4294967295"/>
          </p:nvPr>
        </p:nvSpPr>
        <p:spPr>
          <a:xfrm>
            <a:off x="319087" y="1498600"/>
            <a:ext cx="11553825" cy="5065712"/>
          </a:xfrm>
        </p:spPr>
        <p:txBody>
          <a:bodyPr>
            <a:normAutofit lnSpcReduction="10000"/>
          </a:bodyPr>
          <a:lstStyle/>
          <a:p>
            <a:r>
              <a:rPr lang="ru-RU" altLang="ru-RU" sz="3200" dirty="0"/>
              <a:t>При НМЦК 20+ млн = или «</a:t>
            </a:r>
            <a:r>
              <a:rPr lang="ru-RU" altLang="ru-RU" sz="3200" dirty="0" err="1"/>
              <a:t>предквалификация</a:t>
            </a:r>
            <a:r>
              <a:rPr lang="ru-RU" altLang="ru-RU" sz="3200" dirty="0"/>
              <a:t>» или ПП 2571</a:t>
            </a:r>
          </a:p>
          <a:p>
            <a:r>
              <a:rPr lang="ru-RU" altLang="ru-RU" sz="3200" dirty="0"/>
              <a:t>При НМЦК </a:t>
            </a:r>
            <a:r>
              <a:rPr lang="ru-RU" altLang="ru-RU" sz="3200" b="1" dirty="0"/>
              <a:t>до</a:t>
            </a:r>
            <a:r>
              <a:rPr lang="ru-RU" altLang="ru-RU" sz="3200" dirty="0"/>
              <a:t> 20 млн – или ПП 2571, или ничего</a:t>
            </a:r>
          </a:p>
          <a:p>
            <a:r>
              <a:rPr lang="ru-RU" altLang="ru-RU" sz="3200" dirty="0"/>
              <a:t>Постановление Правительства РФ от </a:t>
            </a:r>
            <a:r>
              <a:rPr lang="ru-RU" altLang="ru-RU" sz="3200" b="1" dirty="0"/>
              <a:t>29.12.2021 N 2571 </a:t>
            </a:r>
            <a:r>
              <a:rPr lang="ru-RU" altLang="ru-RU" sz="3200" dirty="0"/>
              <a:t>"О дополнительных требованиях к участникам закупки отдельных видов товаров, работ, услуг для обеспечения государственных и муниципальных нужд, а также об информации и документах, подтверждающих соответствие участников закупки указанным дополнительным требованиям, и признании утратившими силу некоторых актов и отдельных положений актов Правительства Российской Федерации«</a:t>
            </a:r>
          </a:p>
        </p:txBody>
      </p:sp>
    </p:spTree>
    <p:extLst>
      <p:ext uri="{BB962C8B-B14F-4D97-AF65-F5344CB8AC3E}">
        <p14:creationId xmlns:p14="http://schemas.microsoft.com/office/powerpoint/2010/main" val="39032116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365125"/>
            <a:ext cx="10515600" cy="1325563"/>
          </a:xfrm>
        </p:spPr>
        <p:txBody>
          <a:bodyPr>
            <a:normAutofit/>
          </a:bodyPr>
          <a:lstStyle/>
          <a:p>
            <a:pPr algn="ctr"/>
            <a:r>
              <a:rPr lang="ru-RU" altLang="ru-RU" b="1" dirty="0"/>
              <a:t>Задача заказчика</a:t>
            </a:r>
          </a:p>
        </p:txBody>
      </p:sp>
      <p:sp>
        <p:nvSpPr>
          <p:cNvPr id="39939" name="Rectangle 3"/>
          <p:cNvSpPr>
            <a:spLocks noGrp="1" noChangeArrowheads="1"/>
          </p:cNvSpPr>
          <p:nvPr>
            <p:ph type="body" idx="4294967295"/>
          </p:nvPr>
        </p:nvSpPr>
        <p:spPr>
          <a:xfrm>
            <a:off x="656705" y="1804988"/>
            <a:ext cx="10719320" cy="4702175"/>
          </a:xfrm>
        </p:spPr>
        <p:txBody>
          <a:bodyPr>
            <a:normAutofit/>
          </a:bodyPr>
          <a:lstStyle/>
          <a:p>
            <a:pPr marL="514350" indent="-514350">
              <a:buFont typeface="+mj-lt"/>
              <a:buAutoNum type="arabicPeriod"/>
            </a:pPr>
            <a:r>
              <a:rPr lang="ru-RU" altLang="ru-RU" sz="3200" dirty="0"/>
              <a:t>прочитать ПП 2571 </a:t>
            </a:r>
          </a:p>
          <a:p>
            <a:pPr marL="514350" indent="-514350">
              <a:buFont typeface="+mj-lt"/>
              <a:buAutoNum type="arabicPeriod"/>
            </a:pPr>
            <a:r>
              <a:rPr lang="ru-RU" altLang="ru-RU" sz="3200" dirty="0"/>
              <a:t>ещё раз, но уже внимательно прочитать ПП 2571 </a:t>
            </a:r>
          </a:p>
          <a:p>
            <a:pPr marL="514350" indent="-514350">
              <a:buFont typeface="+mj-lt"/>
              <a:buAutoNum type="arabicPeriod"/>
            </a:pPr>
            <a:r>
              <a:rPr lang="ru-RU" altLang="ru-RU" sz="3200" dirty="0"/>
              <a:t>по нужной позиции посмотреть сумму и сравнить с НМЦК</a:t>
            </a:r>
          </a:p>
          <a:p>
            <a:pPr marL="514350" indent="-514350">
              <a:buFont typeface="+mj-lt"/>
              <a:buAutoNum type="arabicPeriod"/>
            </a:pPr>
            <a:r>
              <a:rPr lang="ru-RU" altLang="ru-RU" sz="3200" dirty="0"/>
              <a:t>прописать требования по нужной позиции (к участнику, к заявке)</a:t>
            </a:r>
          </a:p>
          <a:p>
            <a:pPr marL="514350" indent="-514350">
              <a:buFont typeface="+mj-lt"/>
              <a:buAutoNum type="arabicPeriod"/>
            </a:pPr>
            <a:r>
              <a:rPr lang="ru-RU" altLang="ru-RU" sz="3200" dirty="0"/>
              <a:t>комиссия открывает ПП 2571 и сверяет с ним представленные документы</a:t>
            </a:r>
          </a:p>
        </p:txBody>
      </p:sp>
    </p:spTree>
    <p:extLst>
      <p:ext uri="{BB962C8B-B14F-4D97-AF65-F5344CB8AC3E}">
        <p14:creationId xmlns:p14="http://schemas.microsoft.com/office/powerpoint/2010/main" val="2686643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DC88A-00E0-999C-520D-E0B736317537}"/>
            </a:ext>
          </a:extLst>
        </p:cNvPr>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8F97014D-5744-7082-E2D1-9E678AB8E67E}"/>
              </a:ext>
            </a:extLst>
          </p:cNvPr>
          <p:cNvSpPr>
            <a:spLocks noGrp="1"/>
          </p:cNvSpPr>
          <p:nvPr>
            <p:ph type="title" idx="4294967295"/>
          </p:nvPr>
        </p:nvSpPr>
        <p:spPr>
          <a:xfrm>
            <a:off x="353960" y="277813"/>
            <a:ext cx="7875639" cy="774700"/>
          </a:xfrm>
        </p:spPr>
        <p:txBody>
          <a:bodyPr>
            <a:normAutofit/>
          </a:bodyPr>
          <a:lstStyle/>
          <a:p>
            <a:r>
              <a:rPr lang="ru-RU" altLang="ru-RU" sz="4000" dirty="0">
                <a:latin typeface="Arial" panose="020B0604020202020204" pitchFamily="34" charset="0"/>
                <a:cs typeface="Arial" panose="020B0604020202020204" pitchFamily="34" charset="0"/>
              </a:rPr>
              <a:t>НМЦК для ПП 2571</a:t>
            </a:r>
            <a:endParaRPr lang="ru-RU" altLang="ru-RU" dirty="0">
              <a:latin typeface="Arial" panose="020B0604020202020204" pitchFamily="34" charset="0"/>
              <a:cs typeface="Arial" panose="020B0604020202020204" pitchFamily="34" charset="0"/>
            </a:endParaRPr>
          </a:p>
        </p:txBody>
      </p:sp>
      <p:graphicFrame>
        <p:nvGraphicFramePr>
          <p:cNvPr id="3" name="Таблица 2">
            <a:extLst>
              <a:ext uri="{FF2B5EF4-FFF2-40B4-BE49-F238E27FC236}">
                <a16:creationId xmlns:a16="http://schemas.microsoft.com/office/drawing/2014/main" id="{757392C6-09BE-8378-56D8-8904B092E168}"/>
              </a:ext>
            </a:extLst>
          </p:cNvPr>
          <p:cNvGraphicFramePr>
            <a:graphicFrameLocks noGrp="1"/>
          </p:cNvGraphicFramePr>
          <p:nvPr/>
        </p:nvGraphicFramePr>
        <p:xfrm>
          <a:off x="548640" y="1410789"/>
          <a:ext cx="11277600" cy="5068387"/>
        </p:xfrm>
        <a:graphic>
          <a:graphicData uri="http://schemas.openxmlformats.org/drawingml/2006/table">
            <a:tbl>
              <a:tblPr firstRow="1" firstCol="1" bandRow="1">
                <a:tableStyleId>{5C22544A-7EE6-4342-B048-85BDC9FD1C3A}</a:tableStyleId>
              </a:tblPr>
              <a:tblGrid>
                <a:gridCol w="3924740">
                  <a:extLst>
                    <a:ext uri="{9D8B030D-6E8A-4147-A177-3AD203B41FA5}">
                      <a16:colId xmlns:a16="http://schemas.microsoft.com/office/drawing/2014/main" val="1317311707"/>
                    </a:ext>
                  </a:extLst>
                </a:gridCol>
                <a:gridCol w="7352860">
                  <a:extLst>
                    <a:ext uri="{9D8B030D-6E8A-4147-A177-3AD203B41FA5}">
                      <a16:colId xmlns:a16="http://schemas.microsoft.com/office/drawing/2014/main" val="1970393099"/>
                    </a:ext>
                  </a:extLst>
                </a:gridCol>
              </a:tblGrid>
              <a:tr h="554492">
                <a:tc>
                  <a:txBody>
                    <a:bodyPr/>
                    <a:lstStyle/>
                    <a:p>
                      <a:pPr algn="ctr">
                        <a:buNone/>
                      </a:pPr>
                      <a:r>
                        <a:rPr lang="ru-RU" sz="2000" kern="100" dirty="0">
                          <a:solidFill>
                            <a:srgbClr val="FFFF00"/>
                          </a:solidFill>
                          <a:effectLst/>
                        </a:rPr>
                        <a:t>Позиция приложения</a:t>
                      </a:r>
                      <a:endParaRPr lang="ru-RU" sz="20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buNone/>
                      </a:pPr>
                      <a:r>
                        <a:rPr lang="ru-RU" sz="2000" kern="100" dirty="0">
                          <a:solidFill>
                            <a:srgbClr val="FFFF00"/>
                          </a:solidFill>
                          <a:effectLst/>
                        </a:rPr>
                        <a:t>НМЦК, руб.</a:t>
                      </a:r>
                      <a:endParaRPr lang="ru-RU" sz="20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2095559"/>
                  </a:ext>
                </a:extLst>
              </a:tr>
              <a:tr h="554492">
                <a:tc>
                  <a:txBody>
                    <a:bodyPr/>
                    <a:lstStyle/>
                    <a:p>
                      <a:pPr>
                        <a:buNone/>
                      </a:pPr>
                      <a:r>
                        <a:rPr lang="ru-RU" sz="2000" kern="100">
                          <a:effectLst/>
                        </a:rPr>
                        <a:t>1-5, 16, 22 и 41</a:t>
                      </a:r>
                      <a:endParaRPr lang="ru-R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buNone/>
                      </a:pPr>
                      <a:r>
                        <a:rPr lang="ru-RU" sz="2000" kern="100" dirty="0">
                          <a:effectLst/>
                        </a:rPr>
                        <a:t>от 500 тыс. </a:t>
                      </a:r>
                      <a:endParaRPr lang="ru-R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2138645"/>
                  </a:ext>
                </a:extLst>
              </a:tr>
              <a:tr h="632451">
                <a:tc>
                  <a:txBody>
                    <a:bodyPr/>
                    <a:lstStyle/>
                    <a:p>
                      <a:pPr>
                        <a:buNone/>
                      </a:pPr>
                      <a:r>
                        <a:rPr lang="ru-RU" sz="2000" kern="100">
                          <a:effectLst/>
                        </a:rPr>
                        <a:t>6-13, 17 и 18</a:t>
                      </a:r>
                      <a:endParaRPr lang="ru-R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buNone/>
                      </a:pPr>
                      <a:r>
                        <a:rPr lang="ru-RU" sz="2000" kern="100" dirty="0">
                          <a:effectLst/>
                        </a:rPr>
                        <a:t>от 10 млн в закупках для федеральных нужд</a:t>
                      </a:r>
                    </a:p>
                    <a:p>
                      <a:pPr>
                        <a:buNone/>
                      </a:pPr>
                      <a:r>
                        <a:rPr lang="ru-RU" sz="2000" kern="100" dirty="0">
                          <a:effectLst/>
                        </a:rPr>
                        <a:t>от 5 млн в закупках для нужд МО и субъектов РФ</a:t>
                      </a:r>
                      <a:endParaRPr lang="ru-R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0979947"/>
                  </a:ext>
                </a:extLst>
              </a:tr>
              <a:tr h="554492">
                <a:tc>
                  <a:txBody>
                    <a:bodyPr/>
                    <a:lstStyle/>
                    <a:p>
                      <a:pPr>
                        <a:buNone/>
                      </a:pPr>
                      <a:r>
                        <a:rPr lang="ru-RU" sz="2000" kern="100">
                          <a:effectLst/>
                        </a:rPr>
                        <a:t>14, 15 и 36</a:t>
                      </a:r>
                      <a:endParaRPr lang="ru-R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buNone/>
                      </a:pPr>
                      <a:r>
                        <a:rPr lang="ru-RU" sz="2000" kern="100" dirty="0">
                          <a:effectLst/>
                        </a:rPr>
                        <a:t>от 1 млн </a:t>
                      </a:r>
                      <a:endParaRPr lang="ru-R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3471486"/>
                  </a:ext>
                </a:extLst>
              </a:tr>
              <a:tr h="554492">
                <a:tc>
                  <a:txBody>
                    <a:bodyPr/>
                    <a:lstStyle/>
                    <a:p>
                      <a:pPr>
                        <a:buNone/>
                      </a:pPr>
                      <a:r>
                        <a:rPr lang="ru-RU" sz="2000" kern="100">
                          <a:effectLst/>
                        </a:rPr>
                        <a:t>23</a:t>
                      </a:r>
                      <a:endParaRPr lang="ru-R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buNone/>
                      </a:pPr>
                      <a:r>
                        <a:rPr lang="ru-RU" sz="2000" kern="100" dirty="0">
                          <a:effectLst/>
                        </a:rPr>
                        <a:t>от 50 млн </a:t>
                      </a:r>
                      <a:endParaRPr lang="ru-R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0814145"/>
                  </a:ext>
                </a:extLst>
              </a:tr>
              <a:tr h="554492">
                <a:tc>
                  <a:txBody>
                    <a:bodyPr/>
                    <a:lstStyle/>
                    <a:p>
                      <a:pPr>
                        <a:buNone/>
                      </a:pPr>
                      <a:r>
                        <a:rPr lang="ru-RU" sz="2000" kern="100">
                          <a:effectLst/>
                        </a:rPr>
                        <a:t>32</a:t>
                      </a:r>
                      <a:endParaRPr lang="ru-R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buNone/>
                      </a:pPr>
                      <a:r>
                        <a:rPr lang="ru-RU" sz="2000" kern="100" dirty="0">
                          <a:effectLst/>
                        </a:rPr>
                        <a:t>от 10 млн </a:t>
                      </a:r>
                      <a:endParaRPr lang="ru-R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9518558"/>
                  </a:ext>
                </a:extLst>
              </a:tr>
              <a:tr h="554492">
                <a:tc>
                  <a:txBody>
                    <a:bodyPr/>
                    <a:lstStyle/>
                    <a:p>
                      <a:pPr>
                        <a:buNone/>
                      </a:pPr>
                      <a:r>
                        <a:rPr lang="ru-RU" sz="2000" kern="100">
                          <a:effectLst/>
                        </a:rPr>
                        <a:t>38</a:t>
                      </a:r>
                      <a:endParaRPr lang="ru-R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buNone/>
                      </a:pPr>
                      <a:r>
                        <a:rPr lang="ru-RU" sz="2000" kern="100" dirty="0">
                          <a:effectLst/>
                        </a:rPr>
                        <a:t>от 20 млн </a:t>
                      </a:r>
                      <a:endParaRPr lang="ru-R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6688816"/>
                  </a:ext>
                </a:extLst>
              </a:tr>
              <a:tr h="554492">
                <a:tc>
                  <a:txBody>
                    <a:bodyPr/>
                    <a:lstStyle/>
                    <a:p>
                      <a:pPr>
                        <a:buNone/>
                      </a:pPr>
                      <a:r>
                        <a:rPr lang="ru-RU" sz="2000" kern="100">
                          <a:effectLst/>
                        </a:rPr>
                        <a:t>39 и 40</a:t>
                      </a:r>
                      <a:endParaRPr lang="ru-R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buNone/>
                      </a:pPr>
                      <a:r>
                        <a:rPr lang="ru-RU" sz="2000" kern="100" dirty="0">
                          <a:effectLst/>
                        </a:rPr>
                        <a:t>от 100 млн </a:t>
                      </a:r>
                      <a:endParaRPr lang="ru-R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2289217"/>
                  </a:ext>
                </a:extLst>
              </a:tr>
              <a:tr h="554492">
                <a:tc>
                  <a:txBody>
                    <a:bodyPr/>
                    <a:lstStyle/>
                    <a:p>
                      <a:pPr>
                        <a:buNone/>
                      </a:pPr>
                      <a:r>
                        <a:rPr lang="ru-RU" sz="2000" kern="100">
                          <a:effectLst/>
                        </a:rPr>
                        <a:t>24-31, 33-35 и 36.1</a:t>
                      </a:r>
                      <a:endParaRPr lang="ru-R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buNone/>
                      </a:pPr>
                      <a:r>
                        <a:rPr lang="ru-RU" sz="2000" kern="100" dirty="0">
                          <a:effectLst/>
                        </a:rPr>
                        <a:t>от 500 тыс. </a:t>
                      </a:r>
                      <a:endParaRPr lang="ru-R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7591899"/>
                  </a:ext>
                </a:extLst>
              </a:tr>
            </a:tbl>
          </a:graphicData>
        </a:graphic>
      </p:graphicFrame>
    </p:spTree>
    <p:extLst>
      <p:ext uri="{BB962C8B-B14F-4D97-AF65-F5344CB8AC3E}">
        <p14:creationId xmlns:p14="http://schemas.microsoft.com/office/powerpoint/2010/main" val="24433424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42736" y="161450"/>
            <a:ext cx="9849853" cy="6563910"/>
          </a:xfrm>
          <a:prstGeom prst="rect">
            <a:avLst/>
          </a:prstGeom>
        </p:spPr>
      </p:pic>
      <p:sp>
        <p:nvSpPr>
          <p:cNvPr id="40962" name="Rectangle 2"/>
          <p:cNvSpPr>
            <a:spLocks noGrp="1" noChangeArrowheads="1"/>
          </p:cNvSpPr>
          <p:nvPr>
            <p:ph type="title" idx="4294967295"/>
          </p:nvPr>
        </p:nvSpPr>
        <p:spPr>
          <a:xfrm>
            <a:off x="0" y="3308350"/>
            <a:ext cx="2979738" cy="661988"/>
          </a:xfrm>
        </p:spPr>
        <p:txBody>
          <a:bodyPr/>
          <a:lstStyle/>
          <a:p>
            <a:pPr algn="ctr" eaLnBrk="1" hangingPunct="1"/>
            <a:r>
              <a:rPr lang="ru-RU" altLang="ru-RU" sz="3800" b="1" dirty="0"/>
              <a:t>Пример</a:t>
            </a:r>
          </a:p>
        </p:txBody>
      </p:sp>
    </p:spTree>
    <p:extLst>
      <p:ext uri="{BB962C8B-B14F-4D97-AF65-F5344CB8AC3E}">
        <p14:creationId xmlns:p14="http://schemas.microsoft.com/office/powerpoint/2010/main" val="8457140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465513" y="1396538"/>
            <a:ext cx="11388350" cy="5312237"/>
          </a:xfrm>
        </p:spPr>
        <p:txBody>
          <a:bodyPr>
            <a:noAutofit/>
          </a:bodyPr>
          <a:lstStyle/>
          <a:p>
            <a:r>
              <a:rPr lang="ru-RU" altLang="ru-RU" dirty="0"/>
              <a:t>Участник закупки работ по устройству тротуаров посчитал, что их относят к благоустройству из раздела </a:t>
            </a:r>
            <a:r>
              <a:rPr lang="ru-RU" altLang="ru-RU" dirty="0" err="1"/>
              <a:t>доптребований</a:t>
            </a:r>
            <a:r>
              <a:rPr lang="ru-RU" altLang="ru-RU" dirty="0"/>
              <a:t> в сфере градостроительства. Московское областное УФАС (Решение Московского областного УФАС России от 23.06.2022 по делу N 050/06/105-21698/2022) его не поддержало: поскольку тротуар — элемент обустройства автодороги, заказчик правильно установил </a:t>
            </a:r>
            <a:r>
              <a:rPr lang="ru-RU" altLang="ru-RU" dirty="0" err="1"/>
              <a:t>доптребования</a:t>
            </a:r>
            <a:r>
              <a:rPr lang="ru-RU" altLang="ru-RU" dirty="0"/>
              <a:t> в сфере дорожной деятельности.</a:t>
            </a:r>
          </a:p>
          <a:p>
            <a:r>
              <a:rPr lang="ru-RU" altLang="ru-RU" dirty="0"/>
              <a:t>Тульское же УФАС (Решение Тульского УФАС России от 04.07.2022 по делу N 071/06/106-563/2022) отнесло сходные работы к благоустройству в сфере градостроительства.</a:t>
            </a:r>
          </a:p>
        </p:txBody>
      </p:sp>
      <p:sp>
        <p:nvSpPr>
          <p:cNvPr id="5" name="Rectangle 2">
            <a:extLst>
              <a:ext uri="{FF2B5EF4-FFF2-40B4-BE49-F238E27FC236}">
                <a16:creationId xmlns:a16="http://schemas.microsoft.com/office/drawing/2014/main" id="{7B7FFED0-6336-444A-8B4E-F7D3C6F60B87}"/>
              </a:ext>
            </a:extLst>
          </p:cNvPr>
          <p:cNvSpPr txBox="1">
            <a:spLocks noChangeArrowheads="1"/>
          </p:cNvSpPr>
          <p:nvPr/>
        </p:nvSpPr>
        <p:spPr bwMode="auto">
          <a:xfrm>
            <a:off x="241069" y="274638"/>
            <a:ext cx="9858895" cy="647700"/>
          </a:xfrm>
          <a:prstGeom prst="rect">
            <a:avLst/>
          </a:prstGeom>
        </p:spPr>
        <p:txBody>
          <a:bodyPr vert="horz" lIns="91440" tIns="45720" rIns="91440" bIns="45720" rtlCol="0" anchor="ctr">
            <a:normAutofit fontScale="90000"/>
          </a:bodyPr>
          <a:lstStyle>
            <a:lvl1pPr algn="l" defTabSz="914400">
              <a:lnSpc>
                <a:spcPct val="90000"/>
              </a:lnSpc>
              <a:spcBef>
                <a:spcPts val="0"/>
              </a:spcBef>
              <a:buNone/>
              <a:defRPr sz="4400">
                <a:solidFill>
                  <a:schemeClr val="tx1"/>
                </a:solidFill>
                <a:latin typeface="+mj-lt"/>
                <a:ea typeface="+mj-ea"/>
                <a:cs typeface="+mj-cs"/>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ru-RU" altLang="ru-RU" sz="4400" b="1" i="0" u="none" strike="noStrike" kern="0" cap="none" spc="0" normalizeH="0" baseline="0" noProof="0">
                <a:ln>
                  <a:noFill/>
                </a:ln>
                <a:solidFill>
                  <a:prstClr val="black"/>
                </a:solidFill>
                <a:effectLst/>
                <a:uLnTx/>
                <a:uFillTx/>
                <a:latin typeface="Arial" panose="020B0604020202020204"/>
                <a:ea typeface="+mj-ea"/>
                <a:cs typeface="+mj-cs"/>
              </a:rPr>
              <a:t>Доптребования – с учётом характера</a:t>
            </a:r>
            <a:endParaRPr kumimoji="0" lang="ru-RU" altLang="ru-RU" sz="4400" b="1" i="0" u="none" strike="noStrike" kern="0" cap="none" spc="0" normalizeH="0" baseline="0" noProof="0" dirty="0">
              <a:ln>
                <a:noFill/>
              </a:ln>
              <a:solidFill>
                <a:prstClr val="black"/>
              </a:solidFill>
              <a:effectLst/>
              <a:uLnTx/>
              <a:uFillTx/>
              <a:latin typeface="Arial" panose="020B0604020202020204"/>
              <a:ea typeface="+mj-ea"/>
              <a:cs typeface="+mj-cs"/>
            </a:endParaRPr>
          </a:p>
        </p:txBody>
      </p:sp>
    </p:spTree>
    <p:extLst>
      <p:ext uri="{BB962C8B-B14F-4D97-AF65-F5344CB8AC3E}">
        <p14:creationId xmlns:p14="http://schemas.microsoft.com/office/powerpoint/2010/main" val="26102665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423949" y="1197033"/>
            <a:ext cx="11429914" cy="5511742"/>
          </a:xfrm>
        </p:spPr>
        <p:txBody>
          <a:bodyPr>
            <a:noAutofit/>
          </a:bodyPr>
          <a:lstStyle/>
          <a:p>
            <a:r>
              <a:rPr lang="ru-RU" altLang="ru-RU" sz="2400" dirty="0"/>
              <a:t>Тамбовское УФАС (Решение Тамбовского УФАС России от 11.05.2022 по делу N 068/06/31-255/2022) решило, что при закупке работ по установке дорожного освещения нужны </a:t>
            </a:r>
            <a:r>
              <a:rPr lang="ru-RU" altLang="ru-RU" sz="2400" dirty="0" err="1"/>
              <a:t>доптребования</a:t>
            </a:r>
            <a:r>
              <a:rPr lang="ru-RU" altLang="ru-RU" sz="2400" dirty="0"/>
              <a:t> в сфере дорожной деятельности, поскольку освещение — часть дороги. </a:t>
            </a:r>
          </a:p>
          <a:p>
            <a:r>
              <a:rPr lang="ru-RU" altLang="ru-RU" sz="2400" dirty="0"/>
              <a:t>Липецкое же УФАС (Решение Липецкого УФАС России от 05.05.2022 N 048/06/106-418/2022) отметило: если для освещения создают новые линии электропередач, это работы на линейном объекте.</a:t>
            </a:r>
          </a:p>
          <a:p>
            <a:r>
              <a:rPr lang="ru-RU" altLang="ru-RU" sz="2400" dirty="0"/>
              <a:t>При закупке работ по возведению искусственных дорожных сооружений, например мостов, путепроводов, лестниц, нужны </a:t>
            </a:r>
            <a:r>
              <a:rPr lang="ru-RU" altLang="ru-RU" sz="2400" dirty="0" err="1"/>
              <a:t>доптребования</a:t>
            </a:r>
            <a:r>
              <a:rPr lang="ru-RU" altLang="ru-RU" sz="2400" dirty="0"/>
              <a:t> в сфере дорожной деятельности. К такому выводу пришли, в частности, АС г. Москвы (Решение Арбитражного суда г. Москвы от 17.10.2022 по делу N А40-140610/2022-92-1084), Новосибирское (Решение Новосибирского УФАС России от 03.06.2022 N 054/06/31-984/2022) и Хабаровское (Решение Хабаровского УФАС России от 10.11.2022 N 129) УФАС.</a:t>
            </a:r>
          </a:p>
        </p:txBody>
      </p:sp>
      <p:sp>
        <p:nvSpPr>
          <p:cNvPr id="5" name="Rectangle 2">
            <a:extLst>
              <a:ext uri="{FF2B5EF4-FFF2-40B4-BE49-F238E27FC236}">
                <a16:creationId xmlns:a16="http://schemas.microsoft.com/office/drawing/2014/main" id="{D437BED0-01D8-40E2-AB1E-8CF37037861E}"/>
              </a:ext>
            </a:extLst>
          </p:cNvPr>
          <p:cNvSpPr txBox="1">
            <a:spLocks noChangeArrowheads="1"/>
          </p:cNvSpPr>
          <p:nvPr/>
        </p:nvSpPr>
        <p:spPr bwMode="auto">
          <a:xfrm>
            <a:off x="241069" y="274638"/>
            <a:ext cx="9858895" cy="647700"/>
          </a:xfrm>
          <a:prstGeom prst="rect">
            <a:avLst/>
          </a:prstGeom>
        </p:spPr>
        <p:txBody>
          <a:bodyPr vert="horz" lIns="91440" tIns="45720" rIns="91440" bIns="45720" rtlCol="0" anchor="ctr">
            <a:normAutofit fontScale="90000"/>
          </a:bodyPr>
          <a:lstStyle>
            <a:lvl1pPr algn="l" defTabSz="914400">
              <a:lnSpc>
                <a:spcPct val="90000"/>
              </a:lnSpc>
              <a:spcBef>
                <a:spcPts val="0"/>
              </a:spcBef>
              <a:buNone/>
              <a:defRPr sz="4400">
                <a:solidFill>
                  <a:schemeClr val="tx1"/>
                </a:solidFill>
                <a:latin typeface="+mj-lt"/>
                <a:ea typeface="+mj-ea"/>
                <a:cs typeface="+mj-cs"/>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ru-RU" altLang="ru-RU" sz="4400" b="1" i="0" u="none" strike="noStrike" kern="0" cap="none" spc="0" normalizeH="0" baseline="0" noProof="0">
                <a:ln>
                  <a:noFill/>
                </a:ln>
                <a:solidFill>
                  <a:prstClr val="black"/>
                </a:solidFill>
                <a:effectLst/>
                <a:uLnTx/>
                <a:uFillTx/>
                <a:latin typeface="Arial" panose="020B0604020202020204"/>
                <a:ea typeface="+mj-ea"/>
                <a:cs typeface="+mj-cs"/>
              </a:rPr>
              <a:t>Доптребования – с учётом характера</a:t>
            </a:r>
            <a:endParaRPr kumimoji="0" lang="ru-RU" altLang="ru-RU" sz="4400" b="1" i="0" u="none" strike="noStrike" kern="0" cap="none" spc="0" normalizeH="0" baseline="0" noProof="0" dirty="0">
              <a:ln>
                <a:noFill/>
              </a:ln>
              <a:solidFill>
                <a:prstClr val="black"/>
              </a:solidFill>
              <a:effectLst/>
              <a:uLnTx/>
              <a:uFillTx/>
              <a:latin typeface="Arial" panose="020B0604020202020204"/>
              <a:ea typeface="+mj-ea"/>
              <a:cs typeface="+mj-cs"/>
            </a:endParaRPr>
          </a:p>
        </p:txBody>
      </p:sp>
    </p:spTree>
    <p:extLst>
      <p:ext uri="{BB962C8B-B14F-4D97-AF65-F5344CB8AC3E}">
        <p14:creationId xmlns:p14="http://schemas.microsoft.com/office/powerpoint/2010/main" val="2937364330"/>
      </p:ext>
    </p:extLst>
  </p:cSld>
  <p:clrMapOvr>
    <a:masterClrMapping/>
  </p:clrMapOvr>
</p:sld>
</file>

<file path=ppt/theme/theme1.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22044</TotalTime>
  <Words>15807</Words>
  <Application>Microsoft Office PowerPoint</Application>
  <DocSecurity>0</DocSecurity>
  <PresentationFormat>Широкоэкранный</PresentationFormat>
  <Paragraphs>1075</Paragraphs>
  <Slides>172</Slides>
  <Notes>3</Notes>
  <HiddenSlides>0</HiddenSlides>
  <MMClips>0</MMClips>
  <ScaleCrop>false</ScaleCrop>
  <HeadingPairs>
    <vt:vector size="6" baseType="variant">
      <vt:variant>
        <vt:lpstr>Использованные шрифты</vt:lpstr>
      </vt:variant>
      <vt:variant>
        <vt:i4>8</vt:i4>
      </vt:variant>
      <vt:variant>
        <vt:lpstr>Тема</vt:lpstr>
      </vt:variant>
      <vt:variant>
        <vt:i4>5</vt:i4>
      </vt:variant>
      <vt:variant>
        <vt:lpstr>Заголовки слайдов</vt:lpstr>
      </vt:variant>
      <vt:variant>
        <vt:i4>172</vt:i4>
      </vt:variant>
    </vt:vector>
  </HeadingPairs>
  <TitlesOfParts>
    <vt:vector size="185" baseType="lpstr">
      <vt:lpstr>Aptos</vt:lpstr>
      <vt:lpstr>Arial</vt:lpstr>
      <vt:lpstr>Calibri</vt:lpstr>
      <vt:lpstr>Calibri Light</vt:lpstr>
      <vt:lpstr>Georgia</vt:lpstr>
      <vt:lpstr>Trebuchet MS</vt:lpstr>
      <vt:lpstr>Wingdings</vt:lpstr>
      <vt:lpstr>Wingdings 3</vt:lpstr>
      <vt:lpstr>3_Тема Office</vt:lpstr>
      <vt:lpstr>5_Тема Office</vt:lpstr>
      <vt:lpstr>6_Тема Office</vt:lpstr>
      <vt:lpstr>Тема Office</vt:lpstr>
      <vt:lpstr>Аспект</vt:lpstr>
      <vt:lpstr>ФОРМИРОВАНИЕ ЦИФРОВОЙ ВЕРТИКАЛИ СТРОИТЕЛЬНОЙ ОТРАСЛИ СТРОИТЕЛЬНОЙ ОТРАСЛИ И ВЕДЕНИЕ ИСУП В СФЕРЕ СТРОИТЕЛЬСТВА НА ТЕРРИТОРИИ БРЯНСКОЙ ОБЛАСТИ</vt:lpstr>
      <vt:lpstr>Облачная система для автоматизации управления строительными проектами на уровне государственного (муниципального) заказчика</vt:lpstr>
      <vt:lpstr>Презентация PowerPoint</vt:lpstr>
      <vt:lpstr>Матрица взаимодействия участников цифровой вертикали</vt:lpstr>
      <vt:lpstr>Нормативно-правовые акты ведения исполнительной документации в электронном виде</vt:lpstr>
      <vt:lpstr>Количественные показатели ИСУП</vt:lpstr>
      <vt:lpstr>-стратегическая сессия -совещания с государственными и муниципальными заказчиками - региональный телеграм-чат для заказчиков</vt:lpstr>
      <vt:lpstr>Проведение обучающих мероприятий и консультаций с заказчиками по работе в ИСУП</vt:lpstr>
      <vt:lpstr>Оценка эффективности ведения ИСУП Брянской области</vt:lpstr>
      <vt:lpstr>Презентация PowerPoint</vt:lpstr>
      <vt:lpstr>Наши ближайшие мероприятия</vt:lpstr>
      <vt:lpstr>Презентация PowerPoint</vt:lpstr>
      <vt:lpstr>Сложные закупки</vt:lpstr>
      <vt:lpstr>Отчет Счетной палаты о софинансировании капвложений за 2022–2024 годы</vt:lpstr>
      <vt:lpstr>Отчёт по результатам проверки дорожных работ в Нижегородской, Тамбовской областях и Якутии за 2021-2024 гг. </vt:lpstr>
      <vt:lpstr>Выявленные СП РФ нарушения 2022-2024</vt:lpstr>
      <vt:lpstr>Проблема цены</vt:lpstr>
      <vt:lpstr>ПРОЕКТЫ 2025</vt:lpstr>
      <vt:lpstr>ПРОЕКТЫ 2025</vt:lpstr>
      <vt:lpstr>Рекомендации</vt:lpstr>
      <vt:lpstr>Мечты = предложения V Всероссийского форума о закупках в строительстве и проектировании</vt:lpstr>
      <vt:lpstr>НЕ - ПРОЕКТЫ</vt:lpstr>
      <vt:lpstr>Презентация PowerPoint</vt:lpstr>
      <vt:lpstr>Что понимаем под «стройкой»?</vt:lpstr>
      <vt:lpstr>Различные ремонты</vt:lpstr>
      <vt:lpstr>Различные ремонты</vt:lpstr>
      <vt:lpstr>Письмо Минстроя России от 27.02.2018 № 7026-АС/08</vt:lpstr>
      <vt:lpstr>Пример – ремонт ОПС</vt:lpstr>
      <vt:lpstr>Пример – замена окон</vt:lpstr>
      <vt:lpstr>Пример – капитальный ремонт</vt:lpstr>
      <vt:lpstr>Пример – текущий ремонт</vt:lpstr>
      <vt:lpstr>Этапы закупки и «проблемные зоны» для «стройки»</vt:lpstr>
      <vt:lpstr>Что учесть при закупке стройки</vt:lpstr>
      <vt:lpstr>Что учесть при закупке стройки</vt:lpstr>
      <vt:lpstr>Статья 110.1</vt:lpstr>
      <vt:lpstr>Статья 110.2</vt:lpstr>
      <vt:lpstr>Способы закупки для стройки</vt:lpstr>
      <vt:lpstr>Пример по конкурсу</vt:lpstr>
      <vt:lpstr>Запрет на укрупнение лотов</vt:lpstr>
      <vt:lpstr>Признаки дробления закупок</vt:lpstr>
      <vt:lpstr>В чём нарушение</vt:lpstr>
      <vt:lpstr>Инкриминируемые нарушения</vt:lpstr>
      <vt:lpstr>По новациям 2026</vt:lpstr>
      <vt:lpstr>Пример дробления  фрагмент представления прокуратуры   </vt:lpstr>
      <vt:lpstr>Практика арбитражного суда</vt:lpstr>
      <vt:lpstr>Практика арбитражного суда</vt:lpstr>
      <vt:lpstr>Презентация PowerPoint</vt:lpstr>
      <vt:lpstr>Пример уголовного дела</vt:lpstr>
      <vt:lpstr>Презентация PowerPoint</vt:lpstr>
      <vt:lpstr>Правила ООЗ для стройки</vt:lpstr>
      <vt:lpstr>ПСД в ООЗ</vt:lpstr>
      <vt:lpstr>Практика ФАС России</vt:lpstr>
      <vt:lpstr>Можно ли делать ТЗ?</vt:lpstr>
      <vt:lpstr>Пример</vt:lpstr>
      <vt:lpstr>Пример</vt:lpstr>
      <vt:lpstr>Пример</vt:lpstr>
      <vt:lpstr>Пример из практики УФАС</vt:lpstr>
      <vt:lpstr>ООЗ и КТРУ</vt:lpstr>
      <vt:lpstr>Проблемы ПСД</vt:lpstr>
      <vt:lpstr>Товарные знаки в ООЗ</vt:lpstr>
      <vt:lpstr>Товарные знаки в ПСД</vt:lpstr>
      <vt:lpstr>Товарные знаки в ПСД</vt:lpstr>
      <vt:lpstr>Товарные знаки в ПСД</vt:lpstr>
      <vt:lpstr>Эквивалент в ПСД</vt:lpstr>
      <vt:lpstr>Нельзя делать ТЗ из сметы!</vt:lpstr>
      <vt:lpstr>Объединение работ</vt:lpstr>
      <vt:lpstr>Объединение работ</vt:lpstr>
      <vt:lpstr>Объединение работ и товара</vt:lpstr>
      <vt:lpstr>Пример объединения</vt:lpstr>
      <vt:lpstr>Стройконтроль подрядчику - незаконно</vt:lpstr>
      <vt:lpstr>Нюансы описания объекта закупки</vt:lpstr>
      <vt:lpstr>«Поставляемый при работах/услугах товар»</vt:lpstr>
      <vt:lpstr>Используемый товар и нац.режим</vt:lpstr>
      <vt:lpstr>Поставщик по госконтракту обязан знать, каким ГОСТам должен соответствовать товар</vt:lpstr>
      <vt:lpstr>Экологические требования</vt:lpstr>
      <vt:lpstr>Структурированная смета!</vt:lpstr>
      <vt:lpstr>Структурированная смета!</vt:lpstr>
      <vt:lpstr>Структурированная смета!</vt:lpstr>
      <vt:lpstr>Структурированная смета!</vt:lpstr>
      <vt:lpstr>Презентация PowerPoint</vt:lpstr>
      <vt:lpstr>СРО требуем всегда, кроме…</vt:lpstr>
      <vt:lpstr>СРО требуем всегда, кроме…</vt:lpstr>
      <vt:lpstr>Но! </vt:lpstr>
      <vt:lpstr>Практика по СРО</vt:lpstr>
      <vt:lpstr>Но! Практика Верховного суда РФ по СРО</vt:lpstr>
      <vt:lpstr>Разъяснения ФАС по СРО</vt:lpstr>
      <vt:lpstr>Разъяснения ФАС по СРО</vt:lpstr>
      <vt:lpstr>Справка по требованиям СРО</vt:lpstr>
      <vt:lpstr>Разъяснения Минстроя про «под ключ»</vt:lpstr>
      <vt:lpstr>Дополнительные требования (лицензии)</vt:lpstr>
      <vt:lpstr>Практика ФАС России</vt:lpstr>
      <vt:lpstr>Требования к лицензии</vt:lpstr>
      <vt:lpstr>Предквалификация</vt:lpstr>
      <vt:lpstr>«Предквалификация» или 2571</vt:lpstr>
      <vt:lpstr>Задача заказчика</vt:lpstr>
      <vt:lpstr>НМЦК для ПП 2571</vt:lpstr>
      <vt:lpstr>Пример</vt:lpstr>
      <vt:lpstr>Презентация PowerPoint</vt:lpstr>
      <vt:lpstr>Презентация PowerPoint</vt:lpstr>
      <vt:lpstr>Доптребования – с учётом характера</vt:lpstr>
      <vt:lpstr>Доптребования – с учётом состава</vt:lpstr>
      <vt:lpstr>Пример – Красноярское УФАС</vt:lpstr>
      <vt:lpstr>Свежая позиция ФАС по ПП 2571</vt:lpstr>
      <vt:lpstr>ФАС: о рассмотрении заявок</vt:lpstr>
      <vt:lpstr>Опыт по ПП 615 не подходит</vt:lpstr>
      <vt:lpstr>Презентация PowerPoint</vt:lpstr>
      <vt:lpstr>Презентация PowerPoint</vt:lpstr>
      <vt:lpstr>Закупка с привлечением СМП</vt:lpstr>
      <vt:lpstr>Запрет субподрядчика – законно?</vt:lpstr>
      <vt:lpstr>Презентация PowerPoint</vt:lpstr>
      <vt:lpstr>Обоснование НМЦК в стройке</vt:lpstr>
      <vt:lpstr>Проектно-сметный метод</vt:lpstr>
      <vt:lpstr>Иной метод</vt:lpstr>
      <vt:lpstr>Презентация PowerPoint</vt:lpstr>
      <vt:lpstr>Определение НМЦК при осуществлении закупок подрядных работ (пример)</vt:lpstr>
      <vt:lpstr>Приказ Минстроя от 23.12.2019 г. № 841/пр  </vt:lpstr>
      <vt:lpstr>Обязательно формируются 2 документа: расчёт и протокол</vt:lpstr>
      <vt:lpstr>Обоснование НМЦК и лимиты</vt:lpstr>
      <vt:lpstr>Обоснование НМЦК и лимиты</vt:lpstr>
      <vt:lpstr>Обоснование НМЦК и лимиты</vt:lpstr>
      <vt:lpstr>Непредвиденные расходы в ОНМЦК</vt:lpstr>
      <vt:lpstr>Непредвиденные расходы в ОНМЦК</vt:lpstr>
      <vt:lpstr>Презентация PowerPoint</vt:lpstr>
      <vt:lpstr>Презентация PowerPoint</vt:lpstr>
      <vt:lpstr>Презентация PowerPoint</vt:lpstr>
      <vt:lpstr>Презентация PowerPoint</vt:lpstr>
      <vt:lpstr>Презентация PowerPoint</vt:lpstr>
      <vt:lpstr>Минстрой 2024</vt:lpstr>
      <vt:lpstr>Минфин 2024</vt:lpstr>
      <vt:lpstr>Презентация PowerPoint</vt:lpstr>
      <vt:lpstr>Презентация PowerPoint</vt:lpstr>
      <vt:lpstr>Презентация PowerPoint</vt:lpstr>
      <vt:lpstr>Презентация PowerPoint</vt:lpstr>
      <vt:lpstr>Изменение цены из-за роста цен</vt:lpstr>
      <vt:lpstr>Новые правила авансирования</vt:lpstr>
      <vt:lpstr>Новые правила авансирования</vt:lpstr>
      <vt:lpstr>Новые правила авансирования</vt:lpstr>
      <vt:lpstr>Новые правила авансирования</vt:lpstr>
      <vt:lpstr>Закупка на бирже, КИМ (аналогах)</vt:lpstr>
      <vt:lpstr>Презентация PowerPoint</vt:lpstr>
      <vt:lpstr>Ключевые моменты контракта</vt:lpstr>
      <vt:lpstr>Примеры уголовных дел</vt:lpstr>
      <vt:lpstr>Типовые условия контрактов</vt:lpstr>
      <vt:lpstr>Ответственность за неиспользование типового контракта, типовых условий</vt:lpstr>
      <vt:lpstr>Этапы контракта</vt:lpstr>
      <vt:lpstr>Перераспределение затрат в смете</vt:lpstr>
      <vt:lpstr>ОЧЕНЬ ВАЖНО!!!!!!!!1111один-один</vt:lpstr>
      <vt:lpstr>Тоже важно, но не так сильно</vt:lpstr>
      <vt:lpstr>Тоже важно, но не так сильно</vt:lpstr>
      <vt:lpstr>Основные проблемы в исполнении</vt:lpstr>
      <vt:lpstr>Презентация PowerPoint</vt:lpstr>
      <vt:lpstr>На что обратить внимание</vt:lpstr>
      <vt:lpstr>Изменение контракта</vt:lpstr>
      <vt:lpstr>Изменение контракта</vt:lpstr>
      <vt:lpstr>Изменение по закону</vt:lpstr>
      <vt:lpstr>Изменение по ПП 680: практика</vt:lpstr>
      <vt:lpstr>Изменение по ПП 680: практика</vt:lpstr>
      <vt:lpstr>Изменение по ПП 680: практика</vt:lpstr>
      <vt:lpstr>Изменение по ПП 680: практика</vt:lpstr>
      <vt:lpstr>Изменение проектной документации и ГГЭ</vt:lpstr>
      <vt:lpstr>Повторная экспертиза</vt:lpstr>
      <vt:lpstr>Допработы оплачивают, если заказчик их согласовал</vt:lpstr>
      <vt:lpstr>Презентация PowerPoint</vt:lpstr>
      <vt:lpstr>Примеры из практики</vt:lpstr>
      <vt:lpstr>Примеры из практики</vt:lpstr>
      <vt:lpstr>Примеры из практики</vt:lpstr>
      <vt:lpstr>Примеры из практики</vt:lpstr>
      <vt:lpstr>Примеры из практики</vt:lpstr>
      <vt:lpstr>Примеры из практики</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abros</dc:creator>
  <cp:keywords/>
  <dc:description/>
  <cp:lastModifiedBy>abrosimovgroup@gmail.com</cp:lastModifiedBy>
  <cp:revision>1108</cp:revision>
  <dcterms:created xsi:type="dcterms:W3CDTF">2019-09-03T10:59:51Z</dcterms:created>
  <dcterms:modified xsi:type="dcterms:W3CDTF">2026-01-23T06:57:04Z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0x010100F234D57DC5BCA94C9524E988D38C7DCD</vt:lpwstr>
  </property>
</Properties>
</file>